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1.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711" r:id="rId1"/>
    <p:sldMasterId id="2147484014" r:id="rId2"/>
    <p:sldMasterId id="2147484030" r:id="rId3"/>
    <p:sldMasterId id="2147484425" r:id="rId4"/>
  </p:sldMasterIdLst>
  <p:notesMasterIdLst>
    <p:notesMasterId r:id="rId53"/>
  </p:notesMasterIdLst>
  <p:handoutMasterIdLst>
    <p:handoutMasterId r:id="rId54"/>
  </p:handoutMasterIdLst>
  <p:sldIdLst>
    <p:sldId id="616" r:id="rId5"/>
    <p:sldId id="729" r:id="rId6"/>
    <p:sldId id="735" r:id="rId7"/>
    <p:sldId id="731" r:id="rId8"/>
    <p:sldId id="732" r:id="rId9"/>
    <p:sldId id="619" r:id="rId10"/>
    <p:sldId id="686" r:id="rId11"/>
    <p:sldId id="703" r:id="rId12"/>
    <p:sldId id="691" r:id="rId13"/>
    <p:sldId id="692" r:id="rId14"/>
    <p:sldId id="693" r:id="rId15"/>
    <p:sldId id="726" r:id="rId16"/>
    <p:sldId id="699" r:id="rId17"/>
    <p:sldId id="700" r:id="rId18"/>
    <p:sldId id="696" r:id="rId19"/>
    <p:sldId id="702" r:id="rId20"/>
    <p:sldId id="701" r:id="rId21"/>
    <p:sldId id="704" r:id="rId22"/>
    <p:sldId id="734" r:id="rId23"/>
    <p:sldId id="705" r:id="rId24"/>
    <p:sldId id="712" r:id="rId25"/>
    <p:sldId id="713" r:id="rId26"/>
    <p:sldId id="714" r:id="rId27"/>
    <p:sldId id="719" r:id="rId28"/>
    <p:sldId id="722" r:id="rId29"/>
    <p:sldId id="625" r:id="rId30"/>
    <p:sldId id="626" r:id="rId31"/>
    <p:sldId id="627" r:id="rId32"/>
    <p:sldId id="631" r:id="rId33"/>
    <p:sldId id="733" r:id="rId34"/>
    <p:sldId id="672" r:id="rId35"/>
    <p:sldId id="675" r:id="rId36"/>
    <p:sldId id="723" r:id="rId37"/>
    <p:sldId id="717" r:id="rId38"/>
    <p:sldId id="708" r:id="rId39"/>
    <p:sldId id="725" r:id="rId40"/>
    <p:sldId id="706" r:id="rId41"/>
    <p:sldId id="709" r:id="rId42"/>
    <p:sldId id="720" r:id="rId43"/>
    <p:sldId id="721" r:id="rId44"/>
    <p:sldId id="716" r:id="rId45"/>
    <p:sldId id="728" r:id="rId46"/>
    <p:sldId id="667" r:id="rId47"/>
    <p:sldId id="666" r:id="rId48"/>
    <p:sldId id="668" r:id="rId49"/>
    <p:sldId id="603" r:id="rId50"/>
    <p:sldId id="604" r:id="rId51"/>
    <p:sldId id="605" r:id="rId52"/>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FF"/>
    <a:srgbClr val="FF00FF"/>
    <a:srgbClr val="009900"/>
    <a:srgbClr val="00009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3" autoAdjust="0"/>
    <p:restoredTop sz="68367" autoAdjust="0"/>
  </p:normalViewPr>
  <p:slideViewPr>
    <p:cSldViewPr>
      <p:cViewPr varScale="1">
        <p:scale>
          <a:sx n="76" d="100"/>
          <a:sy n="76" d="100"/>
        </p:scale>
        <p:origin x="202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9" d="100"/>
        <a:sy n="49" d="100"/>
      </p:scale>
      <p:origin x="0" y="4476"/>
    </p:cViewPr>
  </p:sorterViewPr>
  <p:notesViewPr>
    <p:cSldViewPr>
      <p:cViewPr>
        <p:scale>
          <a:sx n="85" d="100"/>
          <a:sy n="85" d="100"/>
        </p:scale>
        <p:origin x="-1134" y="146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EBD96F-6165-48D0-BE5C-64FD3F54A50F}"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en-US"/>
        </a:p>
      </dgm:t>
    </dgm:pt>
    <dgm:pt modelId="{820AAD37-FADE-4805-8883-5F4DDA0C4671}">
      <dgm:prSet phldrT="[Text]"/>
      <dgm:spPr>
        <a:solidFill>
          <a:schemeClr val="bg1"/>
        </a:solidFill>
        <a:ln>
          <a:solidFill>
            <a:schemeClr val="tx1"/>
          </a:solidFill>
        </a:ln>
      </dgm:spPr>
      <dgm:t>
        <a:bodyPr/>
        <a:lstStyle/>
        <a:p>
          <a:r>
            <a:rPr lang="en-US" b="0" i="0" cap="small" baseline="0" dirty="0">
              <a:solidFill>
                <a:schemeClr val="tx1"/>
              </a:solidFill>
            </a:rPr>
            <a:t>Policy &amp; Advocacy</a:t>
          </a:r>
        </a:p>
      </dgm:t>
    </dgm:pt>
    <dgm:pt modelId="{20AF5A9C-C54D-4FDD-98AB-1299D76CCEF5}" type="parTrans" cxnId="{E8D1A7DB-93A4-41AD-85A3-CE5BEAC68780}">
      <dgm:prSet/>
      <dgm:spPr/>
      <dgm:t>
        <a:bodyPr/>
        <a:lstStyle/>
        <a:p>
          <a:endParaRPr lang="en-US"/>
        </a:p>
      </dgm:t>
    </dgm:pt>
    <dgm:pt modelId="{4A656F4A-B1FB-41AF-A11F-B6AC85C8D0BA}" type="sibTrans" cxnId="{E8D1A7DB-93A4-41AD-85A3-CE5BEAC68780}">
      <dgm:prSet/>
      <dgm:spPr/>
      <dgm:t>
        <a:bodyPr/>
        <a:lstStyle/>
        <a:p>
          <a:endParaRPr lang="en-US"/>
        </a:p>
      </dgm:t>
    </dgm:pt>
    <dgm:pt modelId="{81003A9A-EFEC-4CB7-A527-591685448826}">
      <dgm:prSet phldrT="[Text]"/>
      <dgm:spPr>
        <a:solidFill>
          <a:schemeClr val="bg1"/>
        </a:solidFill>
        <a:ln>
          <a:solidFill>
            <a:schemeClr val="tx1"/>
          </a:solidFill>
        </a:ln>
      </dgm:spPr>
      <dgm:t>
        <a:bodyPr/>
        <a:lstStyle/>
        <a:p>
          <a:r>
            <a:rPr lang="en-US" b="0" i="0" cap="small" baseline="0" dirty="0">
              <a:solidFill>
                <a:schemeClr val="tx1"/>
              </a:solidFill>
            </a:rPr>
            <a:t>Training &amp; Capacity Building </a:t>
          </a:r>
        </a:p>
      </dgm:t>
    </dgm:pt>
    <dgm:pt modelId="{93F236D9-1327-4A27-9AE2-03EE950250AA}" type="parTrans" cxnId="{0E49A6CF-BD8C-4253-AAAF-397D7E6E11D3}">
      <dgm:prSet/>
      <dgm:spPr/>
      <dgm:t>
        <a:bodyPr/>
        <a:lstStyle/>
        <a:p>
          <a:endParaRPr lang="en-US"/>
        </a:p>
      </dgm:t>
    </dgm:pt>
    <dgm:pt modelId="{DE033F28-7AF2-473F-B825-36384A99720D}" type="sibTrans" cxnId="{0E49A6CF-BD8C-4253-AAAF-397D7E6E11D3}">
      <dgm:prSet/>
      <dgm:spPr/>
      <dgm:t>
        <a:bodyPr/>
        <a:lstStyle/>
        <a:p>
          <a:endParaRPr lang="en-US"/>
        </a:p>
      </dgm:t>
    </dgm:pt>
    <dgm:pt modelId="{821B68BE-F591-47F5-8E0C-AE8F35F3AE52}">
      <dgm:prSet phldrT="[Text]"/>
      <dgm:spPr>
        <a:solidFill>
          <a:schemeClr val="bg1"/>
        </a:solidFill>
        <a:ln>
          <a:solidFill>
            <a:schemeClr val="tx1"/>
          </a:solidFill>
        </a:ln>
      </dgm:spPr>
      <dgm:t>
        <a:bodyPr/>
        <a:lstStyle/>
        <a:p>
          <a:r>
            <a:rPr lang="en-US" b="0" i="0" cap="small" baseline="0" dirty="0">
              <a:solidFill>
                <a:schemeClr val="tx1"/>
              </a:solidFill>
            </a:rPr>
            <a:t>Overdose Prevention &amp; Advocacy</a:t>
          </a:r>
        </a:p>
      </dgm:t>
    </dgm:pt>
    <dgm:pt modelId="{7E79B427-041B-425F-9D62-C01DFA3CDAB2}" type="parTrans" cxnId="{DA518ED7-FED7-4CBE-AA7B-5C197798E6E0}">
      <dgm:prSet/>
      <dgm:spPr/>
      <dgm:t>
        <a:bodyPr/>
        <a:lstStyle/>
        <a:p>
          <a:endParaRPr lang="en-US"/>
        </a:p>
      </dgm:t>
    </dgm:pt>
    <dgm:pt modelId="{4795159E-C995-4394-B469-B432AE1990D5}" type="sibTrans" cxnId="{DA518ED7-FED7-4CBE-AA7B-5C197798E6E0}">
      <dgm:prSet/>
      <dgm:spPr/>
      <dgm:t>
        <a:bodyPr/>
        <a:lstStyle/>
        <a:p>
          <a:endParaRPr lang="en-US"/>
        </a:p>
      </dgm:t>
    </dgm:pt>
    <dgm:pt modelId="{1180509D-08BE-43AE-97D6-542CCC7E4D95}">
      <dgm:prSet phldrT="[Text]"/>
      <dgm:spPr>
        <a:solidFill>
          <a:schemeClr val="bg1"/>
        </a:solidFill>
        <a:ln>
          <a:solidFill>
            <a:schemeClr val="tx1"/>
          </a:solidFill>
        </a:ln>
      </dgm:spPr>
      <dgm:t>
        <a:bodyPr/>
        <a:lstStyle/>
        <a:p>
          <a:r>
            <a:rPr lang="en-US" b="0" i="0" cap="small" baseline="0" dirty="0">
              <a:solidFill>
                <a:schemeClr val="tx1"/>
              </a:solidFill>
            </a:rPr>
            <a:t>National &amp; Regional Conferences </a:t>
          </a:r>
        </a:p>
      </dgm:t>
    </dgm:pt>
    <dgm:pt modelId="{E298E130-65F5-4865-9927-B5CEFD160BDE}" type="parTrans" cxnId="{B6519274-EC4A-4DAD-BCD6-14465471D990}">
      <dgm:prSet/>
      <dgm:spPr/>
      <dgm:t>
        <a:bodyPr/>
        <a:lstStyle/>
        <a:p>
          <a:endParaRPr lang="en-US"/>
        </a:p>
      </dgm:t>
    </dgm:pt>
    <dgm:pt modelId="{C0D3FB5A-9693-48B6-B1D1-9A15367CF23A}" type="sibTrans" cxnId="{B6519274-EC4A-4DAD-BCD6-14465471D990}">
      <dgm:prSet/>
      <dgm:spPr/>
      <dgm:t>
        <a:bodyPr/>
        <a:lstStyle/>
        <a:p>
          <a:endParaRPr lang="en-US"/>
        </a:p>
      </dgm:t>
    </dgm:pt>
    <dgm:pt modelId="{D4C8C759-02AA-4AF6-BBAB-259DED1E6110}">
      <dgm:prSet phldrT="[Text]"/>
      <dgm:spPr>
        <a:solidFill>
          <a:schemeClr val="bg1"/>
        </a:solidFill>
        <a:ln>
          <a:solidFill>
            <a:schemeClr val="tx1"/>
          </a:solidFill>
        </a:ln>
      </dgm:spPr>
      <dgm:t>
        <a:bodyPr/>
        <a:lstStyle/>
        <a:p>
          <a:r>
            <a:rPr lang="en-US" b="0" i="0" cap="small" baseline="0" dirty="0">
              <a:solidFill>
                <a:schemeClr val="tx1"/>
              </a:solidFill>
            </a:rPr>
            <a:t>Resources &amp; Publications</a:t>
          </a:r>
        </a:p>
      </dgm:t>
    </dgm:pt>
    <dgm:pt modelId="{234D0FC0-C60A-49E2-BBD5-471B187F00D9}" type="parTrans" cxnId="{4A013EFA-2B45-417F-BFB5-9B992F14716A}">
      <dgm:prSet/>
      <dgm:spPr/>
      <dgm:t>
        <a:bodyPr/>
        <a:lstStyle/>
        <a:p>
          <a:endParaRPr lang="en-US"/>
        </a:p>
      </dgm:t>
    </dgm:pt>
    <dgm:pt modelId="{7228042E-2530-4F2F-B419-1F72FD1A600B}" type="sibTrans" cxnId="{4A013EFA-2B45-417F-BFB5-9B992F14716A}">
      <dgm:prSet/>
      <dgm:spPr/>
      <dgm:t>
        <a:bodyPr/>
        <a:lstStyle/>
        <a:p>
          <a:endParaRPr lang="en-US"/>
        </a:p>
      </dgm:t>
    </dgm:pt>
    <dgm:pt modelId="{16DD0926-62DB-4C39-9400-B8D15CB16E85}" type="pres">
      <dgm:prSet presAssocID="{39EBD96F-6165-48D0-BE5C-64FD3F54A50F}" presName="diagram" presStyleCnt="0">
        <dgm:presLayoutVars>
          <dgm:dir/>
          <dgm:resizeHandles val="exact"/>
        </dgm:presLayoutVars>
      </dgm:prSet>
      <dgm:spPr/>
      <dgm:t>
        <a:bodyPr/>
        <a:lstStyle/>
        <a:p>
          <a:endParaRPr lang="en-US"/>
        </a:p>
      </dgm:t>
    </dgm:pt>
    <dgm:pt modelId="{8DA67674-AEA8-456D-A290-F752A7E52864}" type="pres">
      <dgm:prSet presAssocID="{820AAD37-FADE-4805-8883-5F4DDA0C4671}" presName="node" presStyleLbl="node1" presStyleIdx="0" presStyleCnt="5">
        <dgm:presLayoutVars>
          <dgm:bulletEnabled val="1"/>
        </dgm:presLayoutVars>
      </dgm:prSet>
      <dgm:spPr/>
      <dgm:t>
        <a:bodyPr/>
        <a:lstStyle/>
        <a:p>
          <a:endParaRPr lang="en-US"/>
        </a:p>
      </dgm:t>
    </dgm:pt>
    <dgm:pt modelId="{023077DF-46F7-4052-BB3C-A57C25A9E6FA}" type="pres">
      <dgm:prSet presAssocID="{4A656F4A-B1FB-41AF-A11F-B6AC85C8D0BA}" presName="sibTrans" presStyleCnt="0"/>
      <dgm:spPr/>
    </dgm:pt>
    <dgm:pt modelId="{1B23D5EA-3FD0-41BF-9CC3-ED3A968232F5}" type="pres">
      <dgm:prSet presAssocID="{81003A9A-EFEC-4CB7-A527-591685448826}" presName="node" presStyleLbl="node1" presStyleIdx="1" presStyleCnt="5">
        <dgm:presLayoutVars>
          <dgm:bulletEnabled val="1"/>
        </dgm:presLayoutVars>
      </dgm:prSet>
      <dgm:spPr/>
      <dgm:t>
        <a:bodyPr/>
        <a:lstStyle/>
        <a:p>
          <a:endParaRPr lang="en-US"/>
        </a:p>
      </dgm:t>
    </dgm:pt>
    <dgm:pt modelId="{974A3796-C26E-46C1-A0E1-B28AD52B6B04}" type="pres">
      <dgm:prSet presAssocID="{DE033F28-7AF2-473F-B825-36384A99720D}" presName="sibTrans" presStyleCnt="0"/>
      <dgm:spPr/>
    </dgm:pt>
    <dgm:pt modelId="{75243596-3472-43AA-857D-F442BEE38B19}" type="pres">
      <dgm:prSet presAssocID="{821B68BE-F591-47F5-8E0C-AE8F35F3AE52}" presName="node" presStyleLbl="node1" presStyleIdx="2" presStyleCnt="5">
        <dgm:presLayoutVars>
          <dgm:bulletEnabled val="1"/>
        </dgm:presLayoutVars>
      </dgm:prSet>
      <dgm:spPr/>
      <dgm:t>
        <a:bodyPr/>
        <a:lstStyle/>
        <a:p>
          <a:endParaRPr lang="en-US"/>
        </a:p>
      </dgm:t>
    </dgm:pt>
    <dgm:pt modelId="{0A1AE3A6-800D-49A0-AC5D-CE508B4AEEB2}" type="pres">
      <dgm:prSet presAssocID="{4795159E-C995-4394-B469-B432AE1990D5}" presName="sibTrans" presStyleCnt="0"/>
      <dgm:spPr/>
    </dgm:pt>
    <dgm:pt modelId="{DEE0BA82-6DED-412D-9448-BF2E893D0159}" type="pres">
      <dgm:prSet presAssocID="{1180509D-08BE-43AE-97D6-542CCC7E4D95}" presName="node" presStyleLbl="node1" presStyleIdx="3" presStyleCnt="5">
        <dgm:presLayoutVars>
          <dgm:bulletEnabled val="1"/>
        </dgm:presLayoutVars>
      </dgm:prSet>
      <dgm:spPr/>
      <dgm:t>
        <a:bodyPr/>
        <a:lstStyle/>
        <a:p>
          <a:endParaRPr lang="en-US"/>
        </a:p>
      </dgm:t>
    </dgm:pt>
    <dgm:pt modelId="{F19DC96C-E188-4C41-94EA-D995E70A8F98}" type="pres">
      <dgm:prSet presAssocID="{C0D3FB5A-9693-48B6-B1D1-9A15367CF23A}" presName="sibTrans" presStyleCnt="0"/>
      <dgm:spPr/>
    </dgm:pt>
    <dgm:pt modelId="{353B7DA0-D329-41D9-96BD-6B6D4555FA88}" type="pres">
      <dgm:prSet presAssocID="{D4C8C759-02AA-4AF6-BBAB-259DED1E6110}" presName="node" presStyleLbl="node1" presStyleIdx="4" presStyleCnt="5">
        <dgm:presLayoutVars>
          <dgm:bulletEnabled val="1"/>
        </dgm:presLayoutVars>
      </dgm:prSet>
      <dgm:spPr/>
      <dgm:t>
        <a:bodyPr/>
        <a:lstStyle/>
        <a:p>
          <a:endParaRPr lang="en-US"/>
        </a:p>
      </dgm:t>
    </dgm:pt>
  </dgm:ptLst>
  <dgm:cxnLst>
    <dgm:cxn modelId="{8A973BED-F5F9-458E-B1BB-A147C2EC95E8}" type="presOf" srcId="{D4C8C759-02AA-4AF6-BBAB-259DED1E6110}" destId="{353B7DA0-D329-41D9-96BD-6B6D4555FA88}" srcOrd="0" destOrd="0" presId="urn:microsoft.com/office/officeart/2005/8/layout/default#1"/>
    <dgm:cxn modelId="{4A013EFA-2B45-417F-BFB5-9B992F14716A}" srcId="{39EBD96F-6165-48D0-BE5C-64FD3F54A50F}" destId="{D4C8C759-02AA-4AF6-BBAB-259DED1E6110}" srcOrd="4" destOrd="0" parTransId="{234D0FC0-C60A-49E2-BBD5-471B187F00D9}" sibTransId="{7228042E-2530-4F2F-B419-1F72FD1A600B}"/>
    <dgm:cxn modelId="{0E49A6CF-BD8C-4253-AAAF-397D7E6E11D3}" srcId="{39EBD96F-6165-48D0-BE5C-64FD3F54A50F}" destId="{81003A9A-EFEC-4CB7-A527-591685448826}" srcOrd="1" destOrd="0" parTransId="{93F236D9-1327-4A27-9AE2-03EE950250AA}" sibTransId="{DE033F28-7AF2-473F-B825-36384A99720D}"/>
    <dgm:cxn modelId="{09EF79E6-948A-4BE8-9BD6-8D68AF408C38}" type="presOf" srcId="{820AAD37-FADE-4805-8883-5F4DDA0C4671}" destId="{8DA67674-AEA8-456D-A290-F752A7E52864}" srcOrd="0" destOrd="0" presId="urn:microsoft.com/office/officeart/2005/8/layout/default#1"/>
    <dgm:cxn modelId="{0BA33D01-4C3B-4F17-994E-36475F2989EC}" type="presOf" srcId="{821B68BE-F591-47F5-8E0C-AE8F35F3AE52}" destId="{75243596-3472-43AA-857D-F442BEE38B19}" srcOrd="0" destOrd="0" presId="urn:microsoft.com/office/officeart/2005/8/layout/default#1"/>
    <dgm:cxn modelId="{DA518ED7-FED7-4CBE-AA7B-5C197798E6E0}" srcId="{39EBD96F-6165-48D0-BE5C-64FD3F54A50F}" destId="{821B68BE-F591-47F5-8E0C-AE8F35F3AE52}" srcOrd="2" destOrd="0" parTransId="{7E79B427-041B-425F-9D62-C01DFA3CDAB2}" sibTransId="{4795159E-C995-4394-B469-B432AE1990D5}"/>
    <dgm:cxn modelId="{B6519274-EC4A-4DAD-BCD6-14465471D990}" srcId="{39EBD96F-6165-48D0-BE5C-64FD3F54A50F}" destId="{1180509D-08BE-43AE-97D6-542CCC7E4D95}" srcOrd="3" destOrd="0" parTransId="{E298E130-65F5-4865-9927-B5CEFD160BDE}" sibTransId="{C0D3FB5A-9693-48B6-B1D1-9A15367CF23A}"/>
    <dgm:cxn modelId="{99840831-7D99-4FA4-9688-1ACE7F167247}" type="presOf" srcId="{1180509D-08BE-43AE-97D6-542CCC7E4D95}" destId="{DEE0BA82-6DED-412D-9448-BF2E893D0159}" srcOrd="0" destOrd="0" presId="urn:microsoft.com/office/officeart/2005/8/layout/default#1"/>
    <dgm:cxn modelId="{E8D1A7DB-93A4-41AD-85A3-CE5BEAC68780}" srcId="{39EBD96F-6165-48D0-BE5C-64FD3F54A50F}" destId="{820AAD37-FADE-4805-8883-5F4DDA0C4671}" srcOrd="0" destOrd="0" parTransId="{20AF5A9C-C54D-4FDD-98AB-1299D76CCEF5}" sibTransId="{4A656F4A-B1FB-41AF-A11F-B6AC85C8D0BA}"/>
    <dgm:cxn modelId="{99C53847-FCC6-49BC-B262-38F35F86E8CD}" type="presOf" srcId="{39EBD96F-6165-48D0-BE5C-64FD3F54A50F}" destId="{16DD0926-62DB-4C39-9400-B8D15CB16E85}" srcOrd="0" destOrd="0" presId="urn:microsoft.com/office/officeart/2005/8/layout/default#1"/>
    <dgm:cxn modelId="{320FE2E7-73C0-4275-A42E-043B43E304E6}" type="presOf" srcId="{81003A9A-EFEC-4CB7-A527-591685448826}" destId="{1B23D5EA-3FD0-41BF-9CC3-ED3A968232F5}" srcOrd="0" destOrd="0" presId="urn:microsoft.com/office/officeart/2005/8/layout/default#1"/>
    <dgm:cxn modelId="{5E3E83A5-8213-4E8C-8F15-43197A1FD0C3}" type="presParOf" srcId="{16DD0926-62DB-4C39-9400-B8D15CB16E85}" destId="{8DA67674-AEA8-456D-A290-F752A7E52864}" srcOrd="0" destOrd="0" presId="urn:microsoft.com/office/officeart/2005/8/layout/default#1"/>
    <dgm:cxn modelId="{D4C7A0EB-5EEF-415A-A273-07C058B716B5}" type="presParOf" srcId="{16DD0926-62DB-4C39-9400-B8D15CB16E85}" destId="{023077DF-46F7-4052-BB3C-A57C25A9E6FA}" srcOrd="1" destOrd="0" presId="urn:microsoft.com/office/officeart/2005/8/layout/default#1"/>
    <dgm:cxn modelId="{F2C59F53-C6E9-4F56-99A3-513D3CF04AE5}" type="presParOf" srcId="{16DD0926-62DB-4C39-9400-B8D15CB16E85}" destId="{1B23D5EA-3FD0-41BF-9CC3-ED3A968232F5}" srcOrd="2" destOrd="0" presId="urn:microsoft.com/office/officeart/2005/8/layout/default#1"/>
    <dgm:cxn modelId="{10A7CB9D-F84F-4964-A779-8687D818E634}" type="presParOf" srcId="{16DD0926-62DB-4C39-9400-B8D15CB16E85}" destId="{974A3796-C26E-46C1-A0E1-B28AD52B6B04}" srcOrd="3" destOrd="0" presId="urn:microsoft.com/office/officeart/2005/8/layout/default#1"/>
    <dgm:cxn modelId="{FE5810F3-ABCF-46BF-9D6A-AABB67FE65D8}" type="presParOf" srcId="{16DD0926-62DB-4C39-9400-B8D15CB16E85}" destId="{75243596-3472-43AA-857D-F442BEE38B19}" srcOrd="4" destOrd="0" presId="urn:microsoft.com/office/officeart/2005/8/layout/default#1"/>
    <dgm:cxn modelId="{3E0B520E-F7B2-4549-A2C5-9C7E50814A11}" type="presParOf" srcId="{16DD0926-62DB-4C39-9400-B8D15CB16E85}" destId="{0A1AE3A6-800D-49A0-AC5D-CE508B4AEEB2}" srcOrd="5" destOrd="0" presId="urn:microsoft.com/office/officeart/2005/8/layout/default#1"/>
    <dgm:cxn modelId="{B14A489C-6BF9-4798-A457-EABC99B22FC3}" type="presParOf" srcId="{16DD0926-62DB-4C39-9400-B8D15CB16E85}" destId="{DEE0BA82-6DED-412D-9448-BF2E893D0159}" srcOrd="6" destOrd="0" presId="urn:microsoft.com/office/officeart/2005/8/layout/default#1"/>
    <dgm:cxn modelId="{7F4B43BB-D0DF-482D-8F8E-99C5091DA74D}" type="presParOf" srcId="{16DD0926-62DB-4C39-9400-B8D15CB16E85}" destId="{F19DC96C-E188-4C41-94EA-D995E70A8F98}" srcOrd="7" destOrd="0" presId="urn:microsoft.com/office/officeart/2005/8/layout/default#1"/>
    <dgm:cxn modelId="{2CAE3697-AB78-416C-B75B-CA83B5F85E0F}" type="presParOf" srcId="{16DD0926-62DB-4C39-9400-B8D15CB16E85}" destId="{353B7DA0-D329-41D9-96BD-6B6D4555FA88}" srcOrd="8"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883B49-90DC-4F2E-831F-8C2EB3D1502B}"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4C18686B-7FE2-46AD-83B2-720977C4B89F}">
      <dgm:prSet phldrT="[Text]" custT="1"/>
      <dgm:spPr>
        <a:solidFill>
          <a:schemeClr val="accent1">
            <a:lumMod val="75000"/>
          </a:schemeClr>
        </a:solidFill>
      </dgm:spPr>
      <dgm:t>
        <a:bodyPr/>
        <a:lstStyle/>
        <a:p>
          <a:r>
            <a:rPr lang="en-US" sz="1200" baseline="0" dirty="0"/>
            <a:t>HIV Testing</a:t>
          </a:r>
        </a:p>
      </dgm:t>
    </dgm:pt>
    <dgm:pt modelId="{8F6356E9-D978-4191-80AC-F224EB854DF9}" type="parTrans" cxnId="{61DF3A9E-4BF7-4259-844C-89F32A7F3A10}">
      <dgm:prSet/>
      <dgm:spPr/>
      <dgm:t>
        <a:bodyPr/>
        <a:lstStyle/>
        <a:p>
          <a:endParaRPr lang="en-US"/>
        </a:p>
      </dgm:t>
    </dgm:pt>
    <dgm:pt modelId="{CD6B1E90-F23B-40C8-8D24-C357295E8895}" type="sibTrans" cxnId="{61DF3A9E-4BF7-4259-844C-89F32A7F3A10}">
      <dgm:prSet/>
      <dgm:spPr>
        <a:solidFill>
          <a:schemeClr val="accent1">
            <a:lumMod val="75000"/>
          </a:schemeClr>
        </a:solidFill>
      </dgm:spPr>
      <dgm:t>
        <a:bodyPr/>
        <a:lstStyle/>
        <a:p>
          <a:r>
            <a:rPr lang="en-US" dirty="0"/>
            <a:t>Policy</a:t>
          </a:r>
        </a:p>
      </dgm:t>
    </dgm:pt>
    <dgm:pt modelId="{3274BA65-35EC-4855-93DB-6C6B2B34A36F}">
      <dgm:prSet phldrT="[Text]" custT="1"/>
      <dgm:spPr>
        <a:solidFill>
          <a:schemeClr val="accent1">
            <a:lumMod val="75000"/>
          </a:schemeClr>
        </a:solidFill>
      </dgm:spPr>
      <dgm:t>
        <a:bodyPr/>
        <a:lstStyle/>
        <a:p>
          <a:r>
            <a:rPr lang="en-US" sz="800" baseline="0" dirty="0"/>
            <a:t>Prevention</a:t>
          </a:r>
          <a:r>
            <a:rPr lang="en-US" sz="1000" baseline="0" dirty="0"/>
            <a:t> with HIV-Negative Persons</a:t>
          </a:r>
        </a:p>
      </dgm:t>
    </dgm:pt>
    <dgm:pt modelId="{3861BFAA-F0F6-479E-B76B-4400EE10FBA9}" type="parTrans" cxnId="{8F838AA4-C11B-4AE2-9EB3-4BFFBE705425}">
      <dgm:prSet/>
      <dgm:spPr/>
      <dgm:t>
        <a:bodyPr/>
        <a:lstStyle/>
        <a:p>
          <a:endParaRPr lang="en-US"/>
        </a:p>
      </dgm:t>
    </dgm:pt>
    <dgm:pt modelId="{31871B5B-64DB-4C80-A8A2-AEC3B98B0D2E}" type="sibTrans" cxnId="{8F838AA4-C11B-4AE2-9EB3-4BFFBE705425}">
      <dgm:prSet/>
      <dgm:spPr>
        <a:solidFill>
          <a:schemeClr val="accent1">
            <a:lumMod val="75000"/>
          </a:schemeClr>
        </a:solidFill>
      </dgm:spPr>
      <dgm:t>
        <a:bodyPr/>
        <a:lstStyle/>
        <a:p>
          <a:r>
            <a:rPr lang="en-US" dirty="0"/>
            <a:t>Condom Distribution</a:t>
          </a:r>
        </a:p>
      </dgm:t>
    </dgm:pt>
    <dgm:pt modelId="{1317CD9D-2627-4202-A8C1-F86CE7706484}">
      <dgm:prSet phldrT="[Text]" custT="1"/>
      <dgm:spPr>
        <a:solidFill>
          <a:schemeClr val="accent1">
            <a:lumMod val="75000"/>
          </a:schemeClr>
        </a:solidFill>
      </dgm:spPr>
      <dgm:t>
        <a:bodyPr/>
        <a:lstStyle/>
        <a:p>
          <a:r>
            <a:rPr lang="en-US" sz="800" baseline="0" dirty="0"/>
            <a:t>Prevention </a:t>
          </a:r>
          <a:r>
            <a:rPr lang="en-US" sz="1000" baseline="0" dirty="0"/>
            <a:t>with HIV-Positive Persons</a:t>
          </a:r>
          <a:endParaRPr lang="en-US" sz="1000" dirty="0"/>
        </a:p>
      </dgm:t>
    </dgm:pt>
    <dgm:pt modelId="{4A64B4F5-0B1B-49F6-B599-C1C4CFEBCB1A}" type="parTrans" cxnId="{31F6DCFE-1252-4A89-896D-B677A1E3B932}">
      <dgm:prSet/>
      <dgm:spPr/>
      <dgm:t>
        <a:bodyPr/>
        <a:lstStyle/>
        <a:p>
          <a:endParaRPr lang="en-US"/>
        </a:p>
      </dgm:t>
    </dgm:pt>
    <dgm:pt modelId="{0AD505B1-5474-48EC-A241-86F1077BE4BA}" type="sibTrans" cxnId="{31F6DCFE-1252-4A89-896D-B677A1E3B932}">
      <dgm:prSet/>
      <dgm:spPr>
        <a:solidFill>
          <a:schemeClr val="tx2">
            <a:lumMod val="60000"/>
            <a:lumOff val="40000"/>
          </a:schemeClr>
        </a:solidFill>
      </dgm:spPr>
      <dgm:t>
        <a:bodyPr/>
        <a:lstStyle/>
        <a:p>
          <a:r>
            <a:rPr lang="en-US" dirty="0"/>
            <a:t>Harm Reduction</a:t>
          </a:r>
        </a:p>
      </dgm:t>
    </dgm:pt>
    <dgm:pt modelId="{0107BFEE-61E6-467B-BCF9-AF6494E5ABC1}">
      <dgm:prSet custT="1"/>
      <dgm:spPr>
        <a:solidFill>
          <a:schemeClr val="tx2">
            <a:lumMod val="60000"/>
            <a:lumOff val="40000"/>
          </a:schemeClr>
        </a:solidFill>
      </dgm:spPr>
      <dgm:t>
        <a:bodyPr/>
        <a:lstStyle/>
        <a:p>
          <a:r>
            <a:rPr lang="en-US" sz="1600" dirty="0"/>
            <a:t>PrEP and PEP</a:t>
          </a:r>
        </a:p>
      </dgm:t>
    </dgm:pt>
    <dgm:pt modelId="{9A302783-260A-4796-9AE4-A06F12204DA6}" type="parTrans" cxnId="{6ED68440-A496-48FE-9216-BF9ACAD01EF6}">
      <dgm:prSet/>
      <dgm:spPr/>
      <dgm:t>
        <a:bodyPr/>
        <a:lstStyle/>
        <a:p>
          <a:endParaRPr lang="en-US"/>
        </a:p>
      </dgm:t>
    </dgm:pt>
    <dgm:pt modelId="{D442E22D-B8E8-4A54-AAB5-1269EB2BA29A}" type="sibTrans" cxnId="{6ED68440-A496-48FE-9216-BF9ACAD01EF6}">
      <dgm:prSet custT="1"/>
      <dgm:spPr/>
      <dgm:t>
        <a:bodyPr/>
        <a:lstStyle/>
        <a:p>
          <a:r>
            <a:rPr lang="en-US" sz="1600" dirty="0"/>
            <a:t>HDs</a:t>
          </a:r>
        </a:p>
      </dgm:t>
    </dgm:pt>
    <dgm:pt modelId="{D7B096DA-A1EE-4DA0-95AE-CBB3AEC362AB}">
      <dgm:prSet/>
      <dgm:spPr/>
      <dgm:t>
        <a:bodyPr/>
        <a:lstStyle/>
        <a:p>
          <a:endParaRPr lang="en-US" dirty="0"/>
        </a:p>
      </dgm:t>
    </dgm:pt>
    <dgm:pt modelId="{B1D8176B-5DED-4A7E-9043-1244FAE92FBD}" type="parTrans" cxnId="{34F0DE52-7C0B-40DC-9772-E788923E853B}">
      <dgm:prSet/>
      <dgm:spPr/>
      <dgm:t>
        <a:bodyPr/>
        <a:lstStyle/>
        <a:p>
          <a:endParaRPr lang="en-US"/>
        </a:p>
      </dgm:t>
    </dgm:pt>
    <dgm:pt modelId="{1879B4EE-EE9A-4B0A-9DBF-4500F880C0BE}" type="sibTrans" cxnId="{34F0DE52-7C0B-40DC-9772-E788923E853B}">
      <dgm:prSet/>
      <dgm:spPr/>
      <dgm:t>
        <a:bodyPr/>
        <a:lstStyle/>
        <a:p>
          <a:endParaRPr lang="en-US"/>
        </a:p>
      </dgm:t>
    </dgm:pt>
    <dgm:pt modelId="{B3A7DE45-1436-4189-8378-9531A3CD31F4}">
      <dgm:prSet custT="1"/>
      <dgm:spPr/>
      <dgm:t>
        <a:bodyPr/>
        <a:lstStyle/>
        <a:p>
          <a:r>
            <a:rPr lang="en-US" sz="1600" dirty="0"/>
            <a:t>CBOs</a:t>
          </a:r>
        </a:p>
      </dgm:t>
    </dgm:pt>
    <dgm:pt modelId="{BC347C93-6A6C-44D2-9371-B612F4BA3A08}" type="parTrans" cxnId="{F819FDD3-22B5-417B-8892-F178DF252DDF}">
      <dgm:prSet/>
      <dgm:spPr/>
      <dgm:t>
        <a:bodyPr/>
        <a:lstStyle/>
        <a:p>
          <a:endParaRPr lang="en-US"/>
        </a:p>
      </dgm:t>
    </dgm:pt>
    <dgm:pt modelId="{14B0F32D-B5D4-4C67-B03C-FB97E70F0163}" type="sibTrans" cxnId="{F819FDD3-22B5-417B-8892-F178DF252DDF}">
      <dgm:prSet custT="1"/>
      <dgm:spPr>
        <a:solidFill>
          <a:schemeClr val="tx2">
            <a:lumMod val="60000"/>
            <a:lumOff val="40000"/>
          </a:schemeClr>
        </a:solidFill>
      </dgm:spPr>
      <dgm:t>
        <a:bodyPr/>
        <a:lstStyle/>
        <a:p>
          <a:r>
            <a:rPr lang="en-US" sz="900" dirty="0"/>
            <a:t>Navigation &amp; Care </a:t>
          </a:r>
          <a:r>
            <a:rPr lang="en-US" sz="800" dirty="0"/>
            <a:t>Coordination</a:t>
          </a:r>
        </a:p>
      </dgm:t>
    </dgm:pt>
    <dgm:pt modelId="{0340AE55-0DA5-4368-9B03-1ED2C8A29CE7}">
      <dgm:prSet/>
      <dgm:spPr/>
      <dgm:t>
        <a:bodyPr/>
        <a:lstStyle/>
        <a:p>
          <a:endParaRPr lang="en-US" dirty="0"/>
        </a:p>
      </dgm:t>
    </dgm:pt>
    <dgm:pt modelId="{0F63C16E-36B1-4BAB-A74F-F84E05A7656A}" type="sibTrans" cxnId="{BFBADDB2-5C6B-48DC-9504-D15EB8728255}">
      <dgm:prSet/>
      <dgm:spPr/>
      <dgm:t>
        <a:bodyPr/>
        <a:lstStyle/>
        <a:p>
          <a:endParaRPr lang="en-US"/>
        </a:p>
      </dgm:t>
    </dgm:pt>
    <dgm:pt modelId="{6EB1F181-7814-48B6-A3BE-43810F782E1A}" type="parTrans" cxnId="{BFBADDB2-5C6B-48DC-9504-D15EB8728255}">
      <dgm:prSet/>
      <dgm:spPr/>
      <dgm:t>
        <a:bodyPr/>
        <a:lstStyle/>
        <a:p>
          <a:endParaRPr lang="en-US"/>
        </a:p>
      </dgm:t>
    </dgm:pt>
    <dgm:pt modelId="{2DC5BC37-BB14-4232-922B-5EB893811BCB}">
      <dgm:prSet custT="1"/>
      <dgm:spPr>
        <a:solidFill>
          <a:schemeClr val="tx2">
            <a:lumMod val="60000"/>
            <a:lumOff val="40000"/>
          </a:schemeClr>
        </a:solidFill>
      </dgm:spPr>
      <dgm:t>
        <a:bodyPr/>
        <a:lstStyle/>
        <a:p>
          <a:r>
            <a:rPr lang="en-US" sz="800" dirty="0"/>
            <a:t>Outreach &amp; Recruitment</a:t>
          </a:r>
        </a:p>
      </dgm:t>
    </dgm:pt>
    <dgm:pt modelId="{64B886EB-00A8-483C-8105-C7DD786DEA28}" type="parTrans" cxnId="{7C379C15-8867-4ED1-902C-61AAC60B1209}">
      <dgm:prSet/>
      <dgm:spPr/>
      <dgm:t>
        <a:bodyPr/>
        <a:lstStyle/>
        <a:p>
          <a:endParaRPr lang="en-US"/>
        </a:p>
      </dgm:t>
    </dgm:pt>
    <dgm:pt modelId="{3C9D7D97-576F-4119-859F-CB4C36E629FF}" type="sibTrans" cxnId="{7C379C15-8867-4ED1-902C-61AAC60B1209}">
      <dgm:prSet/>
      <dgm:spPr>
        <a:solidFill>
          <a:schemeClr val="tx2">
            <a:lumMod val="60000"/>
            <a:lumOff val="40000"/>
          </a:schemeClr>
        </a:solidFill>
      </dgm:spPr>
      <dgm:t>
        <a:bodyPr/>
        <a:lstStyle/>
        <a:p>
          <a:r>
            <a:rPr lang="en-US" dirty="0"/>
            <a:t>Community Mapping</a:t>
          </a:r>
        </a:p>
      </dgm:t>
    </dgm:pt>
    <dgm:pt modelId="{238C968D-7792-4FEC-BA10-70216BC8F0EC}" type="pres">
      <dgm:prSet presAssocID="{37883B49-90DC-4F2E-831F-8C2EB3D1502B}" presName="Name0" presStyleCnt="0">
        <dgm:presLayoutVars>
          <dgm:chMax/>
          <dgm:chPref/>
          <dgm:dir/>
          <dgm:animLvl val="lvl"/>
        </dgm:presLayoutVars>
      </dgm:prSet>
      <dgm:spPr/>
      <dgm:t>
        <a:bodyPr/>
        <a:lstStyle/>
        <a:p>
          <a:endParaRPr lang="en-US"/>
        </a:p>
      </dgm:t>
    </dgm:pt>
    <dgm:pt modelId="{623A30D8-04CF-4E2B-935A-20ED1326E043}" type="pres">
      <dgm:prSet presAssocID="{4C18686B-7FE2-46AD-83B2-720977C4B89F}" presName="composite" presStyleCnt="0"/>
      <dgm:spPr/>
    </dgm:pt>
    <dgm:pt modelId="{3E5404CF-279A-4A75-8E0A-C67EDF7FBFE2}" type="pres">
      <dgm:prSet presAssocID="{4C18686B-7FE2-46AD-83B2-720977C4B89F}" presName="Parent1" presStyleLbl="node1" presStyleIdx="0" presStyleCnt="12" custLinFactNeighborX="-2087" custLinFactNeighborY="81700">
        <dgm:presLayoutVars>
          <dgm:chMax val="1"/>
          <dgm:chPref val="1"/>
          <dgm:bulletEnabled val="1"/>
        </dgm:presLayoutVars>
      </dgm:prSet>
      <dgm:spPr/>
      <dgm:t>
        <a:bodyPr/>
        <a:lstStyle/>
        <a:p>
          <a:endParaRPr lang="en-US"/>
        </a:p>
      </dgm:t>
    </dgm:pt>
    <dgm:pt modelId="{4267470A-C341-4443-AD06-96EB09F6BE54}" type="pres">
      <dgm:prSet presAssocID="{4C18686B-7FE2-46AD-83B2-720977C4B89F}" presName="Childtext1" presStyleLbl="revTx" presStyleIdx="0" presStyleCnt="6">
        <dgm:presLayoutVars>
          <dgm:chMax val="0"/>
          <dgm:chPref val="0"/>
          <dgm:bulletEnabled val="1"/>
        </dgm:presLayoutVars>
      </dgm:prSet>
      <dgm:spPr/>
    </dgm:pt>
    <dgm:pt modelId="{1CCC9545-7709-4C4A-9128-AAAD147A823E}" type="pres">
      <dgm:prSet presAssocID="{4C18686B-7FE2-46AD-83B2-720977C4B89F}" presName="BalanceSpacing" presStyleCnt="0"/>
      <dgm:spPr/>
    </dgm:pt>
    <dgm:pt modelId="{BA8C00B7-96D3-4D61-80FC-446E9E6C98DB}" type="pres">
      <dgm:prSet presAssocID="{4C18686B-7FE2-46AD-83B2-720977C4B89F}" presName="BalanceSpacing1" presStyleCnt="0"/>
      <dgm:spPr/>
    </dgm:pt>
    <dgm:pt modelId="{4C0C9903-296F-4417-8FF3-49FD43CE0EE3}" type="pres">
      <dgm:prSet presAssocID="{CD6B1E90-F23B-40C8-8D24-C357295E8895}" presName="Accent1Text" presStyleLbl="node1" presStyleIdx="1" presStyleCnt="12" custLinFactNeighborX="638" custLinFactNeighborY="81087"/>
      <dgm:spPr/>
      <dgm:t>
        <a:bodyPr/>
        <a:lstStyle/>
        <a:p>
          <a:endParaRPr lang="en-US"/>
        </a:p>
      </dgm:t>
    </dgm:pt>
    <dgm:pt modelId="{8FC2384E-9D66-4038-A256-1E07F20B20DE}" type="pres">
      <dgm:prSet presAssocID="{CD6B1E90-F23B-40C8-8D24-C357295E8895}" presName="spaceBetweenRectangles" presStyleCnt="0"/>
      <dgm:spPr/>
    </dgm:pt>
    <dgm:pt modelId="{EB7009D6-D436-41DA-B3D3-13BDE8B3A894}" type="pres">
      <dgm:prSet presAssocID="{3274BA65-35EC-4855-93DB-6C6B2B34A36F}" presName="composite" presStyleCnt="0"/>
      <dgm:spPr/>
    </dgm:pt>
    <dgm:pt modelId="{917576F8-ED8F-495A-9353-4DC5DBBD0948}" type="pres">
      <dgm:prSet presAssocID="{3274BA65-35EC-4855-93DB-6C6B2B34A36F}" presName="Parent1" presStyleLbl="node1" presStyleIdx="2" presStyleCnt="12" custLinFactX="-55678" custLinFactNeighborX="-100000" custLinFactNeighborY="-2896">
        <dgm:presLayoutVars>
          <dgm:chMax val="1"/>
          <dgm:chPref val="1"/>
          <dgm:bulletEnabled val="1"/>
        </dgm:presLayoutVars>
      </dgm:prSet>
      <dgm:spPr/>
      <dgm:t>
        <a:bodyPr/>
        <a:lstStyle/>
        <a:p>
          <a:endParaRPr lang="en-US"/>
        </a:p>
      </dgm:t>
    </dgm:pt>
    <dgm:pt modelId="{2333DA74-76DE-4326-ACD6-5519D37AC035}" type="pres">
      <dgm:prSet presAssocID="{3274BA65-35EC-4855-93DB-6C6B2B34A36F}" presName="Childtext1" presStyleLbl="revTx" presStyleIdx="1" presStyleCnt="6">
        <dgm:presLayoutVars>
          <dgm:chMax val="0"/>
          <dgm:chPref val="0"/>
          <dgm:bulletEnabled val="1"/>
        </dgm:presLayoutVars>
      </dgm:prSet>
      <dgm:spPr/>
    </dgm:pt>
    <dgm:pt modelId="{2D2613F2-78C8-46E9-90A6-B4B79403765D}" type="pres">
      <dgm:prSet presAssocID="{3274BA65-35EC-4855-93DB-6C6B2B34A36F}" presName="BalanceSpacing" presStyleCnt="0"/>
      <dgm:spPr/>
    </dgm:pt>
    <dgm:pt modelId="{F5866340-EC43-4CA1-86EC-34AFF6703643}" type="pres">
      <dgm:prSet presAssocID="{3274BA65-35EC-4855-93DB-6C6B2B34A36F}" presName="BalanceSpacing1" presStyleCnt="0"/>
      <dgm:spPr/>
    </dgm:pt>
    <dgm:pt modelId="{93A44671-88B6-4775-9FEC-FC083864EAD8}" type="pres">
      <dgm:prSet presAssocID="{31871B5B-64DB-4C80-A8A2-AEC3B98B0D2E}" presName="Accent1Text" presStyleLbl="node1" presStyleIdx="3" presStyleCnt="12" custLinFactX="52670" custLinFactNeighborX="100000" custLinFactNeighborY="-2284"/>
      <dgm:spPr/>
      <dgm:t>
        <a:bodyPr/>
        <a:lstStyle/>
        <a:p>
          <a:endParaRPr lang="en-US"/>
        </a:p>
      </dgm:t>
    </dgm:pt>
    <dgm:pt modelId="{FB9DDF39-5B7F-4A83-90A5-A6F343B585B8}" type="pres">
      <dgm:prSet presAssocID="{31871B5B-64DB-4C80-A8A2-AEC3B98B0D2E}" presName="spaceBetweenRectangles" presStyleCnt="0"/>
      <dgm:spPr/>
    </dgm:pt>
    <dgm:pt modelId="{A24450A3-E721-4758-91C0-D409E479592E}" type="pres">
      <dgm:prSet presAssocID="{1317CD9D-2627-4202-A8C1-F86CE7706484}" presName="composite" presStyleCnt="0"/>
      <dgm:spPr/>
    </dgm:pt>
    <dgm:pt modelId="{33BC06DA-E35B-4940-A4D1-E574E10A5E4F}" type="pres">
      <dgm:prSet presAssocID="{1317CD9D-2627-4202-A8C1-F86CE7706484}" presName="Parent1" presStyleLbl="node1" presStyleIdx="4" presStyleCnt="12" custLinFactX="1855" custLinFactNeighborX="100000" custLinFactNeighborY="-88071">
        <dgm:presLayoutVars>
          <dgm:chMax val="1"/>
          <dgm:chPref val="1"/>
          <dgm:bulletEnabled val="1"/>
        </dgm:presLayoutVars>
      </dgm:prSet>
      <dgm:spPr/>
      <dgm:t>
        <a:bodyPr/>
        <a:lstStyle/>
        <a:p>
          <a:endParaRPr lang="en-US"/>
        </a:p>
      </dgm:t>
    </dgm:pt>
    <dgm:pt modelId="{7E1961DF-F6A9-41E0-B081-87F7455F031A}" type="pres">
      <dgm:prSet presAssocID="{1317CD9D-2627-4202-A8C1-F86CE7706484}" presName="Childtext1" presStyleLbl="revTx" presStyleIdx="2" presStyleCnt="6">
        <dgm:presLayoutVars>
          <dgm:chMax val="0"/>
          <dgm:chPref val="0"/>
          <dgm:bulletEnabled val="1"/>
        </dgm:presLayoutVars>
      </dgm:prSet>
      <dgm:spPr/>
    </dgm:pt>
    <dgm:pt modelId="{F8723522-3687-4B0A-AD44-D9A6E98CB074}" type="pres">
      <dgm:prSet presAssocID="{1317CD9D-2627-4202-A8C1-F86CE7706484}" presName="BalanceSpacing" presStyleCnt="0"/>
      <dgm:spPr/>
    </dgm:pt>
    <dgm:pt modelId="{11F36F07-A42A-4875-BA05-C705E9234E88}" type="pres">
      <dgm:prSet presAssocID="{1317CD9D-2627-4202-A8C1-F86CE7706484}" presName="BalanceSpacing1" presStyleCnt="0"/>
      <dgm:spPr/>
    </dgm:pt>
    <dgm:pt modelId="{67DBA2DE-6630-49F8-B16A-22095D218B82}" type="pres">
      <dgm:prSet presAssocID="{0AD505B1-5474-48EC-A241-86F1077BE4BA}" presName="Accent1Text" presStyleLbl="node1" presStyleIdx="5" presStyleCnt="12" custLinFactNeighborX="53504" custLinFactNeighborY="-6415"/>
      <dgm:spPr/>
      <dgm:t>
        <a:bodyPr/>
        <a:lstStyle/>
        <a:p>
          <a:endParaRPr lang="en-US"/>
        </a:p>
      </dgm:t>
    </dgm:pt>
    <dgm:pt modelId="{294102BF-6734-406B-86AB-3308065E7EC5}" type="pres">
      <dgm:prSet presAssocID="{0AD505B1-5474-48EC-A241-86F1077BE4BA}" presName="spaceBetweenRectangles" presStyleCnt="0"/>
      <dgm:spPr/>
    </dgm:pt>
    <dgm:pt modelId="{C97A0ECF-9F2C-40BB-9FCF-50E786EDFA97}" type="pres">
      <dgm:prSet presAssocID="{0107BFEE-61E6-467B-BCF9-AF6494E5ABC1}" presName="composite" presStyleCnt="0"/>
      <dgm:spPr/>
    </dgm:pt>
    <dgm:pt modelId="{789E84C1-4103-4993-9D0D-BBEDD4C96614}" type="pres">
      <dgm:prSet presAssocID="{0107BFEE-61E6-467B-BCF9-AF6494E5ABC1}" presName="Parent1" presStyleLbl="node1" presStyleIdx="6" presStyleCnt="12" custLinFactX="-3304" custLinFactNeighborX="-100000" custLinFactNeighborY="-90940">
        <dgm:presLayoutVars>
          <dgm:chMax val="1"/>
          <dgm:chPref val="1"/>
          <dgm:bulletEnabled val="1"/>
        </dgm:presLayoutVars>
      </dgm:prSet>
      <dgm:spPr/>
      <dgm:t>
        <a:bodyPr/>
        <a:lstStyle/>
        <a:p>
          <a:endParaRPr lang="en-US"/>
        </a:p>
      </dgm:t>
    </dgm:pt>
    <dgm:pt modelId="{6CC643FA-7146-43BE-97A9-FAB9BC4844D3}" type="pres">
      <dgm:prSet presAssocID="{0107BFEE-61E6-467B-BCF9-AF6494E5ABC1}" presName="Childtext1" presStyleLbl="revTx" presStyleIdx="3" presStyleCnt="6" custLinFactY="-86275" custLinFactNeighborX="-29826" custLinFactNeighborY="-100000">
        <dgm:presLayoutVars>
          <dgm:chMax val="0"/>
          <dgm:chPref val="0"/>
          <dgm:bulletEnabled val="1"/>
        </dgm:presLayoutVars>
      </dgm:prSet>
      <dgm:spPr/>
      <dgm:t>
        <a:bodyPr/>
        <a:lstStyle/>
        <a:p>
          <a:endParaRPr lang="en-US"/>
        </a:p>
      </dgm:t>
    </dgm:pt>
    <dgm:pt modelId="{E4638F1F-282F-4C88-A6B2-9064F41F13EF}" type="pres">
      <dgm:prSet presAssocID="{0107BFEE-61E6-467B-BCF9-AF6494E5ABC1}" presName="BalanceSpacing" presStyleCnt="0"/>
      <dgm:spPr/>
    </dgm:pt>
    <dgm:pt modelId="{CADF7C6E-C2C5-4C95-9A04-1256D82C0AAB}" type="pres">
      <dgm:prSet presAssocID="{0107BFEE-61E6-467B-BCF9-AF6494E5ABC1}" presName="BalanceSpacing1" presStyleCnt="0"/>
      <dgm:spPr/>
    </dgm:pt>
    <dgm:pt modelId="{F4FA894E-F074-491D-852E-05B7EFC76D86}" type="pres">
      <dgm:prSet presAssocID="{D442E22D-B8E8-4A54-AAB5-1269EB2BA29A}" presName="Accent1Text" presStyleLbl="node1" presStyleIdx="7" presStyleCnt="12" custLinFactX="-100000" custLinFactY="-136035" custLinFactNeighborX="-112899" custLinFactNeighborY="-200000"/>
      <dgm:spPr/>
      <dgm:t>
        <a:bodyPr/>
        <a:lstStyle/>
        <a:p>
          <a:endParaRPr lang="en-US"/>
        </a:p>
      </dgm:t>
    </dgm:pt>
    <dgm:pt modelId="{5171B655-B223-429E-81A7-733CE48A6D46}" type="pres">
      <dgm:prSet presAssocID="{D442E22D-B8E8-4A54-AAB5-1269EB2BA29A}" presName="spaceBetweenRectangles" presStyleCnt="0"/>
      <dgm:spPr/>
    </dgm:pt>
    <dgm:pt modelId="{19EA552A-C85F-4E5B-A50A-9C013E1CA10E}" type="pres">
      <dgm:prSet presAssocID="{B3A7DE45-1436-4189-8378-9531A3CD31F4}" presName="composite" presStyleCnt="0"/>
      <dgm:spPr/>
    </dgm:pt>
    <dgm:pt modelId="{86AFEF37-AAB2-4339-9635-47602864E331}" type="pres">
      <dgm:prSet presAssocID="{B3A7DE45-1436-4189-8378-9531A3CD31F4}" presName="Parent1" presStyleLbl="node1" presStyleIdx="8" presStyleCnt="12" custLinFactX="54426" custLinFactY="-138735" custLinFactNeighborX="100000" custLinFactNeighborY="-200000">
        <dgm:presLayoutVars>
          <dgm:chMax val="1"/>
          <dgm:chPref val="1"/>
          <dgm:bulletEnabled val="1"/>
        </dgm:presLayoutVars>
      </dgm:prSet>
      <dgm:spPr/>
      <dgm:t>
        <a:bodyPr/>
        <a:lstStyle/>
        <a:p>
          <a:endParaRPr lang="en-US"/>
        </a:p>
      </dgm:t>
    </dgm:pt>
    <dgm:pt modelId="{0A3E1ECC-018A-4E0C-B192-9F2C8C8A6710}" type="pres">
      <dgm:prSet presAssocID="{B3A7DE45-1436-4189-8378-9531A3CD31F4}" presName="Childtext1" presStyleLbl="revTx" presStyleIdx="4" presStyleCnt="6">
        <dgm:presLayoutVars>
          <dgm:chMax val="0"/>
          <dgm:chPref val="0"/>
          <dgm:bulletEnabled val="1"/>
        </dgm:presLayoutVars>
      </dgm:prSet>
      <dgm:spPr/>
      <dgm:t>
        <a:bodyPr/>
        <a:lstStyle/>
        <a:p>
          <a:endParaRPr lang="en-US"/>
        </a:p>
      </dgm:t>
    </dgm:pt>
    <dgm:pt modelId="{4B4110C5-6165-4228-A1B4-AF1F28A1D33D}" type="pres">
      <dgm:prSet presAssocID="{B3A7DE45-1436-4189-8378-9531A3CD31F4}" presName="BalanceSpacing" presStyleCnt="0"/>
      <dgm:spPr/>
    </dgm:pt>
    <dgm:pt modelId="{62959196-3D6C-4556-9EC3-6BA556BA76D0}" type="pres">
      <dgm:prSet presAssocID="{B3A7DE45-1436-4189-8378-9531A3CD31F4}" presName="BalanceSpacing1" presStyleCnt="0"/>
      <dgm:spPr/>
    </dgm:pt>
    <dgm:pt modelId="{F26EB728-C040-4B3C-8598-DB71306ED292}" type="pres">
      <dgm:prSet presAssocID="{14B0F32D-B5D4-4C67-B03C-FB97E70F0163}" presName="Accent1Text" presStyleLbl="node1" presStyleIdx="9" presStyleCnt="12" custLinFactX="56996" custLinFactY="-74206" custLinFactNeighborX="100000" custLinFactNeighborY="-100000"/>
      <dgm:spPr/>
      <dgm:t>
        <a:bodyPr/>
        <a:lstStyle/>
        <a:p>
          <a:endParaRPr lang="en-US"/>
        </a:p>
      </dgm:t>
    </dgm:pt>
    <dgm:pt modelId="{F508792B-37F3-41F5-8478-C0A40EF0DBF4}" type="pres">
      <dgm:prSet presAssocID="{14B0F32D-B5D4-4C67-B03C-FB97E70F0163}" presName="spaceBetweenRectangles" presStyleCnt="0"/>
      <dgm:spPr/>
    </dgm:pt>
    <dgm:pt modelId="{EA5F6C4C-3611-4F8C-B16F-0419A9E6944F}" type="pres">
      <dgm:prSet presAssocID="{2DC5BC37-BB14-4232-922B-5EB893811BCB}" presName="composite" presStyleCnt="0"/>
      <dgm:spPr/>
    </dgm:pt>
    <dgm:pt modelId="{7070ED7A-EFF5-46F7-B217-B3498DDF767E}" type="pres">
      <dgm:prSet presAssocID="{2DC5BC37-BB14-4232-922B-5EB893811BCB}" presName="Parent1" presStyleLbl="node1" presStyleIdx="10" presStyleCnt="12" custLinFactX="100000" custLinFactY="-100000" custLinFactNeighborX="108022" custLinFactNeighborY="-159009">
        <dgm:presLayoutVars>
          <dgm:chMax val="1"/>
          <dgm:chPref val="1"/>
          <dgm:bulletEnabled val="1"/>
        </dgm:presLayoutVars>
      </dgm:prSet>
      <dgm:spPr/>
      <dgm:t>
        <a:bodyPr/>
        <a:lstStyle/>
        <a:p>
          <a:endParaRPr lang="en-US"/>
        </a:p>
      </dgm:t>
    </dgm:pt>
    <dgm:pt modelId="{299B9973-6636-4126-A0F0-DE535E0E8087}" type="pres">
      <dgm:prSet presAssocID="{2DC5BC37-BB14-4232-922B-5EB893811BCB}" presName="Childtext1" presStyleLbl="revTx" presStyleIdx="5" presStyleCnt="6">
        <dgm:presLayoutVars>
          <dgm:chMax val="0"/>
          <dgm:chPref val="0"/>
          <dgm:bulletEnabled val="1"/>
        </dgm:presLayoutVars>
      </dgm:prSet>
      <dgm:spPr/>
    </dgm:pt>
    <dgm:pt modelId="{FC29B8C2-A367-4B50-A739-D0287860CC1C}" type="pres">
      <dgm:prSet presAssocID="{2DC5BC37-BB14-4232-922B-5EB893811BCB}" presName="BalanceSpacing" presStyleCnt="0"/>
      <dgm:spPr/>
    </dgm:pt>
    <dgm:pt modelId="{BAF70CCF-5DA6-4831-B744-4296308CB232}" type="pres">
      <dgm:prSet presAssocID="{2DC5BC37-BB14-4232-922B-5EB893811BCB}" presName="BalanceSpacing1" presStyleCnt="0"/>
      <dgm:spPr/>
    </dgm:pt>
    <dgm:pt modelId="{1DEA4B55-B40D-4A2D-8682-21E1D4E6F599}" type="pres">
      <dgm:prSet presAssocID="{3C9D7D97-576F-4119-859F-CB4C36E629FF}" presName="Accent1Text" presStyleLbl="node1" presStyleIdx="11" presStyleCnt="12" custLinFactX="100000" custLinFactY="-100000" custLinFactNeighborX="106167" custLinFactNeighborY="-158202"/>
      <dgm:spPr/>
      <dgm:t>
        <a:bodyPr/>
        <a:lstStyle/>
        <a:p>
          <a:endParaRPr lang="en-US"/>
        </a:p>
      </dgm:t>
    </dgm:pt>
  </dgm:ptLst>
  <dgm:cxnLst>
    <dgm:cxn modelId="{AC3EA537-4B87-464F-9A14-F76DC4339D01}" type="presOf" srcId="{37883B49-90DC-4F2E-831F-8C2EB3D1502B}" destId="{238C968D-7792-4FEC-BA10-70216BC8F0EC}" srcOrd="0" destOrd="0" presId="urn:microsoft.com/office/officeart/2008/layout/AlternatingHexagons"/>
    <dgm:cxn modelId="{6F51E51B-10E5-4CC3-923D-C94571DD6805}" type="presOf" srcId="{2DC5BC37-BB14-4232-922B-5EB893811BCB}" destId="{7070ED7A-EFF5-46F7-B217-B3498DDF767E}" srcOrd="0" destOrd="0" presId="urn:microsoft.com/office/officeart/2008/layout/AlternatingHexagons"/>
    <dgm:cxn modelId="{7C379C15-8867-4ED1-902C-61AAC60B1209}" srcId="{37883B49-90DC-4F2E-831F-8C2EB3D1502B}" destId="{2DC5BC37-BB14-4232-922B-5EB893811BCB}" srcOrd="5" destOrd="0" parTransId="{64B886EB-00A8-483C-8105-C7DD786DEA28}" sibTransId="{3C9D7D97-576F-4119-859F-CB4C36E629FF}"/>
    <dgm:cxn modelId="{8F838AA4-C11B-4AE2-9EB3-4BFFBE705425}" srcId="{37883B49-90DC-4F2E-831F-8C2EB3D1502B}" destId="{3274BA65-35EC-4855-93DB-6C6B2B34A36F}" srcOrd="1" destOrd="0" parTransId="{3861BFAA-F0F6-479E-B76B-4400EE10FBA9}" sibTransId="{31871B5B-64DB-4C80-A8A2-AEC3B98B0D2E}"/>
    <dgm:cxn modelId="{5D26C726-AC9D-498D-B2BA-C9D6B9C0ECE3}" type="presOf" srcId="{0AD505B1-5474-48EC-A241-86F1077BE4BA}" destId="{67DBA2DE-6630-49F8-B16A-22095D218B82}" srcOrd="0" destOrd="0" presId="urn:microsoft.com/office/officeart/2008/layout/AlternatingHexagons"/>
    <dgm:cxn modelId="{CD9DD0D9-A933-4775-81AF-9FA9830AF3A0}" type="presOf" srcId="{3C9D7D97-576F-4119-859F-CB4C36E629FF}" destId="{1DEA4B55-B40D-4A2D-8682-21E1D4E6F599}" srcOrd="0" destOrd="0" presId="urn:microsoft.com/office/officeart/2008/layout/AlternatingHexagons"/>
    <dgm:cxn modelId="{BFBADDB2-5C6B-48DC-9504-D15EB8728255}" srcId="{B3A7DE45-1436-4189-8378-9531A3CD31F4}" destId="{0340AE55-0DA5-4368-9B03-1ED2C8A29CE7}" srcOrd="0" destOrd="0" parTransId="{6EB1F181-7814-48B6-A3BE-43810F782E1A}" sibTransId="{0F63C16E-36B1-4BAB-A74F-F84E05A7656A}"/>
    <dgm:cxn modelId="{A73DDD8A-D7F4-424C-861E-B0A3A573569C}" type="presOf" srcId="{0107BFEE-61E6-467B-BCF9-AF6494E5ABC1}" destId="{789E84C1-4103-4993-9D0D-BBEDD4C96614}" srcOrd="0" destOrd="0" presId="urn:microsoft.com/office/officeart/2008/layout/AlternatingHexagons"/>
    <dgm:cxn modelId="{0101E5A8-4D4D-46EB-A070-7A743D40616C}" type="presOf" srcId="{3274BA65-35EC-4855-93DB-6C6B2B34A36F}" destId="{917576F8-ED8F-495A-9353-4DC5DBBD0948}" srcOrd="0" destOrd="0" presId="urn:microsoft.com/office/officeart/2008/layout/AlternatingHexagons"/>
    <dgm:cxn modelId="{F819FDD3-22B5-417B-8892-F178DF252DDF}" srcId="{37883B49-90DC-4F2E-831F-8C2EB3D1502B}" destId="{B3A7DE45-1436-4189-8378-9531A3CD31F4}" srcOrd="4" destOrd="0" parTransId="{BC347C93-6A6C-44D2-9371-B612F4BA3A08}" sibTransId="{14B0F32D-B5D4-4C67-B03C-FB97E70F0163}"/>
    <dgm:cxn modelId="{31F6DCFE-1252-4A89-896D-B677A1E3B932}" srcId="{37883B49-90DC-4F2E-831F-8C2EB3D1502B}" destId="{1317CD9D-2627-4202-A8C1-F86CE7706484}" srcOrd="2" destOrd="0" parTransId="{4A64B4F5-0B1B-49F6-B599-C1C4CFEBCB1A}" sibTransId="{0AD505B1-5474-48EC-A241-86F1077BE4BA}"/>
    <dgm:cxn modelId="{7350BA21-69CA-4222-99A7-3F42E836AC2B}" type="presOf" srcId="{B3A7DE45-1436-4189-8378-9531A3CD31F4}" destId="{86AFEF37-AAB2-4339-9635-47602864E331}" srcOrd="0" destOrd="0" presId="urn:microsoft.com/office/officeart/2008/layout/AlternatingHexagons"/>
    <dgm:cxn modelId="{4D6F30DA-5C8B-42DC-9A3A-2D254CB4F565}" type="presOf" srcId="{14B0F32D-B5D4-4C67-B03C-FB97E70F0163}" destId="{F26EB728-C040-4B3C-8598-DB71306ED292}" srcOrd="0" destOrd="0" presId="urn:microsoft.com/office/officeart/2008/layout/AlternatingHexagons"/>
    <dgm:cxn modelId="{61DF3A9E-4BF7-4259-844C-89F32A7F3A10}" srcId="{37883B49-90DC-4F2E-831F-8C2EB3D1502B}" destId="{4C18686B-7FE2-46AD-83B2-720977C4B89F}" srcOrd="0" destOrd="0" parTransId="{8F6356E9-D978-4191-80AC-F224EB854DF9}" sibTransId="{CD6B1E90-F23B-40C8-8D24-C357295E8895}"/>
    <dgm:cxn modelId="{F3151FF7-6969-470B-B7BF-6066F64509EA}" type="presOf" srcId="{D442E22D-B8E8-4A54-AAB5-1269EB2BA29A}" destId="{F4FA894E-F074-491D-852E-05B7EFC76D86}" srcOrd="0" destOrd="0" presId="urn:microsoft.com/office/officeart/2008/layout/AlternatingHexagons"/>
    <dgm:cxn modelId="{6ED68440-A496-48FE-9216-BF9ACAD01EF6}" srcId="{37883B49-90DC-4F2E-831F-8C2EB3D1502B}" destId="{0107BFEE-61E6-467B-BCF9-AF6494E5ABC1}" srcOrd="3" destOrd="0" parTransId="{9A302783-260A-4796-9AE4-A06F12204DA6}" sibTransId="{D442E22D-B8E8-4A54-AAB5-1269EB2BA29A}"/>
    <dgm:cxn modelId="{1A28B4CC-EB41-42B8-AAD4-F3393ECB8010}" type="presOf" srcId="{D7B096DA-A1EE-4DA0-95AE-CBB3AEC362AB}" destId="{6CC643FA-7146-43BE-97A9-FAB9BC4844D3}" srcOrd="0" destOrd="0" presId="urn:microsoft.com/office/officeart/2008/layout/AlternatingHexagons"/>
    <dgm:cxn modelId="{7055A75A-9500-4414-A16D-726F040873BC}" type="presOf" srcId="{CD6B1E90-F23B-40C8-8D24-C357295E8895}" destId="{4C0C9903-296F-4417-8FF3-49FD43CE0EE3}" srcOrd="0" destOrd="0" presId="urn:microsoft.com/office/officeart/2008/layout/AlternatingHexagons"/>
    <dgm:cxn modelId="{66823348-DF9C-4692-92AD-A2E993799EEF}" type="presOf" srcId="{0340AE55-0DA5-4368-9B03-1ED2C8A29CE7}" destId="{0A3E1ECC-018A-4E0C-B192-9F2C8C8A6710}" srcOrd="0" destOrd="0" presId="urn:microsoft.com/office/officeart/2008/layout/AlternatingHexagons"/>
    <dgm:cxn modelId="{B5AD7456-179E-4025-B779-2A0D0033FD32}" type="presOf" srcId="{4C18686B-7FE2-46AD-83B2-720977C4B89F}" destId="{3E5404CF-279A-4A75-8E0A-C67EDF7FBFE2}" srcOrd="0" destOrd="0" presId="urn:microsoft.com/office/officeart/2008/layout/AlternatingHexagons"/>
    <dgm:cxn modelId="{AAAFA868-9777-46E9-A630-21C5F78137BB}" type="presOf" srcId="{31871B5B-64DB-4C80-A8A2-AEC3B98B0D2E}" destId="{93A44671-88B6-4775-9FEC-FC083864EAD8}" srcOrd="0" destOrd="0" presId="urn:microsoft.com/office/officeart/2008/layout/AlternatingHexagons"/>
    <dgm:cxn modelId="{BB7EE9F4-F01B-4DA9-B08B-29667106B897}" type="presOf" srcId="{1317CD9D-2627-4202-A8C1-F86CE7706484}" destId="{33BC06DA-E35B-4940-A4D1-E574E10A5E4F}" srcOrd="0" destOrd="0" presId="urn:microsoft.com/office/officeart/2008/layout/AlternatingHexagons"/>
    <dgm:cxn modelId="{34F0DE52-7C0B-40DC-9772-E788923E853B}" srcId="{0107BFEE-61E6-467B-BCF9-AF6494E5ABC1}" destId="{D7B096DA-A1EE-4DA0-95AE-CBB3AEC362AB}" srcOrd="0" destOrd="0" parTransId="{B1D8176B-5DED-4A7E-9043-1244FAE92FBD}" sibTransId="{1879B4EE-EE9A-4B0A-9DBF-4500F880C0BE}"/>
    <dgm:cxn modelId="{BE3ADDB1-64D3-464B-91F7-1235870279B0}" type="presParOf" srcId="{238C968D-7792-4FEC-BA10-70216BC8F0EC}" destId="{623A30D8-04CF-4E2B-935A-20ED1326E043}" srcOrd="0" destOrd="0" presId="urn:microsoft.com/office/officeart/2008/layout/AlternatingHexagons"/>
    <dgm:cxn modelId="{0F1FC7AC-27B2-4232-9598-BD164F4E254D}" type="presParOf" srcId="{623A30D8-04CF-4E2B-935A-20ED1326E043}" destId="{3E5404CF-279A-4A75-8E0A-C67EDF7FBFE2}" srcOrd="0" destOrd="0" presId="urn:microsoft.com/office/officeart/2008/layout/AlternatingHexagons"/>
    <dgm:cxn modelId="{8FBE34FA-0944-4E7C-A6C8-0F2AF9BF3560}" type="presParOf" srcId="{623A30D8-04CF-4E2B-935A-20ED1326E043}" destId="{4267470A-C341-4443-AD06-96EB09F6BE54}" srcOrd="1" destOrd="0" presId="urn:microsoft.com/office/officeart/2008/layout/AlternatingHexagons"/>
    <dgm:cxn modelId="{F4A530DA-F54E-459C-A36E-4172367D8CE9}" type="presParOf" srcId="{623A30D8-04CF-4E2B-935A-20ED1326E043}" destId="{1CCC9545-7709-4C4A-9128-AAAD147A823E}" srcOrd="2" destOrd="0" presId="urn:microsoft.com/office/officeart/2008/layout/AlternatingHexagons"/>
    <dgm:cxn modelId="{7F041878-BD25-4718-95FD-E25B636B6D5C}" type="presParOf" srcId="{623A30D8-04CF-4E2B-935A-20ED1326E043}" destId="{BA8C00B7-96D3-4D61-80FC-446E9E6C98DB}" srcOrd="3" destOrd="0" presId="urn:microsoft.com/office/officeart/2008/layout/AlternatingHexagons"/>
    <dgm:cxn modelId="{48759CCF-48E9-4052-8AB0-FD1FF854D405}" type="presParOf" srcId="{623A30D8-04CF-4E2B-935A-20ED1326E043}" destId="{4C0C9903-296F-4417-8FF3-49FD43CE0EE3}" srcOrd="4" destOrd="0" presId="urn:microsoft.com/office/officeart/2008/layout/AlternatingHexagons"/>
    <dgm:cxn modelId="{8E28696F-5971-4737-B08C-0BB63BEC05EA}" type="presParOf" srcId="{238C968D-7792-4FEC-BA10-70216BC8F0EC}" destId="{8FC2384E-9D66-4038-A256-1E07F20B20DE}" srcOrd="1" destOrd="0" presId="urn:microsoft.com/office/officeart/2008/layout/AlternatingHexagons"/>
    <dgm:cxn modelId="{45848451-41CD-4AF0-B0CD-073AE0A2E309}" type="presParOf" srcId="{238C968D-7792-4FEC-BA10-70216BC8F0EC}" destId="{EB7009D6-D436-41DA-B3D3-13BDE8B3A894}" srcOrd="2" destOrd="0" presId="urn:microsoft.com/office/officeart/2008/layout/AlternatingHexagons"/>
    <dgm:cxn modelId="{B253EE72-A2A2-41FA-8200-31EE4D896A48}" type="presParOf" srcId="{EB7009D6-D436-41DA-B3D3-13BDE8B3A894}" destId="{917576F8-ED8F-495A-9353-4DC5DBBD0948}" srcOrd="0" destOrd="0" presId="urn:microsoft.com/office/officeart/2008/layout/AlternatingHexagons"/>
    <dgm:cxn modelId="{EA6DD581-DD36-4D81-98E5-D93A574DC7F6}" type="presParOf" srcId="{EB7009D6-D436-41DA-B3D3-13BDE8B3A894}" destId="{2333DA74-76DE-4326-ACD6-5519D37AC035}" srcOrd="1" destOrd="0" presId="urn:microsoft.com/office/officeart/2008/layout/AlternatingHexagons"/>
    <dgm:cxn modelId="{3303D6CA-4840-4CE9-9E46-ED836356652B}" type="presParOf" srcId="{EB7009D6-D436-41DA-B3D3-13BDE8B3A894}" destId="{2D2613F2-78C8-46E9-90A6-B4B79403765D}" srcOrd="2" destOrd="0" presId="urn:microsoft.com/office/officeart/2008/layout/AlternatingHexagons"/>
    <dgm:cxn modelId="{23D9C218-DA94-4140-9682-056FBE5BBF54}" type="presParOf" srcId="{EB7009D6-D436-41DA-B3D3-13BDE8B3A894}" destId="{F5866340-EC43-4CA1-86EC-34AFF6703643}" srcOrd="3" destOrd="0" presId="urn:microsoft.com/office/officeart/2008/layout/AlternatingHexagons"/>
    <dgm:cxn modelId="{B255B7DE-A82A-4F0F-9433-BCDAD5032FAB}" type="presParOf" srcId="{EB7009D6-D436-41DA-B3D3-13BDE8B3A894}" destId="{93A44671-88B6-4775-9FEC-FC083864EAD8}" srcOrd="4" destOrd="0" presId="urn:microsoft.com/office/officeart/2008/layout/AlternatingHexagons"/>
    <dgm:cxn modelId="{9DE66086-DB72-4D92-996B-DC468A95C5CB}" type="presParOf" srcId="{238C968D-7792-4FEC-BA10-70216BC8F0EC}" destId="{FB9DDF39-5B7F-4A83-90A5-A6F343B585B8}" srcOrd="3" destOrd="0" presId="urn:microsoft.com/office/officeart/2008/layout/AlternatingHexagons"/>
    <dgm:cxn modelId="{C60236F7-B7DE-442D-A142-40062F2F5160}" type="presParOf" srcId="{238C968D-7792-4FEC-BA10-70216BC8F0EC}" destId="{A24450A3-E721-4758-91C0-D409E479592E}" srcOrd="4" destOrd="0" presId="urn:microsoft.com/office/officeart/2008/layout/AlternatingHexagons"/>
    <dgm:cxn modelId="{75902387-7E74-4463-BD87-BDDEC80B273B}" type="presParOf" srcId="{A24450A3-E721-4758-91C0-D409E479592E}" destId="{33BC06DA-E35B-4940-A4D1-E574E10A5E4F}" srcOrd="0" destOrd="0" presId="urn:microsoft.com/office/officeart/2008/layout/AlternatingHexagons"/>
    <dgm:cxn modelId="{93D66613-1747-4649-B291-6C33213DAC21}" type="presParOf" srcId="{A24450A3-E721-4758-91C0-D409E479592E}" destId="{7E1961DF-F6A9-41E0-B081-87F7455F031A}" srcOrd="1" destOrd="0" presId="urn:microsoft.com/office/officeart/2008/layout/AlternatingHexagons"/>
    <dgm:cxn modelId="{F7CF152C-CAB0-47DA-B725-2620930D8E63}" type="presParOf" srcId="{A24450A3-E721-4758-91C0-D409E479592E}" destId="{F8723522-3687-4B0A-AD44-D9A6E98CB074}" srcOrd="2" destOrd="0" presId="urn:microsoft.com/office/officeart/2008/layout/AlternatingHexagons"/>
    <dgm:cxn modelId="{7B4D242B-9DA9-471B-9267-2598861E0238}" type="presParOf" srcId="{A24450A3-E721-4758-91C0-D409E479592E}" destId="{11F36F07-A42A-4875-BA05-C705E9234E88}" srcOrd="3" destOrd="0" presId="urn:microsoft.com/office/officeart/2008/layout/AlternatingHexagons"/>
    <dgm:cxn modelId="{E205C0FD-4143-4F5B-B66F-CA0AE24C4D23}" type="presParOf" srcId="{A24450A3-E721-4758-91C0-D409E479592E}" destId="{67DBA2DE-6630-49F8-B16A-22095D218B82}" srcOrd="4" destOrd="0" presId="urn:microsoft.com/office/officeart/2008/layout/AlternatingHexagons"/>
    <dgm:cxn modelId="{926B4796-831E-458F-95CA-DD0E1D1F3137}" type="presParOf" srcId="{238C968D-7792-4FEC-BA10-70216BC8F0EC}" destId="{294102BF-6734-406B-86AB-3308065E7EC5}" srcOrd="5" destOrd="0" presId="urn:microsoft.com/office/officeart/2008/layout/AlternatingHexagons"/>
    <dgm:cxn modelId="{95ED9D47-4B81-42EF-9CC7-543DC2DF5CFA}" type="presParOf" srcId="{238C968D-7792-4FEC-BA10-70216BC8F0EC}" destId="{C97A0ECF-9F2C-40BB-9FCF-50E786EDFA97}" srcOrd="6" destOrd="0" presId="urn:microsoft.com/office/officeart/2008/layout/AlternatingHexagons"/>
    <dgm:cxn modelId="{336208AC-469C-4AC9-92EF-88E7472F124E}" type="presParOf" srcId="{C97A0ECF-9F2C-40BB-9FCF-50E786EDFA97}" destId="{789E84C1-4103-4993-9D0D-BBEDD4C96614}" srcOrd="0" destOrd="0" presId="urn:microsoft.com/office/officeart/2008/layout/AlternatingHexagons"/>
    <dgm:cxn modelId="{F07E8994-D441-403D-8C35-69C757A5F606}" type="presParOf" srcId="{C97A0ECF-9F2C-40BB-9FCF-50E786EDFA97}" destId="{6CC643FA-7146-43BE-97A9-FAB9BC4844D3}" srcOrd="1" destOrd="0" presId="urn:microsoft.com/office/officeart/2008/layout/AlternatingHexagons"/>
    <dgm:cxn modelId="{1295F11D-F2CB-4D76-A3A5-53CE42CDBFA9}" type="presParOf" srcId="{C97A0ECF-9F2C-40BB-9FCF-50E786EDFA97}" destId="{E4638F1F-282F-4C88-A6B2-9064F41F13EF}" srcOrd="2" destOrd="0" presId="urn:microsoft.com/office/officeart/2008/layout/AlternatingHexagons"/>
    <dgm:cxn modelId="{46A11534-D344-471F-8321-AE78FD60027C}" type="presParOf" srcId="{C97A0ECF-9F2C-40BB-9FCF-50E786EDFA97}" destId="{CADF7C6E-C2C5-4C95-9A04-1256D82C0AAB}" srcOrd="3" destOrd="0" presId="urn:microsoft.com/office/officeart/2008/layout/AlternatingHexagons"/>
    <dgm:cxn modelId="{14201C53-E87D-4D55-9F0A-B809D120D1A2}" type="presParOf" srcId="{C97A0ECF-9F2C-40BB-9FCF-50E786EDFA97}" destId="{F4FA894E-F074-491D-852E-05B7EFC76D86}" srcOrd="4" destOrd="0" presId="urn:microsoft.com/office/officeart/2008/layout/AlternatingHexagons"/>
    <dgm:cxn modelId="{5AF6A663-564A-421E-B9BA-9D127F5CE1FD}" type="presParOf" srcId="{238C968D-7792-4FEC-BA10-70216BC8F0EC}" destId="{5171B655-B223-429E-81A7-733CE48A6D46}" srcOrd="7" destOrd="0" presId="urn:microsoft.com/office/officeart/2008/layout/AlternatingHexagons"/>
    <dgm:cxn modelId="{C3FD29C0-42DD-42C4-8F65-4337F5EE598D}" type="presParOf" srcId="{238C968D-7792-4FEC-BA10-70216BC8F0EC}" destId="{19EA552A-C85F-4E5B-A50A-9C013E1CA10E}" srcOrd="8" destOrd="0" presId="urn:microsoft.com/office/officeart/2008/layout/AlternatingHexagons"/>
    <dgm:cxn modelId="{D8F02260-9DCE-4A4B-871F-EE34C72AE5CF}" type="presParOf" srcId="{19EA552A-C85F-4E5B-A50A-9C013E1CA10E}" destId="{86AFEF37-AAB2-4339-9635-47602864E331}" srcOrd="0" destOrd="0" presId="urn:microsoft.com/office/officeart/2008/layout/AlternatingHexagons"/>
    <dgm:cxn modelId="{3E2F0B2D-A7FA-4A4B-BC12-7BFA214CB5C8}" type="presParOf" srcId="{19EA552A-C85F-4E5B-A50A-9C013E1CA10E}" destId="{0A3E1ECC-018A-4E0C-B192-9F2C8C8A6710}" srcOrd="1" destOrd="0" presId="urn:microsoft.com/office/officeart/2008/layout/AlternatingHexagons"/>
    <dgm:cxn modelId="{679BB734-AAF2-46CE-816B-EDF5A43A58EE}" type="presParOf" srcId="{19EA552A-C85F-4E5B-A50A-9C013E1CA10E}" destId="{4B4110C5-6165-4228-A1B4-AF1F28A1D33D}" srcOrd="2" destOrd="0" presId="urn:microsoft.com/office/officeart/2008/layout/AlternatingHexagons"/>
    <dgm:cxn modelId="{1F1CF233-C5CC-46CF-B0C7-728301FEB7B4}" type="presParOf" srcId="{19EA552A-C85F-4E5B-A50A-9C013E1CA10E}" destId="{62959196-3D6C-4556-9EC3-6BA556BA76D0}" srcOrd="3" destOrd="0" presId="urn:microsoft.com/office/officeart/2008/layout/AlternatingHexagons"/>
    <dgm:cxn modelId="{638BF8B8-AEBE-4303-A8E1-1D8C7559DE2D}" type="presParOf" srcId="{19EA552A-C85F-4E5B-A50A-9C013E1CA10E}" destId="{F26EB728-C040-4B3C-8598-DB71306ED292}" srcOrd="4" destOrd="0" presId="urn:microsoft.com/office/officeart/2008/layout/AlternatingHexagons"/>
    <dgm:cxn modelId="{CC48B7B1-B480-4C7E-91A5-99A335A6CE4E}" type="presParOf" srcId="{238C968D-7792-4FEC-BA10-70216BC8F0EC}" destId="{F508792B-37F3-41F5-8478-C0A40EF0DBF4}" srcOrd="9" destOrd="0" presId="urn:microsoft.com/office/officeart/2008/layout/AlternatingHexagons"/>
    <dgm:cxn modelId="{CFB3593A-04D4-48E8-AE37-3C5544EE4FFF}" type="presParOf" srcId="{238C968D-7792-4FEC-BA10-70216BC8F0EC}" destId="{EA5F6C4C-3611-4F8C-B16F-0419A9E6944F}" srcOrd="10" destOrd="0" presId="urn:microsoft.com/office/officeart/2008/layout/AlternatingHexagons"/>
    <dgm:cxn modelId="{1471E1A6-0726-4A17-8038-4D1A033A32FF}" type="presParOf" srcId="{EA5F6C4C-3611-4F8C-B16F-0419A9E6944F}" destId="{7070ED7A-EFF5-46F7-B217-B3498DDF767E}" srcOrd="0" destOrd="0" presId="urn:microsoft.com/office/officeart/2008/layout/AlternatingHexagons"/>
    <dgm:cxn modelId="{CB44460E-CCF2-4E7E-BCEC-01595726AA4B}" type="presParOf" srcId="{EA5F6C4C-3611-4F8C-B16F-0419A9E6944F}" destId="{299B9973-6636-4126-A0F0-DE535E0E8087}" srcOrd="1" destOrd="0" presId="urn:microsoft.com/office/officeart/2008/layout/AlternatingHexagons"/>
    <dgm:cxn modelId="{CC90ACBE-EE4B-434E-A020-520F21EEAB8E}" type="presParOf" srcId="{EA5F6C4C-3611-4F8C-B16F-0419A9E6944F}" destId="{FC29B8C2-A367-4B50-A739-D0287860CC1C}" srcOrd="2" destOrd="0" presId="urn:microsoft.com/office/officeart/2008/layout/AlternatingHexagons"/>
    <dgm:cxn modelId="{4AD69778-D168-4C82-A8E1-914A2AF97C1D}" type="presParOf" srcId="{EA5F6C4C-3611-4F8C-B16F-0419A9E6944F}" destId="{BAF70CCF-5DA6-4831-B744-4296308CB232}" srcOrd="3" destOrd="0" presId="urn:microsoft.com/office/officeart/2008/layout/AlternatingHexagons"/>
    <dgm:cxn modelId="{A99BBE44-F6C2-4BA4-8472-274B7E857B2A}" type="presParOf" srcId="{EA5F6C4C-3611-4F8C-B16F-0419A9E6944F}" destId="{1DEA4B55-B40D-4A2D-8682-21E1D4E6F599}"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A67674-AEA8-456D-A290-F752A7E52864}">
      <dsp:nvSpPr>
        <dsp:cNvPr id="0" name=""/>
        <dsp:cNvSpPr/>
      </dsp:nvSpPr>
      <dsp:spPr>
        <a:xfrm>
          <a:off x="0" y="176212"/>
          <a:ext cx="2190749" cy="1314449"/>
        </a:xfrm>
        <a:prstGeom prst="rect">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0" i="0" kern="1200" cap="small" baseline="0" dirty="0">
              <a:solidFill>
                <a:schemeClr val="tx1"/>
              </a:solidFill>
            </a:rPr>
            <a:t>Policy &amp; Advocacy</a:t>
          </a:r>
        </a:p>
      </dsp:txBody>
      <dsp:txXfrm>
        <a:off x="0" y="176212"/>
        <a:ext cx="2190749" cy="1314449"/>
      </dsp:txXfrm>
    </dsp:sp>
    <dsp:sp modelId="{1B23D5EA-3FD0-41BF-9CC3-ED3A968232F5}">
      <dsp:nvSpPr>
        <dsp:cNvPr id="0" name=""/>
        <dsp:cNvSpPr/>
      </dsp:nvSpPr>
      <dsp:spPr>
        <a:xfrm>
          <a:off x="2409825" y="176212"/>
          <a:ext cx="2190749" cy="1314449"/>
        </a:xfrm>
        <a:prstGeom prst="rect">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0" i="0" kern="1200" cap="small" baseline="0" dirty="0">
              <a:solidFill>
                <a:schemeClr val="tx1"/>
              </a:solidFill>
            </a:rPr>
            <a:t>Training &amp; Capacity Building </a:t>
          </a:r>
        </a:p>
      </dsp:txBody>
      <dsp:txXfrm>
        <a:off x="2409825" y="176212"/>
        <a:ext cx="2190749" cy="1314449"/>
      </dsp:txXfrm>
    </dsp:sp>
    <dsp:sp modelId="{75243596-3472-43AA-857D-F442BEE38B19}">
      <dsp:nvSpPr>
        <dsp:cNvPr id="0" name=""/>
        <dsp:cNvSpPr/>
      </dsp:nvSpPr>
      <dsp:spPr>
        <a:xfrm>
          <a:off x="4819649" y="176212"/>
          <a:ext cx="2190749" cy="1314449"/>
        </a:xfrm>
        <a:prstGeom prst="rect">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0" i="0" kern="1200" cap="small" baseline="0" dirty="0">
              <a:solidFill>
                <a:schemeClr val="tx1"/>
              </a:solidFill>
            </a:rPr>
            <a:t>Overdose Prevention &amp; Advocacy</a:t>
          </a:r>
        </a:p>
      </dsp:txBody>
      <dsp:txXfrm>
        <a:off x="4819649" y="176212"/>
        <a:ext cx="2190749" cy="1314449"/>
      </dsp:txXfrm>
    </dsp:sp>
    <dsp:sp modelId="{DEE0BA82-6DED-412D-9448-BF2E893D0159}">
      <dsp:nvSpPr>
        <dsp:cNvPr id="0" name=""/>
        <dsp:cNvSpPr/>
      </dsp:nvSpPr>
      <dsp:spPr>
        <a:xfrm>
          <a:off x="1204912" y="1709737"/>
          <a:ext cx="2190749" cy="1314449"/>
        </a:xfrm>
        <a:prstGeom prst="rect">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0" i="0" kern="1200" cap="small" baseline="0" dirty="0">
              <a:solidFill>
                <a:schemeClr val="tx1"/>
              </a:solidFill>
            </a:rPr>
            <a:t>National &amp; Regional Conferences </a:t>
          </a:r>
        </a:p>
      </dsp:txBody>
      <dsp:txXfrm>
        <a:off x="1204912" y="1709737"/>
        <a:ext cx="2190749" cy="1314449"/>
      </dsp:txXfrm>
    </dsp:sp>
    <dsp:sp modelId="{353B7DA0-D329-41D9-96BD-6B6D4555FA88}">
      <dsp:nvSpPr>
        <dsp:cNvPr id="0" name=""/>
        <dsp:cNvSpPr/>
      </dsp:nvSpPr>
      <dsp:spPr>
        <a:xfrm>
          <a:off x="3614737" y="1709737"/>
          <a:ext cx="2190749" cy="1314449"/>
        </a:xfrm>
        <a:prstGeom prst="rect">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0" i="0" kern="1200" cap="small" baseline="0" dirty="0">
              <a:solidFill>
                <a:schemeClr val="tx1"/>
              </a:solidFill>
            </a:rPr>
            <a:t>Resources &amp; Publications</a:t>
          </a:r>
        </a:p>
      </dsp:txBody>
      <dsp:txXfrm>
        <a:off x="3614737" y="1709737"/>
        <a:ext cx="2190749" cy="13144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5404CF-279A-4A75-8E0A-C67EDF7FBFE2}">
      <dsp:nvSpPr>
        <dsp:cNvPr id="0" name=""/>
        <dsp:cNvSpPr/>
      </dsp:nvSpPr>
      <dsp:spPr>
        <a:xfrm rot="5400000">
          <a:off x="3782403" y="917962"/>
          <a:ext cx="1039492" cy="904358"/>
        </a:xfrm>
        <a:prstGeom prst="hexagon">
          <a:avLst>
            <a:gd name="adj" fmla="val 25000"/>
            <a:gd name="vf" fmla="val 11547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baseline="0" dirty="0"/>
            <a:t>HIV Testing</a:t>
          </a:r>
        </a:p>
      </dsp:txBody>
      <dsp:txXfrm rot="-5400000">
        <a:off x="3990899" y="1012384"/>
        <a:ext cx="622500" cy="715517"/>
      </dsp:txXfrm>
    </dsp:sp>
    <dsp:sp modelId="{4267470A-C341-4443-AD06-96EB09F6BE54}">
      <dsp:nvSpPr>
        <dsp:cNvPr id="0" name=""/>
        <dsp:cNvSpPr/>
      </dsp:nvSpPr>
      <dsp:spPr>
        <a:xfrm>
          <a:off x="4800646" y="209028"/>
          <a:ext cx="1160073" cy="623695"/>
        </a:xfrm>
        <a:prstGeom prst="rect">
          <a:avLst/>
        </a:prstGeom>
        <a:noFill/>
        <a:ln>
          <a:noFill/>
        </a:ln>
        <a:effectLst/>
      </dsp:spPr>
      <dsp:style>
        <a:lnRef idx="0">
          <a:scrgbClr r="0" g="0" b="0"/>
        </a:lnRef>
        <a:fillRef idx="0">
          <a:scrgbClr r="0" g="0" b="0"/>
        </a:fillRef>
        <a:effectRef idx="0">
          <a:scrgbClr r="0" g="0" b="0"/>
        </a:effectRef>
        <a:fontRef idx="minor"/>
      </dsp:style>
    </dsp:sp>
    <dsp:sp modelId="{4C0C9903-296F-4417-8FF3-49FD43CE0EE3}">
      <dsp:nvSpPr>
        <dsp:cNvPr id="0" name=""/>
        <dsp:cNvSpPr/>
      </dsp:nvSpPr>
      <dsp:spPr>
        <a:xfrm rot="5400000">
          <a:off x="2830340" y="911590"/>
          <a:ext cx="1039492" cy="904358"/>
        </a:xfrm>
        <a:prstGeom prst="hexagon">
          <a:avLst>
            <a:gd name="adj" fmla="val 25000"/>
            <a:gd name="vf" fmla="val 11547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US" sz="2000" kern="1200" dirty="0"/>
            <a:t>Policy</a:t>
          </a:r>
        </a:p>
      </dsp:txBody>
      <dsp:txXfrm rot="-5400000">
        <a:off x="3038836" y="1006012"/>
        <a:ext cx="622500" cy="715517"/>
      </dsp:txXfrm>
    </dsp:sp>
    <dsp:sp modelId="{917576F8-ED8F-495A-9353-4DC5DBBD0948}">
      <dsp:nvSpPr>
        <dsp:cNvPr id="0" name=""/>
        <dsp:cNvSpPr/>
      </dsp:nvSpPr>
      <dsp:spPr>
        <a:xfrm rot="5400000">
          <a:off x="1903165" y="920914"/>
          <a:ext cx="1039492" cy="904358"/>
        </a:xfrm>
        <a:prstGeom prst="hexagon">
          <a:avLst>
            <a:gd name="adj" fmla="val 25000"/>
            <a:gd name="vf" fmla="val 11547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baseline="0" dirty="0"/>
            <a:t>Prevention</a:t>
          </a:r>
          <a:r>
            <a:rPr lang="en-US" sz="1000" kern="1200" baseline="0" dirty="0"/>
            <a:t> with HIV-Negative Persons</a:t>
          </a:r>
        </a:p>
      </dsp:txBody>
      <dsp:txXfrm rot="-5400000">
        <a:off x="2111661" y="1015336"/>
        <a:ext cx="622500" cy="715517"/>
      </dsp:txXfrm>
    </dsp:sp>
    <dsp:sp modelId="{2333DA74-76DE-4326-ACD6-5519D37AC035}">
      <dsp:nvSpPr>
        <dsp:cNvPr id="0" name=""/>
        <dsp:cNvSpPr/>
      </dsp:nvSpPr>
      <dsp:spPr>
        <a:xfrm>
          <a:off x="2218546" y="1091349"/>
          <a:ext cx="1122652" cy="623695"/>
        </a:xfrm>
        <a:prstGeom prst="rect">
          <a:avLst/>
        </a:prstGeom>
        <a:noFill/>
        <a:ln>
          <a:noFill/>
        </a:ln>
        <a:effectLst/>
      </dsp:spPr>
      <dsp:style>
        <a:lnRef idx="0">
          <a:scrgbClr r="0" g="0" b="0"/>
        </a:lnRef>
        <a:fillRef idx="0">
          <a:scrgbClr r="0" g="0" b="0"/>
        </a:fillRef>
        <a:effectRef idx="0">
          <a:scrgbClr r="0" g="0" b="0"/>
        </a:effectRef>
        <a:fontRef idx="minor"/>
      </dsp:style>
    </dsp:sp>
    <dsp:sp modelId="{93A44671-88B6-4775-9FEC-FC083864EAD8}">
      <dsp:nvSpPr>
        <dsp:cNvPr id="0" name=""/>
        <dsp:cNvSpPr/>
      </dsp:nvSpPr>
      <dsp:spPr>
        <a:xfrm rot="5400000">
          <a:off x="5668444" y="927276"/>
          <a:ext cx="1039492" cy="904358"/>
        </a:xfrm>
        <a:prstGeom prst="hexagon">
          <a:avLst>
            <a:gd name="adj" fmla="val 25000"/>
            <a:gd name="vf" fmla="val 11547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r>
            <a:rPr lang="en-US" sz="1000" kern="1200" dirty="0"/>
            <a:t>Condom Distribution</a:t>
          </a:r>
        </a:p>
      </dsp:txBody>
      <dsp:txXfrm rot="-5400000">
        <a:off x="5876940" y="1021698"/>
        <a:ext cx="622500" cy="715517"/>
      </dsp:txXfrm>
    </dsp:sp>
    <dsp:sp modelId="{33BC06DA-E35B-4940-A4D1-E574E10A5E4F}">
      <dsp:nvSpPr>
        <dsp:cNvPr id="0" name=""/>
        <dsp:cNvSpPr/>
      </dsp:nvSpPr>
      <dsp:spPr>
        <a:xfrm rot="5400000">
          <a:off x="4722412" y="917848"/>
          <a:ext cx="1039492" cy="904358"/>
        </a:xfrm>
        <a:prstGeom prst="hexagon">
          <a:avLst>
            <a:gd name="adj" fmla="val 25000"/>
            <a:gd name="vf" fmla="val 11547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baseline="0" dirty="0"/>
            <a:t>Prevention </a:t>
          </a:r>
          <a:r>
            <a:rPr lang="en-US" sz="1000" kern="1200" baseline="0" dirty="0"/>
            <a:t>with HIV-Positive Persons</a:t>
          </a:r>
          <a:endParaRPr lang="en-US" sz="1000" kern="1200" dirty="0"/>
        </a:p>
      </dsp:txBody>
      <dsp:txXfrm rot="-5400000">
        <a:off x="4930908" y="1012270"/>
        <a:ext cx="622500" cy="715517"/>
      </dsp:txXfrm>
    </dsp:sp>
    <dsp:sp modelId="{7E1961DF-F6A9-41E0-B081-87F7455F031A}">
      <dsp:nvSpPr>
        <dsp:cNvPr id="0" name=""/>
        <dsp:cNvSpPr/>
      </dsp:nvSpPr>
      <dsp:spPr>
        <a:xfrm>
          <a:off x="4800646" y="1973671"/>
          <a:ext cx="1160073" cy="623695"/>
        </a:xfrm>
        <a:prstGeom prst="rect">
          <a:avLst/>
        </a:prstGeom>
        <a:noFill/>
        <a:ln>
          <a:noFill/>
        </a:ln>
        <a:effectLst/>
      </dsp:spPr>
      <dsp:style>
        <a:lnRef idx="0">
          <a:scrgbClr r="0" g="0" b="0"/>
        </a:lnRef>
        <a:fillRef idx="0">
          <a:scrgbClr r="0" g="0" b="0"/>
        </a:fillRef>
        <a:effectRef idx="0">
          <a:scrgbClr r="0" g="0" b="0"/>
        </a:effectRef>
        <a:fontRef idx="minor"/>
      </dsp:style>
    </dsp:sp>
    <dsp:sp modelId="{67DBA2DE-6630-49F8-B16A-22095D218B82}">
      <dsp:nvSpPr>
        <dsp:cNvPr id="0" name=""/>
        <dsp:cNvSpPr/>
      </dsp:nvSpPr>
      <dsp:spPr>
        <a:xfrm rot="5400000">
          <a:off x="3308438" y="1766656"/>
          <a:ext cx="1039492" cy="904358"/>
        </a:xfrm>
        <a:prstGeom prst="hexagon">
          <a:avLst>
            <a:gd name="adj" fmla="val 25000"/>
            <a:gd name="vf" fmla="val 115470"/>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r>
            <a:rPr lang="en-US" sz="1100" kern="1200" dirty="0"/>
            <a:t>Harm Reduction</a:t>
          </a:r>
        </a:p>
      </dsp:txBody>
      <dsp:txXfrm rot="-5400000">
        <a:off x="3516934" y="1861078"/>
        <a:ext cx="622500" cy="715517"/>
      </dsp:txXfrm>
    </dsp:sp>
    <dsp:sp modelId="{789E84C1-4103-4993-9D0D-BBEDD4C96614}">
      <dsp:nvSpPr>
        <dsp:cNvPr id="0" name=""/>
        <dsp:cNvSpPr/>
      </dsp:nvSpPr>
      <dsp:spPr>
        <a:xfrm rot="5400000">
          <a:off x="2376814" y="1770346"/>
          <a:ext cx="1039492" cy="904358"/>
        </a:xfrm>
        <a:prstGeom prst="hexagon">
          <a:avLst>
            <a:gd name="adj" fmla="val 25000"/>
            <a:gd name="vf" fmla="val 115470"/>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PrEP and PEP</a:t>
          </a:r>
        </a:p>
      </dsp:txBody>
      <dsp:txXfrm rot="-5400000">
        <a:off x="2585310" y="1864768"/>
        <a:ext cx="622500" cy="715517"/>
      </dsp:txXfrm>
    </dsp:sp>
    <dsp:sp modelId="{6CC643FA-7146-43BE-97A9-FAB9BC4844D3}">
      <dsp:nvSpPr>
        <dsp:cNvPr id="0" name=""/>
        <dsp:cNvSpPr/>
      </dsp:nvSpPr>
      <dsp:spPr>
        <a:xfrm>
          <a:off x="1883703" y="1694203"/>
          <a:ext cx="1122652" cy="623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r" defTabSz="1244600">
            <a:lnSpc>
              <a:spcPct val="90000"/>
            </a:lnSpc>
            <a:spcBef>
              <a:spcPct val="0"/>
            </a:spcBef>
            <a:spcAft>
              <a:spcPct val="35000"/>
            </a:spcAft>
          </a:pPr>
          <a:endParaRPr lang="en-US" sz="2800" kern="1200" dirty="0"/>
        </a:p>
      </dsp:txBody>
      <dsp:txXfrm>
        <a:off x="1883703" y="1694203"/>
        <a:ext cx="1122652" cy="623695"/>
      </dsp:txXfrm>
    </dsp:sp>
    <dsp:sp modelId="{F4FA894E-F074-491D-852E-05B7EFC76D86}">
      <dsp:nvSpPr>
        <dsp:cNvPr id="0" name=""/>
        <dsp:cNvSpPr/>
      </dsp:nvSpPr>
      <dsp:spPr>
        <a:xfrm rot="5400000">
          <a:off x="2362389" y="67567"/>
          <a:ext cx="1039492" cy="904358"/>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kern="1200" dirty="0"/>
            <a:t>HDs</a:t>
          </a:r>
        </a:p>
      </dsp:txBody>
      <dsp:txXfrm rot="-5400000">
        <a:off x="2570885" y="161989"/>
        <a:ext cx="622500" cy="715517"/>
      </dsp:txXfrm>
    </dsp:sp>
    <dsp:sp modelId="{86AFEF37-AAB2-4339-9635-47602864E331}">
      <dsp:nvSpPr>
        <dsp:cNvPr id="0" name=""/>
        <dsp:cNvSpPr/>
      </dsp:nvSpPr>
      <dsp:spPr>
        <a:xfrm rot="5400000">
          <a:off x="5197842" y="76857"/>
          <a:ext cx="1039492" cy="904358"/>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CBOs</a:t>
          </a:r>
        </a:p>
      </dsp:txBody>
      <dsp:txXfrm rot="-5400000">
        <a:off x="5406338" y="171279"/>
        <a:ext cx="622500" cy="715517"/>
      </dsp:txXfrm>
    </dsp:sp>
    <dsp:sp modelId="{0A3E1ECC-018A-4E0C-B192-9F2C8C8A6710}">
      <dsp:nvSpPr>
        <dsp:cNvPr id="0" name=""/>
        <dsp:cNvSpPr/>
      </dsp:nvSpPr>
      <dsp:spPr>
        <a:xfrm>
          <a:off x="4800646" y="3738314"/>
          <a:ext cx="1160073" cy="623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endParaRPr lang="en-US" sz="2800" kern="1200" dirty="0"/>
        </a:p>
      </dsp:txBody>
      <dsp:txXfrm>
        <a:off x="4800646" y="3738314"/>
        <a:ext cx="1160073" cy="623695"/>
      </dsp:txXfrm>
    </dsp:sp>
    <dsp:sp modelId="{F26EB728-C040-4B3C-8598-DB71306ED292}">
      <dsp:nvSpPr>
        <dsp:cNvPr id="0" name=""/>
        <dsp:cNvSpPr/>
      </dsp:nvSpPr>
      <dsp:spPr>
        <a:xfrm rot="5400000">
          <a:off x="4244377" y="1787124"/>
          <a:ext cx="1039492" cy="904358"/>
        </a:xfrm>
        <a:prstGeom prst="hexagon">
          <a:avLst>
            <a:gd name="adj" fmla="val 25000"/>
            <a:gd name="vf" fmla="val 115470"/>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r>
            <a:rPr lang="en-US" sz="900" kern="1200" dirty="0"/>
            <a:t>Navigation &amp; Care </a:t>
          </a:r>
          <a:r>
            <a:rPr lang="en-US" sz="800" kern="1200" dirty="0"/>
            <a:t>Coordination</a:t>
          </a:r>
        </a:p>
      </dsp:txBody>
      <dsp:txXfrm rot="-5400000">
        <a:off x="4452873" y="1881546"/>
        <a:ext cx="622500" cy="715517"/>
      </dsp:txXfrm>
    </dsp:sp>
    <dsp:sp modelId="{7070ED7A-EFF5-46F7-B217-B3498DDF767E}">
      <dsp:nvSpPr>
        <dsp:cNvPr id="0" name=""/>
        <dsp:cNvSpPr/>
      </dsp:nvSpPr>
      <dsp:spPr>
        <a:xfrm rot="5400000">
          <a:off x="5192317" y="1787924"/>
          <a:ext cx="1039492" cy="904358"/>
        </a:xfrm>
        <a:prstGeom prst="hexagon">
          <a:avLst>
            <a:gd name="adj" fmla="val 25000"/>
            <a:gd name="vf" fmla="val 115470"/>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t>Outreach &amp; Recruitment</a:t>
          </a:r>
        </a:p>
      </dsp:txBody>
      <dsp:txXfrm rot="-5400000">
        <a:off x="5400813" y="1882346"/>
        <a:ext cx="622500" cy="715517"/>
      </dsp:txXfrm>
    </dsp:sp>
    <dsp:sp modelId="{299B9973-6636-4126-A0F0-DE535E0E8087}">
      <dsp:nvSpPr>
        <dsp:cNvPr id="0" name=""/>
        <dsp:cNvSpPr/>
      </dsp:nvSpPr>
      <dsp:spPr>
        <a:xfrm>
          <a:off x="2218546" y="4620635"/>
          <a:ext cx="1122652" cy="623695"/>
        </a:xfrm>
        <a:prstGeom prst="rect">
          <a:avLst/>
        </a:prstGeom>
        <a:noFill/>
        <a:ln>
          <a:noFill/>
        </a:ln>
        <a:effectLst/>
      </dsp:spPr>
      <dsp:style>
        <a:lnRef idx="0">
          <a:scrgbClr r="0" g="0" b="0"/>
        </a:lnRef>
        <a:fillRef idx="0">
          <a:scrgbClr r="0" g="0" b="0"/>
        </a:fillRef>
        <a:effectRef idx="0">
          <a:scrgbClr r="0" g="0" b="0"/>
        </a:effectRef>
        <a:fontRef idx="minor"/>
      </dsp:style>
    </dsp:sp>
    <dsp:sp modelId="{1DEA4B55-B40D-4A2D-8682-21E1D4E6F599}">
      <dsp:nvSpPr>
        <dsp:cNvPr id="0" name=""/>
        <dsp:cNvSpPr/>
      </dsp:nvSpPr>
      <dsp:spPr>
        <a:xfrm rot="5400000">
          <a:off x="6152249" y="1796313"/>
          <a:ext cx="1039492" cy="904358"/>
        </a:xfrm>
        <a:prstGeom prst="hexagon">
          <a:avLst>
            <a:gd name="adj" fmla="val 25000"/>
            <a:gd name="vf" fmla="val 115470"/>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r>
            <a:rPr lang="en-US" sz="1000" kern="1200" dirty="0"/>
            <a:t>Community Mapping</a:t>
          </a:r>
        </a:p>
      </dsp:txBody>
      <dsp:txXfrm rot="-5400000">
        <a:off x="6360745" y="1890735"/>
        <a:ext cx="622500" cy="715517"/>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hdr" sz="quarter"/>
          </p:nvPr>
        </p:nvSpPr>
        <p:spPr bwMode="auto">
          <a:xfrm>
            <a:off x="0" y="0"/>
            <a:ext cx="3036888" cy="466725"/>
          </a:xfrm>
          <a:prstGeom prst="rect">
            <a:avLst/>
          </a:prstGeom>
          <a:noFill/>
          <a:ln w="9525">
            <a:noFill/>
            <a:miter lim="800000"/>
            <a:headEnd/>
            <a:tailEnd/>
          </a:ln>
          <a:effectLst/>
        </p:spPr>
        <p:txBody>
          <a:bodyPr vert="horz" wrap="square" lIns="93162" tIns="46581" rIns="93162" bIns="46581" numCol="1" anchor="t" anchorCtr="0" compatLnSpc="1">
            <a:prstTxWarp prst="textNoShape">
              <a:avLst/>
            </a:prstTxWarp>
          </a:bodyPr>
          <a:lstStyle>
            <a:lvl1pPr defTabSz="930762" eaLnBrk="1" hangingPunct="1">
              <a:defRPr sz="1200">
                <a:latin typeface="Tahoma" pitchFamily="34" charset="0"/>
              </a:defRPr>
            </a:lvl1pPr>
          </a:lstStyle>
          <a:p>
            <a:pPr>
              <a:defRPr/>
            </a:pPr>
            <a:endParaRPr lang="en-US" altLang="en-US"/>
          </a:p>
        </p:txBody>
      </p:sp>
      <p:sp>
        <p:nvSpPr>
          <p:cNvPr id="163843" name="Rectangle 3"/>
          <p:cNvSpPr>
            <a:spLocks noGrp="1" noChangeArrowheads="1"/>
          </p:cNvSpPr>
          <p:nvPr>
            <p:ph type="dt" sz="quarter" idx="1"/>
          </p:nvPr>
        </p:nvSpPr>
        <p:spPr bwMode="auto">
          <a:xfrm>
            <a:off x="3973513" y="0"/>
            <a:ext cx="3036887" cy="466725"/>
          </a:xfrm>
          <a:prstGeom prst="rect">
            <a:avLst/>
          </a:prstGeom>
          <a:noFill/>
          <a:ln w="9525">
            <a:noFill/>
            <a:miter lim="800000"/>
            <a:headEnd/>
            <a:tailEnd/>
          </a:ln>
          <a:effectLst/>
        </p:spPr>
        <p:txBody>
          <a:bodyPr vert="horz" wrap="square" lIns="93162" tIns="46581" rIns="93162" bIns="46581" numCol="1" anchor="t" anchorCtr="0" compatLnSpc="1">
            <a:prstTxWarp prst="textNoShape">
              <a:avLst/>
            </a:prstTxWarp>
          </a:bodyPr>
          <a:lstStyle>
            <a:lvl1pPr algn="r" defTabSz="930762" eaLnBrk="1" hangingPunct="1">
              <a:defRPr sz="1200">
                <a:latin typeface="Tahoma" pitchFamily="34" charset="0"/>
              </a:defRPr>
            </a:lvl1pPr>
          </a:lstStyle>
          <a:p>
            <a:pPr>
              <a:defRPr/>
            </a:pPr>
            <a:endParaRPr lang="en-US" altLang="en-US"/>
          </a:p>
        </p:txBody>
      </p:sp>
      <p:sp>
        <p:nvSpPr>
          <p:cNvPr id="163844" name="Rectangle 4"/>
          <p:cNvSpPr>
            <a:spLocks noGrp="1" noChangeArrowheads="1"/>
          </p:cNvSpPr>
          <p:nvPr>
            <p:ph type="ftr" sz="quarter" idx="2"/>
          </p:nvPr>
        </p:nvSpPr>
        <p:spPr bwMode="auto">
          <a:xfrm>
            <a:off x="0" y="8829675"/>
            <a:ext cx="3036888" cy="466725"/>
          </a:xfrm>
          <a:prstGeom prst="rect">
            <a:avLst/>
          </a:prstGeom>
          <a:noFill/>
          <a:ln w="9525">
            <a:noFill/>
            <a:miter lim="800000"/>
            <a:headEnd/>
            <a:tailEnd/>
          </a:ln>
          <a:effectLst/>
        </p:spPr>
        <p:txBody>
          <a:bodyPr vert="horz" wrap="square" lIns="93162" tIns="46581" rIns="93162" bIns="46581" numCol="1" anchor="b" anchorCtr="0" compatLnSpc="1">
            <a:prstTxWarp prst="textNoShape">
              <a:avLst/>
            </a:prstTxWarp>
          </a:bodyPr>
          <a:lstStyle>
            <a:lvl1pPr defTabSz="930762" eaLnBrk="1" hangingPunct="1">
              <a:defRPr sz="1200">
                <a:latin typeface="Tahoma" pitchFamily="34" charset="0"/>
              </a:defRPr>
            </a:lvl1pPr>
          </a:lstStyle>
          <a:p>
            <a:pPr>
              <a:defRPr/>
            </a:pPr>
            <a:endParaRPr lang="en-US" altLang="en-US"/>
          </a:p>
        </p:txBody>
      </p:sp>
      <p:sp>
        <p:nvSpPr>
          <p:cNvPr id="163845" name="Rectangle 5"/>
          <p:cNvSpPr>
            <a:spLocks noGrp="1" noChangeArrowheads="1"/>
          </p:cNvSpPr>
          <p:nvPr>
            <p:ph type="sldNum" sz="quarter" idx="3"/>
          </p:nvPr>
        </p:nvSpPr>
        <p:spPr bwMode="auto">
          <a:xfrm>
            <a:off x="3973513" y="8829675"/>
            <a:ext cx="3036887" cy="466725"/>
          </a:xfrm>
          <a:prstGeom prst="rect">
            <a:avLst/>
          </a:prstGeom>
          <a:noFill/>
          <a:ln w="9525">
            <a:noFill/>
            <a:miter lim="800000"/>
            <a:headEnd/>
            <a:tailEnd/>
          </a:ln>
          <a:effectLst/>
        </p:spPr>
        <p:txBody>
          <a:bodyPr vert="horz" wrap="square" lIns="93162" tIns="46581" rIns="93162" bIns="46581" numCol="1" anchor="b" anchorCtr="0" compatLnSpc="1">
            <a:prstTxWarp prst="textNoShape">
              <a:avLst/>
            </a:prstTxWarp>
          </a:bodyPr>
          <a:lstStyle>
            <a:lvl1pPr algn="r" defTabSz="930762" eaLnBrk="1" hangingPunct="1">
              <a:defRPr sz="1200">
                <a:latin typeface="Tahoma" panose="020B0604030504040204" pitchFamily="34" charset="0"/>
              </a:defRPr>
            </a:lvl1pPr>
          </a:lstStyle>
          <a:p>
            <a:pPr>
              <a:defRPr/>
            </a:pPr>
            <a:fld id="{5A1806FE-6E32-436D-9251-064F2E080EE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hdr" sz="quarter"/>
          </p:nvPr>
        </p:nvSpPr>
        <p:spPr bwMode="auto">
          <a:xfrm>
            <a:off x="0" y="0"/>
            <a:ext cx="3036888" cy="466725"/>
          </a:xfrm>
          <a:prstGeom prst="rect">
            <a:avLst/>
          </a:prstGeom>
          <a:noFill/>
          <a:ln w="9525">
            <a:noFill/>
            <a:miter lim="800000"/>
            <a:headEnd/>
            <a:tailEnd/>
          </a:ln>
          <a:effectLst/>
        </p:spPr>
        <p:txBody>
          <a:bodyPr vert="horz" wrap="square" lIns="93162" tIns="46581" rIns="93162" bIns="46581" numCol="1" anchor="t" anchorCtr="0" compatLnSpc="1">
            <a:prstTxWarp prst="textNoShape">
              <a:avLst/>
            </a:prstTxWarp>
          </a:bodyPr>
          <a:lstStyle>
            <a:lvl1pPr defTabSz="930762" eaLnBrk="1" hangingPunct="1">
              <a:defRPr sz="1200">
                <a:latin typeface="Tahoma" pitchFamily="34" charset="0"/>
              </a:defRPr>
            </a:lvl1pPr>
          </a:lstStyle>
          <a:p>
            <a:pPr>
              <a:defRPr/>
            </a:pPr>
            <a:endParaRPr lang="en-US" altLang="en-US"/>
          </a:p>
        </p:txBody>
      </p:sp>
      <p:sp>
        <p:nvSpPr>
          <p:cNvPr id="94211" name="Rectangle 3"/>
          <p:cNvSpPr>
            <a:spLocks noGrp="1" noChangeArrowheads="1"/>
          </p:cNvSpPr>
          <p:nvPr>
            <p:ph type="dt" idx="1"/>
          </p:nvPr>
        </p:nvSpPr>
        <p:spPr bwMode="auto">
          <a:xfrm>
            <a:off x="3973513" y="0"/>
            <a:ext cx="3036887" cy="466725"/>
          </a:xfrm>
          <a:prstGeom prst="rect">
            <a:avLst/>
          </a:prstGeom>
          <a:noFill/>
          <a:ln w="9525">
            <a:noFill/>
            <a:miter lim="800000"/>
            <a:headEnd/>
            <a:tailEnd/>
          </a:ln>
          <a:effectLst/>
        </p:spPr>
        <p:txBody>
          <a:bodyPr vert="horz" wrap="square" lIns="93162" tIns="46581" rIns="93162" bIns="46581" numCol="1" anchor="t" anchorCtr="0" compatLnSpc="1">
            <a:prstTxWarp prst="textNoShape">
              <a:avLst/>
            </a:prstTxWarp>
          </a:bodyPr>
          <a:lstStyle>
            <a:lvl1pPr algn="r" defTabSz="930762" eaLnBrk="1" hangingPunct="1">
              <a:defRPr sz="1200">
                <a:latin typeface="Tahoma" pitchFamily="34" charset="0"/>
              </a:defRPr>
            </a:lvl1pPr>
          </a:lstStyle>
          <a:p>
            <a:pPr>
              <a:defRPr/>
            </a:pPr>
            <a:endParaRPr lang="en-US" altLang="en-US"/>
          </a:p>
        </p:txBody>
      </p:sp>
      <p:sp>
        <p:nvSpPr>
          <p:cNvPr id="34820" name="Rectangle 4"/>
          <p:cNvSpPr>
            <a:spLocks noGrp="1" noRot="1" noChangeAspect="1" noChangeArrowheads="1" noTextEdit="1"/>
          </p:cNvSpPr>
          <p:nvPr>
            <p:ph type="sldImg" idx="2"/>
          </p:nvPr>
        </p:nvSpPr>
        <p:spPr bwMode="auto">
          <a:xfrm>
            <a:off x="1184275" y="698500"/>
            <a:ext cx="4643438" cy="34829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3" name="Rectangle 5"/>
          <p:cNvSpPr>
            <a:spLocks noGrp="1" noChangeArrowheads="1"/>
          </p:cNvSpPr>
          <p:nvPr>
            <p:ph type="body" sz="quarter" idx="3"/>
          </p:nvPr>
        </p:nvSpPr>
        <p:spPr bwMode="auto">
          <a:xfrm>
            <a:off x="933450" y="4416425"/>
            <a:ext cx="5143500" cy="4181475"/>
          </a:xfrm>
          <a:prstGeom prst="rect">
            <a:avLst/>
          </a:prstGeom>
          <a:noFill/>
          <a:ln w="9525">
            <a:noFill/>
            <a:miter lim="800000"/>
            <a:headEnd/>
            <a:tailEnd/>
          </a:ln>
          <a:effectLst/>
        </p:spPr>
        <p:txBody>
          <a:bodyPr vert="horz" wrap="square" lIns="93162" tIns="46581" rIns="93162" bIns="46581"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94214" name="Rectangle 6"/>
          <p:cNvSpPr>
            <a:spLocks noGrp="1" noChangeArrowheads="1"/>
          </p:cNvSpPr>
          <p:nvPr>
            <p:ph type="ftr" sz="quarter" idx="4"/>
          </p:nvPr>
        </p:nvSpPr>
        <p:spPr bwMode="auto">
          <a:xfrm>
            <a:off x="0" y="8829675"/>
            <a:ext cx="3036888" cy="466725"/>
          </a:xfrm>
          <a:prstGeom prst="rect">
            <a:avLst/>
          </a:prstGeom>
          <a:noFill/>
          <a:ln w="9525">
            <a:noFill/>
            <a:miter lim="800000"/>
            <a:headEnd/>
            <a:tailEnd/>
          </a:ln>
          <a:effectLst/>
        </p:spPr>
        <p:txBody>
          <a:bodyPr vert="horz" wrap="square" lIns="93162" tIns="46581" rIns="93162" bIns="46581" numCol="1" anchor="b" anchorCtr="0" compatLnSpc="1">
            <a:prstTxWarp prst="textNoShape">
              <a:avLst/>
            </a:prstTxWarp>
          </a:bodyPr>
          <a:lstStyle>
            <a:lvl1pPr defTabSz="930762" eaLnBrk="1" hangingPunct="1">
              <a:defRPr sz="1200">
                <a:latin typeface="Tahoma" pitchFamily="34" charset="0"/>
              </a:defRPr>
            </a:lvl1pPr>
          </a:lstStyle>
          <a:p>
            <a:pPr>
              <a:defRPr/>
            </a:pPr>
            <a:endParaRPr lang="en-US" altLang="en-US"/>
          </a:p>
        </p:txBody>
      </p:sp>
      <p:sp>
        <p:nvSpPr>
          <p:cNvPr id="94215" name="Rectangle 7"/>
          <p:cNvSpPr>
            <a:spLocks noGrp="1" noChangeArrowheads="1"/>
          </p:cNvSpPr>
          <p:nvPr>
            <p:ph type="sldNum" sz="quarter" idx="5"/>
          </p:nvPr>
        </p:nvSpPr>
        <p:spPr bwMode="auto">
          <a:xfrm>
            <a:off x="3973513" y="8829675"/>
            <a:ext cx="3036887" cy="466725"/>
          </a:xfrm>
          <a:prstGeom prst="rect">
            <a:avLst/>
          </a:prstGeom>
          <a:noFill/>
          <a:ln w="9525">
            <a:noFill/>
            <a:miter lim="800000"/>
            <a:headEnd/>
            <a:tailEnd/>
          </a:ln>
          <a:effectLst/>
        </p:spPr>
        <p:txBody>
          <a:bodyPr vert="horz" wrap="square" lIns="93162" tIns="46581" rIns="93162" bIns="46581" numCol="1" anchor="b" anchorCtr="0" compatLnSpc="1">
            <a:prstTxWarp prst="textNoShape">
              <a:avLst/>
            </a:prstTxWarp>
          </a:bodyPr>
          <a:lstStyle>
            <a:lvl1pPr algn="r" defTabSz="930762" eaLnBrk="1" hangingPunct="1">
              <a:defRPr sz="1200">
                <a:latin typeface="Tahoma" panose="020B0604030504040204" pitchFamily="34" charset="0"/>
              </a:defRPr>
            </a:lvl1pPr>
          </a:lstStyle>
          <a:p>
            <a:pPr>
              <a:defRPr/>
            </a:pPr>
            <a:fld id="{B7A49C35-DCD6-461F-A330-7E2A8619B1D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S PGothic" pitchFamily="34" charset="-128"/>
      </a:defRPr>
    </a:lvl1pPr>
    <a:lvl2pPr marL="4572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S PGothic" pitchFamily="34" charset="-128"/>
      </a:defRPr>
    </a:lvl3pPr>
    <a:lvl4pPr marL="13716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ＭＳ Ｐゴシック" charset="-128"/>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MS PGothic" panose="020B0600070205080204" pitchFamily="34" charset="-128"/>
              </a:defRPr>
            </a:lvl1pPr>
            <a:lvl2pPr marL="38211125" indent="-37750750" defTabSz="930275">
              <a:spcBef>
                <a:spcPct val="30000"/>
              </a:spcBef>
              <a:defRPr sz="1200">
                <a:solidFill>
                  <a:schemeClr val="tx1"/>
                </a:solidFill>
                <a:latin typeface="Times New Roman" panose="02020603050405020304" pitchFamily="18" charset="0"/>
                <a:ea typeface="MS PGothic" panose="020B0600070205080204" pitchFamily="34" charset="-128"/>
              </a:defRPr>
            </a:lvl2pPr>
            <a:lvl3pPr marL="1150938"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3pPr>
            <a:lvl4pPr marL="1611313"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4pPr>
            <a:lvl5pPr marL="2071688"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5pPr>
            <a:lvl6pPr marL="25288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860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432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004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CA596913-3BC7-4F2C-944B-6CCD23315189}" type="slidenum">
              <a:rPr lang="en-US" altLang="en-US" smtClean="0">
                <a:solidFill>
                  <a:srgbClr val="000000"/>
                </a:solidFill>
                <a:latin typeface="Tahoma" panose="020B0604030504040204" pitchFamily="34" charset="0"/>
              </a:rPr>
              <a:pPr>
                <a:spcBef>
                  <a:spcPct val="0"/>
                </a:spcBef>
              </a:pPr>
              <a:t>1</a:t>
            </a:fld>
            <a:endParaRPr lang="en-US" altLang="en-US">
              <a:solidFill>
                <a:srgbClr val="000000"/>
              </a:solidFill>
              <a:latin typeface="Tahoma" panose="020B0604030504040204" pitchFamily="34"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a:latin typeface="Arial" panose="020B0604020202020204" pitchFamily="34" charset="0"/>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MS PGothic" panose="020B0600070205080204" pitchFamily="34" charset="-128"/>
              </a:defRPr>
            </a:lvl1pPr>
            <a:lvl2pPr marL="38211125" indent="-37750750" defTabSz="930275">
              <a:spcBef>
                <a:spcPct val="30000"/>
              </a:spcBef>
              <a:defRPr sz="1200">
                <a:solidFill>
                  <a:schemeClr val="tx1"/>
                </a:solidFill>
                <a:latin typeface="Times New Roman" panose="02020603050405020304" pitchFamily="18" charset="0"/>
                <a:ea typeface="MS PGothic" panose="020B0600070205080204" pitchFamily="34" charset="-128"/>
              </a:defRPr>
            </a:lvl2pPr>
            <a:lvl3pPr marL="1150938"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3pPr>
            <a:lvl4pPr marL="1611313"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4pPr>
            <a:lvl5pPr marL="2071688"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5pPr>
            <a:lvl6pPr marL="25288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860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432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004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800C270F-0629-4BA4-AA7F-B67CB1FD158B}" type="slidenum">
              <a:rPr lang="en-US" altLang="en-US" smtClean="0">
                <a:solidFill>
                  <a:srgbClr val="000000"/>
                </a:solidFill>
                <a:latin typeface="Tahoma" panose="020B0604030504040204" pitchFamily="34" charset="0"/>
              </a:rPr>
              <a:pPr>
                <a:spcBef>
                  <a:spcPct val="0"/>
                </a:spcBef>
              </a:pPr>
              <a:t>14</a:t>
            </a:fld>
            <a:endParaRPr lang="en-US" altLang="en-US">
              <a:solidFill>
                <a:srgbClr val="000000"/>
              </a:solidFill>
              <a:latin typeface="Tahoma" panose="020B0604030504040204"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Ask how this looks like in our work spaces, how our participants may experience this?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MS PGothic" panose="020B0600070205080204" pitchFamily="34" charset="-128"/>
              </a:defRPr>
            </a:lvl1pPr>
            <a:lvl2pPr marL="38211125" indent="-37750750" defTabSz="930275">
              <a:spcBef>
                <a:spcPct val="30000"/>
              </a:spcBef>
              <a:defRPr sz="1200">
                <a:solidFill>
                  <a:schemeClr val="tx1"/>
                </a:solidFill>
                <a:latin typeface="Times New Roman" panose="02020603050405020304" pitchFamily="18" charset="0"/>
                <a:ea typeface="MS PGothic" panose="020B0600070205080204" pitchFamily="34" charset="-128"/>
              </a:defRPr>
            </a:lvl2pPr>
            <a:lvl3pPr marL="1150938"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3pPr>
            <a:lvl4pPr marL="1611313"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4pPr>
            <a:lvl5pPr marL="2071688"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5pPr>
            <a:lvl6pPr marL="25288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860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432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004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0CD5A2A1-C4E1-47AD-8A39-4EBE061BD32D}" type="slidenum">
              <a:rPr lang="en-US" altLang="en-US" smtClean="0">
                <a:solidFill>
                  <a:srgbClr val="000000"/>
                </a:solidFill>
                <a:latin typeface="Tahoma" panose="020B0604030504040204" pitchFamily="34" charset="0"/>
              </a:rPr>
              <a:pPr>
                <a:spcBef>
                  <a:spcPct val="0"/>
                </a:spcBef>
              </a:pPr>
              <a:t>15</a:t>
            </a:fld>
            <a:endParaRPr lang="en-US" altLang="en-US">
              <a:solidFill>
                <a:srgbClr val="000000"/>
              </a:solidFill>
              <a:latin typeface="Tahoma" panose="020B0604030504040204" pitchFamily="34"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MS PGothic" panose="020B0600070205080204" pitchFamily="34" charset="-128"/>
              </a:defRPr>
            </a:lvl1pPr>
            <a:lvl2pPr marL="38211125" indent="-37750750" defTabSz="930275">
              <a:spcBef>
                <a:spcPct val="30000"/>
              </a:spcBef>
              <a:defRPr sz="1200">
                <a:solidFill>
                  <a:schemeClr val="tx1"/>
                </a:solidFill>
                <a:latin typeface="Times New Roman" panose="02020603050405020304" pitchFamily="18" charset="0"/>
                <a:ea typeface="MS PGothic" panose="020B0600070205080204" pitchFamily="34" charset="-128"/>
              </a:defRPr>
            </a:lvl2pPr>
            <a:lvl3pPr marL="1150938"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3pPr>
            <a:lvl4pPr marL="1611313"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4pPr>
            <a:lvl5pPr marL="2071688"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5pPr>
            <a:lvl6pPr marL="25288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860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432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004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3C411A9F-5108-4ABD-A027-97CE1335D5EF}" type="slidenum">
              <a:rPr lang="en-US" altLang="en-US" smtClean="0">
                <a:solidFill>
                  <a:srgbClr val="000000"/>
                </a:solidFill>
                <a:latin typeface="Tahoma" panose="020B0604030504040204" pitchFamily="34" charset="0"/>
              </a:rPr>
              <a:pPr>
                <a:spcBef>
                  <a:spcPct val="0"/>
                </a:spcBef>
              </a:pPr>
              <a:t>16</a:t>
            </a:fld>
            <a:endParaRPr lang="en-US" altLang="en-US">
              <a:solidFill>
                <a:srgbClr val="000000"/>
              </a:solidFill>
              <a:latin typeface="Tahoma" panose="020B0604030504040204" pitchFamily="34"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Ask for examples from the groups.</a:t>
            </a:r>
          </a:p>
          <a:p>
            <a:endParaRPr lang="en-US" altLang="en-US"/>
          </a:p>
          <a:p>
            <a:r>
              <a:rPr lang="en-US" altLang="en-US"/>
              <a:t>Why is it important to talk about economic violence in the context of gender based violence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MS PGothic" panose="020B0600070205080204" pitchFamily="34" charset="-128"/>
              </a:defRPr>
            </a:lvl1pPr>
            <a:lvl2pPr marL="38211125" indent="-37750750" defTabSz="930275">
              <a:spcBef>
                <a:spcPct val="30000"/>
              </a:spcBef>
              <a:defRPr sz="1200">
                <a:solidFill>
                  <a:schemeClr val="tx1"/>
                </a:solidFill>
                <a:latin typeface="Times New Roman" panose="02020603050405020304" pitchFamily="18" charset="0"/>
                <a:ea typeface="MS PGothic" panose="020B0600070205080204" pitchFamily="34" charset="-128"/>
              </a:defRPr>
            </a:lvl2pPr>
            <a:lvl3pPr marL="1150938"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3pPr>
            <a:lvl4pPr marL="1611313"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4pPr>
            <a:lvl5pPr marL="2071688"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5pPr>
            <a:lvl6pPr marL="25288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860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432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004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AAFD9BF6-6F30-4DDD-9269-E7FE8F600FE9}" type="slidenum">
              <a:rPr lang="en-US" altLang="en-US" smtClean="0">
                <a:solidFill>
                  <a:srgbClr val="000000"/>
                </a:solidFill>
                <a:latin typeface="Tahoma" panose="020B0604030504040204" pitchFamily="34" charset="0"/>
              </a:rPr>
              <a:pPr>
                <a:spcBef>
                  <a:spcPct val="0"/>
                </a:spcBef>
              </a:pPr>
              <a:t>17</a:t>
            </a:fld>
            <a:endParaRPr lang="en-US" altLang="en-US">
              <a:solidFill>
                <a:srgbClr val="000000"/>
              </a:solidFill>
              <a:latin typeface="Tahoma" panose="020B0604030504040204" pitchFamily="34"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MS PGothic" panose="020B0600070205080204" pitchFamily="34" charset="-128"/>
              </a:defRPr>
            </a:lvl1pPr>
            <a:lvl2pPr marL="747713" indent="-287338" defTabSz="930275">
              <a:defRPr sz="2400">
                <a:solidFill>
                  <a:schemeClr val="tx1"/>
                </a:solidFill>
                <a:latin typeface="Times New Roman" panose="02020603050405020304" pitchFamily="18" charset="0"/>
                <a:ea typeface="MS PGothic" panose="020B0600070205080204" pitchFamily="34" charset="-128"/>
              </a:defRPr>
            </a:lvl2pPr>
            <a:lvl3pPr marL="1150938" indent="-230188" defTabSz="930275">
              <a:defRPr sz="2400">
                <a:solidFill>
                  <a:schemeClr val="tx1"/>
                </a:solidFill>
                <a:latin typeface="Times New Roman" panose="02020603050405020304" pitchFamily="18" charset="0"/>
                <a:ea typeface="MS PGothic" panose="020B0600070205080204" pitchFamily="34" charset="-128"/>
              </a:defRPr>
            </a:lvl3pPr>
            <a:lvl4pPr marL="1611313" indent="-230188" defTabSz="930275">
              <a:defRPr sz="2400">
                <a:solidFill>
                  <a:schemeClr val="tx1"/>
                </a:solidFill>
                <a:latin typeface="Times New Roman" panose="02020603050405020304" pitchFamily="18" charset="0"/>
                <a:ea typeface="MS PGothic" panose="020B0600070205080204" pitchFamily="34" charset="-128"/>
              </a:defRPr>
            </a:lvl4pPr>
            <a:lvl5pPr marL="2071688" indent="-230188" defTabSz="930275">
              <a:defRPr sz="2400">
                <a:solidFill>
                  <a:schemeClr val="tx1"/>
                </a:solidFill>
                <a:latin typeface="Times New Roman" panose="02020603050405020304" pitchFamily="18" charset="0"/>
                <a:ea typeface="MS PGothic" panose="020B0600070205080204" pitchFamily="34" charset="-128"/>
              </a:defRPr>
            </a:lvl5pPr>
            <a:lvl6pPr marL="2528888" indent="-230188" defTabSz="93027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86088" indent="-230188" defTabSz="93027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43288" indent="-230188" defTabSz="93027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900488" indent="-230188" defTabSz="93027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1E5C228F-9859-43AB-ACC2-0D154ED7B784}" type="slidenum">
              <a:rPr lang="en-US" altLang="en-US" sz="1200" smtClean="0">
                <a:latin typeface="Tahoma" panose="020B0604030504040204" pitchFamily="34" charset="0"/>
              </a:rPr>
              <a:pPr/>
              <a:t>18</a:t>
            </a:fld>
            <a:endParaRPr lang="en-US" altLang="en-US" sz="1200">
              <a:latin typeface="Tahoma" panose="020B060403050404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MS PGothic" panose="020B0600070205080204" pitchFamily="34" charset="-128"/>
              </a:defRPr>
            </a:lvl1pPr>
            <a:lvl2pPr marL="38211125" indent="-37750750" defTabSz="930275">
              <a:spcBef>
                <a:spcPct val="30000"/>
              </a:spcBef>
              <a:defRPr sz="1200">
                <a:solidFill>
                  <a:schemeClr val="tx1"/>
                </a:solidFill>
                <a:latin typeface="Times New Roman" panose="02020603050405020304" pitchFamily="18" charset="0"/>
                <a:ea typeface="MS PGothic" panose="020B0600070205080204" pitchFamily="34" charset="-128"/>
              </a:defRPr>
            </a:lvl2pPr>
            <a:lvl3pPr marL="1150938"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3pPr>
            <a:lvl4pPr marL="1611313"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4pPr>
            <a:lvl5pPr marL="2071688"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5pPr>
            <a:lvl6pPr marL="25288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860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432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004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D039A579-D3E8-40E4-927F-1FB95EE6214A}" type="slidenum">
              <a:rPr lang="en-US" altLang="en-US" smtClean="0">
                <a:solidFill>
                  <a:srgbClr val="000000"/>
                </a:solidFill>
                <a:latin typeface="Tahoma" panose="020B0604030504040204" pitchFamily="34" charset="0"/>
              </a:rPr>
              <a:pPr>
                <a:spcBef>
                  <a:spcPct val="0"/>
                </a:spcBef>
              </a:pPr>
              <a:t>20</a:t>
            </a:fld>
            <a:endParaRPr lang="en-US" altLang="en-US">
              <a:solidFill>
                <a:srgbClr val="000000"/>
              </a:solidFill>
              <a:latin typeface="Tahoma" panose="020B0604030504040204" pitchFamily="34"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Divide group.  Ask them to come up with examples for each.</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solidFill>
                  <a:srgbClr val="000000"/>
                </a:solidFill>
              </a:rPr>
              <a:t>Trauma has sometimes been defined in reference to circumstances that are outside the realm of normal human experience. Sadly, </a:t>
            </a:r>
            <a:endParaRPr lang="en-US" altLang="en-US"/>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MS PGothic" panose="020B0600070205080204" pitchFamily="34" charset="-128"/>
              </a:defRPr>
            </a:lvl1pPr>
            <a:lvl2pPr marL="747713" indent="-287338" defTabSz="930275">
              <a:defRPr sz="2400">
                <a:solidFill>
                  <a:schemeClr val="tx1"/>
                </a:solidFill>
                <a:latin typeface="Times New Roman" panose="02020603050405020304" pitchFamily="18" charset="0"/>
                <a:ea typeface="MS PGothic" panose="020B0600070205080204" pitchFamily="34" charset="-128"/>
              </a:defRPr>
            </a:lvl2pPr>
            <a:lvl3pPr marL="1150938" indent="-230188" defTabSz="930275">
              <a:defRPr sz="2400">
                <a:solidFill>
                  <a:schemeClr val="tx1"/>
                </a:solidFill>
                <a:latin typeface="Times New Roman" panose="02020603050405020304" pitchFamily="18" charset="0"/>
                <a:ea typeface="MS PGothic" panose="020B0600070205080204" pitchFamily="34" charset="-128"/>
              </a:defRPr>
            </a:lvl3pPr>
            <a:lvl4pPr marL="1611313" indent="-230188" defTabSz="930275">
              <a:defRPr sz="2400">
                <a:solidFill>
                  <a:schemeClr val="tx1"/>
                </a:solidFill>
                <a:latin typeface="Times New Roman" panose="02020603050405020304" pitchFamily="18" charset="0"/>
                <a:ea typeface="MS PGothic" panose="020B0600070205080204" pitchFamily="34" charset="-128"/>
              </a:defRPr>
            </a:lvl4pPr>
            <a:lvl5pPr marL="2071688" indent="-230188" defTabSz="930275">
              <a:defRPr sz="2400">
                <a:solidFill>
                  <a:schemeClr val="tx1"/>
                </a:solidFill>
                <a:latin typeface="Times New Roman" panose="02020603050405020304" pitchFamily="18" charset="0"/>
                <a:ea typeface="MS PGothic" panose="020B0600070205080204" pitchFamily="34" charset="-128"/>
              </a:defRPr>
            </a:lvl5pPr>
            <a:lvl6pPr marL="2528888" indent="-230188" defTabSz="93027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86088" indent="-230188" defTabSz="93027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43288" indent="-230188" defTabSz="93027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900488" indent="-230188" defTabSz="93027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EE3899C6-E434-4A21-AB18-B0CDF89E4AC2}" type="slidenum">
              <a:rPr lang="en-US" altLang="en-US" sz="1200" smtClean="0">
                <a:latin typeface="Tahoma" panose="020B0604030504040204" pitchFamily="34" charset="0"/>
              </a:rPr>
              <a:pPr/>
              <a:t>22</a:t>
            </a:fld>
            <a:endParaRPr lang="en-US" altLang="en-US" sz="1200">
              <a:latin typeface="Tahoma" panose="020B060403050404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solidFill>
                  <a:srgbClr val="000000"/>
                </a:solidFill>
              </a:rPr>
              <a:t>Must take into account relatively more subtle and insidious forms of trauma—such as discrimination, racism, oppression, and poverty—are pervasive and, when experienced chronically, have a cumulative impact that can be fundamentally life-altering.</a:t>
            </a:r>
          </a:p>
          <a:p>
            <a:endParaRPr lang="en-US" altLang="en-US"/>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MS PGothic" panose="020B0600070205080204" pitchFamily="34" charset="-128"/>
              </a:defRPr>
            </a:lvl1pPr>
            <a:lvl2pPr marL="747713" indent="-287338" defTabSz="930275">
              <a:defRPr sz="2400">
                <a:solidFill>
                  <a:schemeClr val="tx1"/>
                </a:solidFill>
                <a:latin typeface="Times New Roman" panose="02020603050405020304" pitchFamily="18" charset="0"/>
                <a:ea typeface="MS PGothic" panose="020B0600070205080204" pitchFamily="34" charset="-128"/>
              </a:defRPr>
            </a:lvl2pPr>
            <a:lvl3pPr marL="1150938" indent="-230188" defTabSz="930275">
              <a:defRPr sz="2400">
                <a:solidFill>
                  <a:schemeClr val="tx1"/>
                </a:solidFill>
                <a:latin typeface="Times New Roman" panose="02020603050405020304" pitchFamily="18" charset="0"/>
                <a:ea typeface="MS PGothic" panose="020B0600070205080204" pitchFamily="34" charset="-128"/>
              </a:defRPr>
            </a:lvl3pPr>
            <a:lvl4pPr marL="1611313" indent="-230188" defTabSz="930275">
              <a:defRPr sz="2400">
                <a:solidFill>
                  <a:schemeClr val="tx1"/>
                </a:solidFill>
                <a:latin typeface="Times New Roman" panose="02020603050405020304" pitchFamily="18" charset="0"/>
                <a:ea typeface="MS PGothic" panose="020B0600070205080204" pitchFamily="34" charset="-128"/>
              </a:defRPr>
            </a:lvl4pPr>
            <a:lvl5pPr marL="2071688" indent="-230188" defTabSz="930275">
              <a:defRPr sz="2400">
                <a:solidFill>
                  <a:schemeClr val="tx1"/>
                </a:solidFill>
                <a:latin typeface="Times New Roman" panose="02020603050405020304" pitchFamily="18" charset="0"/>
                <a:ea typeface="MS PGothic" panose="020B0600070205080204" pitchFamily="34" charset="-128"/>
              </a:defRPr>
            </a:lvl5pPr>
            <a:lvl6pPr marL="2528888" indent="-230188" defTabSz="93027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86088" indent="-230188" defTabSz="93027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43288" indent="-230188" defTabSz="93027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900488" indent="-230188" defTabSz="93027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EEDF73A9-5710-453F-A093-1809E639F9BE}" type="slidenum">
              <a:rPr lang="en-US" altLang="en-US" sz="1200" smtClean="0">
                <a:latin typeface="Tahoma" panose="020B0604030504040204" pitchFamily="34" charset="0"/>
              </a:rPr>
              <a:pPr/>
              <a:t>23</a:t>
            </a:fld>
            <a:endParaRPr lang="en-US" altLang="en-US" sz="1200">
              <a:latin typeface="Tahoma" panose="020B060403050404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Verdana" panose="020B0604030504040204" pitchFamily="34" charset="0"/>
              </a:rPr>
              <a:t>are critical aspects of our work to increase access to our programs for people who are experiencing psychiatric disabilities or the effects of trauma. </a:t>
            </a:r>
          </a:p>
          <a:p>
            <a:endParaRPr lang="en-US" altLang="en-US"/>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MS PGothic" panose="020B0600070205080204" pitchFamily="34" charset="-128"/>
              </a:defRPr>
            </a:lvl1pPr>
            <a:lvl2pPr marL="747713" indent="-287338" defTabSz="930275">
              <a:defRPr sz="2400">
                <a:solidFill>
                  <a:schemeClr val="tx1"/>
                </a:solidFill>
                <a:latin typeface="Times New Roman" panose="02020603050405020304" pitchFamily="18" charset="0"/>
                <a:ea typeface="MS PGothic" panose="020B0600070205080204" pitchFamily="34" charset="-128"/>
              </a:defRPr>
            </a:lvl2pPr>
            <a:lvl3pPr marL="1150938" indent="-230188" defTabSz="930275">
              <a:defRPr sz="2400">
                <a:solidFill>
                  <a:schemeClr val="tx1"/>
                </a:solidFill>
                <a:latin typeface="Times New Roman" panose="02020603050405020304" pitchFamily="18" charset="0"/>
                <a:ea typeface="MS PGothic" panose="020B0600070205080204" pitchFamily="34" charset="-128"/>
              </a:defRPr>
            </a:lvl3pPr>
            <a:lvl4pPr marL="1611313" indent="-230188" defTabSz="930275">
              <a:defRPr sz="2400">
                <a:solidFill>
                  <a:schemeClr val="tx1"/>
                </a:solidFill>
                <a:latin typeface="Times New Roman" panose="02020603050405020304" pitchFamily="18" charset="0"/>
                <a:ea typeface="MS PGothic" panose="020B0600070205080204" pitchFamily="34" charset="-128"/>
              </a:defRPr>
            </a:lvl4pPr>
            <a:lvl5pPr marL="2071688" indent="-230188" defTabSz="930275">
              <a:defRPr sz="2400">
                <a:solidFill>
                  <a:schemeClr val="tx1"/>
                </a:solidFill>
                <a:latin typeface="Times New Roman" panose="02020603050405020304" pitchFamily="18" charset="0"/>
                <a:ea typeface="MS PGothic" panose="020B0600070205080204" pitchFamily="34" charset="-128"/>
              </a:defRPr>
            </a:lvl5pPr>
            <a:lvl6pPr marL="2528888" indent="-230188" defTabSz="93027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86088" indent="-230188" defTabSz="93027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43288" indent="-230188" defTabSz="93027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900488" indent="-230188" defTabSz="93027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72E9F7E1-D30C-43D3-80B6-B67518E0A9D9}" type="slidenum">
              <a:rPr lang="en-US" altLang="en-US" sz="1200" smtClean="0">
                <a:latin typeface="Tahoma" panose="020B0604030504040204" pitchFamily="34" charset="0"/>
              </a:rPr>
              <a:pPr/>
              <a:t>24</a:t>
            </a:fld>
            <a:endParaRPr lang="en-US" altLang="en-US" sz="1200">
              <a:latin typeface="Tahoma" panose="020B060403050404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This is really great. </a:t>
            </a:r>
          </a:p>
          <a:p>
            <a:endParaRPr lang="en-US" altLang="en-US"/>
          </a:p>
          <a:p>
            <a:r>
              <a:rPr lang="en-US" altLang="en-US"/>
              <a:t>I always found this to be so important. When I became the director of the domestic violence program in SF, one of the first things that I did was to remove the “are you abused”posters that depicted women with black eyes etc. </a:t>
            </a:r>
          </a:p>
          <a:p>
            <a:endParaRPr lang="en-US" altLang="en-US"/>
          </a:p>
          <a:p>
            <a:r>
              <a:rPr lang="en-US" altLang="en-US"/>
              <a:t>I might also add to the choosing language how we speak about abusers, sometimes I think in DV/IPV we sounded like we were in a cult…”batterer” sounded so odd to me…it also is potential shaming, as we select the people we love, date etc, and certainly abusive relationships don’t start that way, theirs is much complexity to all relationships.</a:t>
            </a:r>
          </a:p>
          <a:p>
            <a:endParaRPr lang="en-US" altLang="en-US"/>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MS PGothic" panose="020B0600070205080204" pitchFamily="34" charset="-128"/>
              </a:defRPr>
            </a:lvl1pPr>
            <a:lvl2pPr marL="747713" indent="-287338" defTabSz="930275">
              <a:defRPr sz="2400">
                <a:solidFill>
                  <a:schemeClr val="tx1"/>
                </a:solidFill>
                <a:latin typeface="Times New Roman" panose="02020603050405020304" pitchFamily="18" charset="0"/>
                <a:ea typeface="MS PGothic" panose="020B0600070205080204" pitchFamily="34" charset="-128"/>
              </a:defRPr>
            </a:lvl2pPr>
            <a:lvl3pPr marL="1150938" indent="-230188" defTabSz="930275">
              <a:defRPr sz="2400">
                <a:solidFill>
                  <a:schemeClr val="tx1"/>
                </a:solidFill>
                <a:latin typeface="Times New Roman" panose="02020603050405020304" pitchFamily="18" charset="0"/>
                <a:ea typeface="MS PGothic" panose="020B0600070205080204" pitchFamily="34" charset="-128"/>
              </a:defRPr>
            </a:lvl3pPr>
            <a:lvl4pPr marL="1611313" indent="-230188" defTabSz="930275">
              <a:defRPr sz="2400">
                <a:solidFill>
                  <a:schemeClr val="tx1"/>
                </a:solidFill>
                <a:latin typeface="Times New Roman" panose="02020603050405020304" pitchFamily="18" charset="0"/>
                <a:ea typeface="MS PGothic" panose="020B0600070205080204" pitchFamily="34" charset="-128"/>
              </a:defRPr>
            </a:lvl4pPr>
            <a:lvl5pPr marL="2071688" indent="-230188" defTabSz="930275">
              <a:defRPr sz="2400">
                <a:solidFill>
                  <a:schemeClr val="tx1"/>
                </a:solidFill>
                <a:latin typeface="Times New Roman" panose="02020603050405020304" pitchFamily="18" charset="0"/>
                <a:ea typeface="MS PGothic" panose="020B0600070205080204" pitchFamily="34" charset="-128"/>
              </a:defRPr>
            </a:lvl5pPr>
            <a:lvl6pPr marL="2528888" indent="-230188" defTabSz="93027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86088" indent="-230188" defTabSz="93027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43288" indent="-230188" defTabSz="93027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900488" indent="-230188" defTabSz="93027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43E97A5A-4687-4FCD-9D67-312107EEAC9A}" type="slidenum">
              <a:rPr lang="en-US" altLang="en-US" sz="1200" smtClean="0">
                <a:latin typeface="Tahoma" panose="020B0604030504040204" pitchFamily="34" charset="0"/>
              </a:rPr>
              <a:pPr/>
              <a:t>25</a:t>
            </a:fld>
            <a:endParaRPr lang="en-US" altLang="en-US" sz="1200">
              <a:latin typeface="Tahoma" panose="020B060403050404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000" b="1">
                <a:latin typeface="Arial" panose="020B0604020202020204" pitchFamily="34" charset="0"/>
                <a:cs typeface="Arial" panose="020B0604020202020204" pitchFamily="34" charset="0"/>
              </a:rPr>
              <a:t>TRAINER INSTRUCTIONS</a:t>
            </a:r>
          </a:p>
          <a:p>
            <a:pPr eaLnBrk="1" hangingPunct="1">
              <a:spcBef>
                <a:spcPts val="400"/>
              </a:spcBef>
              <a:buFontTx/>
              <a:buChar char="•"/>
            </a:pPr>
            <a:r>
              <a:rPr lang="en-US" altLang="en-US" sz="1000">
                <a:latin typeface="Arial" panose="020B0604020202020204" pitchFamily="34" charset="0"/>
                <a:cs typeface="Arial" panose="020B0604020202020204" pitchFamily="34" charset="0"/>
              </a:rPr>
              <a:t>We are talking about reducing harms related to drug use and sex work, so this workshop might bring up sensitive topics for some workshop participants.</a:t>
            </a:r>
          </a:p>
          <a:p>
            <a:pPr>
              <a:buFontTx/>
              <a:buChar char="•"/>
            </a:pPr>
            <a:r>
              <a:rPr lang="en-US" altLang="en-US" sz="1000">
                <a:latin typeface="Arial" panose="020B0604020202020204" pitchFamily="34" charset="0"/>
                <a:cs typeface="Arial" panose="020B0604020202020204" pitchFamily="34" charset="0"/>
              </a:rPr>
              <a:t>Nobody is expected to talk about their own drug use and sexual behaviors.</a:t>
            </a:r>
          </a:p>
          <a:p>
            <a:pPr eaLnBrk="1" hangingPunct="1">
              <a:spcBef>
                <a:spcPts val="400"/>
              </a:spcBef>
              <a:buFontTx/>
              <a:buChar char="•"/>
            </a:pPr>
            <a:r>
              <a:rPr lang="en-US" altLang="en-US" sz="1000">
                <a:latin typeface="Arial" panose="020B0604020202020204" pitchFamily="34" charset="0"/>
                <a:cs typeface="Arial" panose="020B0604020202020204" pitchFamily="34" charset="0"/>
              </a:rPr>
              <a:t>Use the training to ask questions and discuss concerns.</a:t>
            </a:r>
          </a:p>
          <a:p>
            <a:pPr eaLnBrk="1" hangingPunct="1">
              <a:spcBef>
                <a:spcPts val="400"/>
              </a:spcBef>
              <a:buFontTx/>
              <a:buChar char="•"/>
            </a:pPr>
            <a:r>
              <a:rPr lang="en-US" altLang="en-US" sz="1000">
                <a:latin typeface="Arial" panose="020B0604020202020204" pitchFamily="34" charset="0"/>
                <a:cs typeface="Arial" panose="020B0604020202020204" pitchFamily="34" charset="0"/>
              </a:rPr>
              <a:t>It will be important to be respectful of each other during this time. </a:t>
            </a:r>
          </a:p>
          <a:p>
            <a:pPr>
              <a:buFontTx/>
              <a:buChar char="•"/>
            </a:pPr>
            <a:r>
              <a:rPr lang="en-US" altLang="en-US" sz="1000">
                <a:latin typeface="Arial" panose="020B0604020202020204" pitchFamily="34" charset="0"/>
                <a:cs typeface="Arial" panose="020B0604020202020204" pitchFamily="34" charset="0"/>
              </a:rPr>
              <a:t>Are there other group agreements to add? (ex: cell phone or technical device use, one mic, etc.)</a:t>
            </a:r>
          </a:p>
          <a:p>
            <a:endParaRPr lang="en-US" altLang="en-US" sz="1000">
              <a:latin typeface="Arial" panose="020B0604020202020204" pitchFamily="34" charset="0"/>
              <a:cs typeface="Arial" panose="020B0604020202020204" pitchFamily="34" charset="0"/>
            </a:endParaRPr>
          </a:p>
          <a:p>
            <a:r>
              <a:rPr lang="en-US" altLang="en-US" sz="1000" b="1">
                <a:latin typeface="Arial" panose="020B0604020202020204" pitchFamily="34" charset="0"/>
                <a:cs typeface="Arial" panose="020B0604020202020204" pitchFamily="34" charset="0"/>
              </a:rPr>
              <a:t>KEY MESSAGES</a:t>
            </a:r>
          </a:p>
          <a:p>
            <a:r>
              <a:rPr lang="en-US" altLang="en-US" sz="1000">
                <a:latin typeface="Arial" panose="020B0604020202020204" pitchFamily="34" charset="0"/>
                <a:cs typeface="Arial" panose="020B0604020202020204" pitchFamily="34" charset="0"/>
              </a:rPr>
              <a:t>Step Up/Step Back: 	</a:t>
            </a:r>
          </a:p>
          <a:p>
            <a:r>
              <a:rPr lang="en-US" altLang="en-US" sz="1000">
                <a:latin typeface="Arial" panose="020B0604020202020204" pitchFamily="34" charset="0"/>
                <a:cs typeface="Arial" panose="020B0604020202020204" pitchFamily="34" charset="0"/>
              </a:rPr>
              <a:t>Agree to Disagree: 	We all have own opinions.</a:t>
            </a:r>
          </a:p>
          <a:p>
            <a:r>
              <a:rPr lang="en-US" altLang="en-US" sz="1000">
                <a:latin typeface="Arial" panose="020B0604020202020204" pitchFamily="34" charset="0"/>
                <a:cs typeface="Arial" panose="020B0604020202020204" pitchFamily="34" charset="0"/>
              </a:rPr>
              <a:t>WAIT: 		Why Am I Talking</a:t>
            </a:r>
          </a:p>
          <a:p>
            <a:r>
              <a:rPr lang="en-US" altLang="en-US" sz="1000">
                <a:latin typeface="Arial" panose="020B0604020202020204" pitchFamily="34" charset="0"/>
                <a:cs typeface="Arial" panose="020B0604020202020204" pitchFamily="34" charset="0"/>
              </a:rPr>
              <a:t>PUSH or ELMO:    	Say PUSH, to “push” on training or Everybody Lets Move On</a:t>
            </a:r>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Times New Roman" panose="02020603050405020304" pitchFamily="18" charset="0"/>
                <a:ea typeface="MS PGothic" panose="020B0600070205080204" pitchFamily="34" charset="-128"/>
              </a:defRPr>
            </a:lvl1pPr>
            <a:lvl2pPr marL="38211125" indent="-37750750" defTabSz="928688">
              <a:spcBef>
                <a:spcPct val="30000"/>
              </a:spcBef>
              <a:defRPr sz="1200">
                <a:solidFill>
                  <a:schemeClr val="tx1"/>
                </a:solidFill>
                <a:latin typeface="Times New Roman" panose="02020603050405020304" pitchFamily="18" charset="0"/>
                <a:ea typeface="MS PGothic" panose="020B0600070205080204" pitchFamily="34" charset="-128"/>
              </a:defRPr>
            </a:lvl2pPr>
            <a:lvl3pPr marL="1150938" indent="-230188" defTabSz="928688">
              <a:spcBef>
                <a:spcPct val="30000"/>
              </a:spcBef>
              <a:defRPr sz="1200">
                <a:solidFill>
                  <a:schemeClr val="tx1"/>
                </a:solidFill>
                <a:latin typeface="Times New Roman" panose="02020603050405020304" pitchFamily="18" charset="0"/>
                <a:ea typeface="MS PGothic" panose="020B0600070205080204" pitchFamily="34" charset="-128"/>
              </a:defRPr>
            </a:lvl3pPr>
            <a:lvl4pPr marL="1611313" indent="-230188" defTabSz="928688">
              <a:spcBef>
                <a:spcPct val="30000"/>
              </a:spcBef>
              <a:defRPr sz="1200">
                <a:solidFill>
                  <a:schemeClr val="tx1"/>
                </a:solidFill>
                <a:latin typeface="Times New Roman" panose="02020603050405020304" pitchFamily="18" charset="0"/>
                <a:ea typeface="MS PGothic" panose="020B0600070205080204" pitchFamily="34" charset="-128"/>
              </a:defRPr>
            </a:lvl4pPr>
            <a:lvl5pPr marL="2071688" indent="-230188" defTabSz="928688">
              <a:spcBef>
                <a:spcPct val="30000"/>
              </a:spcBef>
              <a:defRPr sz="1200">
                <a:solidFill>
                  <a:schemeClr val="tx1"/>
                </a:solidFill>
                <a:latin typeface="Times New Roman" panose="02020603050405020304" pitchFamily="18" charset="0"/>
                <a:ea typeface="MS PGothic" panose="020B0600070205080204" pitchFamily="34" charset="-128"/>
              </a:defRPr>
            </a:lvl5pPr>
            <a:lvl6pPr marL="2528888" indent="-230188" defTabSz="928688"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86088" indent="-230188" defTabSz="928688"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43288" indent="-230188" defTabSz="928688"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00488" indent="-230188" defTabSz="928688"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BBDBC6AE-972E-4EAD-9453-36130CB35CBF}" type="slidenum">
              <a:rPr lang="en-US" altLang="en-US" smtClean="0">
                <a:solidFill>
                  <a:srgbClr val="000000"/>
                </a:solidFill>
                <a:latin typeface="Arial" panose="020B0604020202020204" pitchFamily="34" charset="0"/>
                <a:cs typeface="Arial" panose="020B0604020202020204" pitchFamily="34" charset="0"/>
              </a:rPr>
              <a:pPr>
                <a:spcBef>
                  <a:spcPct val="0"/>
                </a:spcBef>
              </a:pPr>
              <a:t>6</a:t>
            </a:fld>
            <a:endParaRPr lang="en-US" altLang="en-US">
              <a:solidFill>
                <a:srgbClr val="000000"/>
              </a:solidFill>
              <a:latin typeface="Arial" panose="020B0604020202020204" pitchFamily="34" charset="0"/>
              <a:cs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MS PGothic" panose="020B0600070205080204" pitchFamily="34" charset="-128"/>
              </a:defRPr>
            </a:lvl1pPr>
            <a:lvl2pPr marL="38211125" indent="-37750750" defTabSz="930275">
              <a:spcBef>
                <a:spcPct val="30000"/>
              </a:spcBef>
              <a:defRPr sz="1200">
                <a:solidFill>
                  <a:schemeClr val="tx1"/>
                </a:solidFill>
                <a:latin typeface="Times New Roman" panose="02020603050405020304" pitchFamily="18" charset="0"/>
                <a:ea typeface="MS PGothic" panose="020B0600070205080204" pitchFamily="34" charset="-128"/>
              </a:defRPr>
            </a:lvl2pPr>
            <a:lvl3pPr marL="1150938"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3pPr>
            <a:lvl4pPr marL="1611313"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4pPr>
            <a:lvl5pPr marL="2071688"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5pPr>
            <a:lvl6pPr marL="25288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860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432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004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25A59EF9-F073-4B79-B436-98C2139ADBF3}" type="slidenum">
              <a:rPr lang="en-US" altLang="en-US" smtClean="0">
                <a:solidFill>
                  <a:srgbClr val="000000"/>
                </a:solidFill>
                <a:latin typeface="Tahoma" panose="020B0604030504040204" pitchFamily="34" charset="0"/>
              </a:rPr>
              <a:pPr>
                <a:spcBef>
                  <a:spcPct val="0"/>
                </a:spcBef>
              </a:pPr>
              <a:t>26</a:t>
            </a:fld>
            <a:endParaRPr lang="en-US" altLang="en-US">
              <a:solidFill>
                <a:srgbClr val="000000"/>
              </a:solidFill>
              <a:latin typeface="Tahoma" panose="020B0604030504040204" pitchFamily="34"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MS PGothic" panose="020B0600070205080204" pitchFamily="34" charset="-128"/>
              </a:defRPr>
            </a:lvl1pPr>
            <a:lvl2pPr marL="38211125" indent="-37750750" defTabSz="930275">
              <a:spcBef>
                <a:spcPct val="30000"/>
              </a:spcBef>
              <a:defRPr sz="1200">
                <a:solidFill>
                  <a:schemeClr val="tx1"/>
                </a:solidFill>
                <a:latin typeface="Times New Roman" panose="02020603050405020304" pitchFamily="18" charset="0"/>
                <a:ea typeface="MS PGothic" panose="020B0600070205080204" pitchFamily="34" charset="-128"/>
              </a:defRPr>
            </a:lvl2pPr>
            <a:lvl3pPr marL="1150938"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3pPr>
            <a:lvl4pPr marL="1611313"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4pPr>
            <a:lvl5pPr marL="2071688"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5pPr>
            <a:lvl6pPr marL="25288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860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432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004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F3E76CD8-9AD7-4603-8A22-3520AA5B8F23}" type="slidenum">
              <a:rPr lang="en-US" altLang="en-US" smtClean="0">
                <a:latin typeface="Tahoma" panose="020B0604030504040204" pitchFamily="34" charset="0"/>
              </a:rPr>
              <a:pPr>
                <a:spcBef>
                  <a:spcPct val="0"/>
                </a:spcBef>
              </a:pPr>
              <a:t>27</a:t>
            </a:fld>
            <a:endParaRPr lang="en-US" altLang="en-US">
              <a:latin typeface="Tahoma" panose="020B0604030504040204" pitchFamily="34"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panose="020B0604020202020204" pitchFamily="34" charset="0"/>
                <a:cs typeface="Arial" panose="020B0604020202020204" pitchFamily="34" charset="0"/>
              </a:rPr>
              <a:t>TRAINER INSTRUCTIONS</a:t>
            </a:r>
          </a:p>
          <a:p>
            <a:pPr>
              <a:buFontTx/>
              <a:buChar char="•"/>
            </a:pPr>
            <a:r>
              <a:rPr lang="en-US" altLang="en-US">
                <a:latin typeface="Arial" panose="020B0604020202020204" pitchFamily="34" charset="0"/>
                <a:cs typeface="Arial" panose="020B0604020202020204" pitchFamily="34" charset="0"/>
              </a:rPr>
              <a:t>Explain how harm reduction has its roots in drug use, particularly injection drug use, we are going to discuss harm reduction within that context, while broadening it to apply to sex work and other circumstances as it applies.  </a:t>
            </a:r>
          </a:p>
          <a:p>
            <a:pPr>
              <a:buFontTx/>
              <a:buChar char="•"/>
            </a:pPr>
            <a:r>
              <a:rPr lang="en-US" altLang="en-US">
                <a:latin typeface="Arial" panose="020B0604020202020204" pitchFamily="34" charset="0"/>
                <a:cs typeface="Arial" panose="020B0604020202020204" pitchFamily="34" charset="0"/>
              </a:rPr>
              <a:t>We will be going into further detail throughout the training to discuss various harm reduction approaches, interventions, and strategies that HRWs can incorporate into their work with PWUD and people who engage in sex work.</a:t>
            </a:r>
          </a:p>
          <a:p>
            <a:endParaRPr lang="en-US" altLang="en-US" b="1">
              <a:latin typeface="Arial" panose="020B0604020202020204" pitchFamily="34" charset="0"/>
              <a:cs typeface="Arial" panose="020B0604020202020204" pitchFamily="34" charset="0"/>
            </a:endParaRPr>
          </a:p>
          <a:p>
            <a:r>
              <a:rPr lang="en-US" altLang="en-US" b="1">
                <a:latin typeface="Arial" panose="020B0604020202020204" pitchFamily="34" charset="0"/>
                <a:cs typeface="Arial" panose="020B0604020202020204" pitchFamily="34" charset="0"/>
              </a:rPr>
              <a:t>KEY MESSAGES</a:t>
            </a:r>
          </a:p>
          <a:p>
            <a:pPr eaLnBrk="1" hangingPunct="1">
              <a:spcBef>
                <a:spcPct val="0"/>
              </a:spcBef>
            </a:pPr>
            <a:r>
              <a:rPr lang="en-US" altLang="en-US" u="sng">
                <a:latin typeface="Arial" panose="020B0604020202020204" pitchFamily="34" charset="0"/>
                <a:cs typeface="Arial" panose="020B0604020202020204" pitchFamily="34" charset="0"/>
              </a:rPr>
              <a:t>Harm Reduction</a:t>
            </a:r>
            <a:r>
              <a:rPr lang="en-US" altLang="en-US">
                <a:latin typeface="Arial" panose="020B0604020202020204" pitchFamily="34" charset="0"/>
                <a:cs typeface="Arial" panose="020B0604020202020204" pitchFamily="34" charset="0"/>
              </a:rPr>
              <a:t>:</a:t>
            </a:r>
          </a:p>
          <a:p>
            <a:pPr eaLnBrk="1" hangingPunct="1">
              <a:spcBef>
                <a:spcPct val="0"/>
              </a:spcBef>
              <a:buFontTx/>
              <a:buChar char="•"/>
            </a:pPr>
            <a:r>
              <a:rPr lang="en-US" altLang="en-US">
                <a:latin typeface="Arial" panose="020B0604020202020204" pitchFamily="34" charset="0"/>
                <a:cs typeface="Arial" panose="020B0604020202020204" pitchFamily="34" charset="0"/>
              </a:rPr>
              <a:t>Accepts that some ways of using are safer than others, and applies evidence-based interventions (i.e. syringe access, overdose prevention) to reduce negative consequences of drugs use (i.e. overdose fatalities, HIV/HCV transmission, injection-related wounds).</a:t>
            </a:r>
          </a:p>
          <a:p>
            <a:pPr eaLnBrk="1" hangingPunct="1">
              <a:spcBef>
                <a:spcPct val="0"/>
              </a:spcBef>
              <a:buFontTx/>
              <a:buChar char="•"/>
            </a:pPr>
            <a:r>
              <a:rPr lang="en-US" altLang="en-US">
                <a:latin typeface="Arial" panose="020B0604020202020204" pitchFamily="34" charset="0"/>
                <a:cs typeface="Arial" panose="020B0604020202020204" pitchFamily="34" charset="0"/>
              </a:rPr>
              <a:t>Moves past judgment of another person to address their drug use and the harm that’s occurring to </a:t>
            </a:r>
            <a:r>
              <a:rPr lang="en-US" altLang="en-US" b="1">
                <a:latin typeface="Arial" panose="020B0604020202020204" pitchFamily="34" charset="0"/>
                <a:cs typeface="Arial" panose="020B0604020202020204" pitchFamily="34" charset="0"/>
              </a:rPr>
              <a:t>that person</a:t>
            </a:r>
            <a:r>
              <a:rPr lang="en-US" altLang="en-US">
                <a:latin typeface="Arial" panose="020B0604020202020204" pitchFamily="34" charset="0"/>
                <a:cs typeface="Arial" panose="020B0604020202020204" pitchFamily="34" charset="0"/>
              </a:rPr>
              <a:t>.</a:t>
            </a:r>
          </a:p>
          <a:p>
            <a:pPr>
              <a:buFontTx/>
              <a:buChar char="•"/>
            </a:pPr>
            <a:r>
              <a:rPr lang="en-US" altLang="en-US">
                <a:latin typeface="Arial" panose="020B0604020202020204" pitchFamily="34" charset="0"/>
                <a:cs typeface="Arial" panose="020B0604020202020204" pitchFamily="34" charset="0"/>
              </a:rPr>
              <a:t>Recognizes a continuum of drug use, and a continuum of sex work (survival vs. informed choice), modeling the stages of change theory.</a:t>
            </a:r>
          </a:p>
          <a:p>
            <a:pPr eaLnBrk="1" hangingPunct="1">
              <a:spcBef>
                <a:spcPct val="0"/>
              </a:spcBef>
              <a:buFontTx/>
              <a:buChar char="•"/>
            </a:pPr>
            <a:r>
              <a:rPr lang="en-US" altLang="en-US">
                <a:latin typeface="Arial" panose="020B0604020202020204" pitchFamily="34" charset="0"/>
                <a:cs typeface="Arial" panose="020B0604020202020204" pitchFamily="34" charset="0"/>
              </a:rPr>
              <a:t>Does not make drug use acceptable; it’s accepting that people use drugs (pragmatic).</a:t>
            </a:r>
          </a:p>
          <a:p>
            <a:pPr eaLnBrk="1" hangingPunct="1">
              <a:spcBef>
                <a:spcPct val="0"/>
              </a:spcBef>
              <a:buFontTx/>
              <a:buChar char="•"/>
            </a:pPr>
            <a:r>
              <a:rPr lang="en-US" altLang="en-US">
                <a:latin typeface="Arial" panose="020B0604020202020204" pitchFamily="34" charset="0"/>
                <a:cs typeface="Arial" panose="020B0604020202020204" pitchFamily="34" charset="0"/>
              </a:rPr>
              <a:t>Means meeting participants where they are, and also where the service provider is capable of being. Self care includes meeting yourself where you are at also.</a:t>
            </a:r>
          </a:p>
          <a:p>
            <a:pPr eaLnBrk="1" hangingPunct="1">
              <a:spcBef>
                <a:spcPct val="0"/>
              </a:spcBef>
              <a:buFontTx/>
              <a:buChar char="•"/>
            </a:pPr>
            <a:r>
              <a:rPr lang="en-US" altLang="en-US">
                <a:latin typeface="Arial" panose="020B0604020202020204" pitchFamily="34" charset="0"/>
                <a:cs typeface="Arial" panose="020B0604020202020204" pitchFamily="34" charset="0"/>
              </a:rPr>
              <a:t>Works to ELICIT POSITIVE CHANGE (like motivational interviewing) based on individual participant need, circumstance, and readiness to change.</a:t>
            </a:r>
          </a:p>
          <a:p>
            <a:pPr eaLnBrk="1" hangingPunct="1">
              <a:spcBef>
                <a:spcPct val="0"/>
              </a:spcBef>
            </a:pPr>
            <a:endParaRPr lang="en-US" altLang="en-US">
              <a:latin typeface="Arial" panose="020B0604020202020204" pitchFamily="34" charset="0"/>
              <a:cs typeface="Arial" panose="020B0604020202020204" pitchFamily="34" charset="0"/>
            </a:endParaRPr>
          </a:p>
          <a:p>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panose="020B0604020202020204" pitchFamily="34" charset="0"/>
                <a:cs typeface="Arial" panose="020B0604020202020204" pitchFamily="34" charset="0"/>
              </a:rPr>
              <a:t>NOTES</a:t>
            </a:r>
            <a:endParaRPr lang="en-US" altLang="en-US">
              <a:latin typeface="Arial" panose="020B0604020202020204" pitchFamily="34" charset="0"/>
              <a:cs typeface="Arial" panose="020B0604020202020204" pitchFamily="34" charset="0"/>
            </a:endParaRPr>
          </a:p>
          <a:p>
            <a:pPr>
              <a:buFontTx/>
              <a:buChar char="•"/>
            </a:pPr>
            <a:r>
              <a:rPr lang="en-US" altLang="en-US">
                <a:latin typeface="Arial" panose="020B0604020202020204" pitchFamily="34" charset="0"/>
                <a:cs typeface="Arial" panose="020B0604020202020204" pitchFamily="34" charset="0"/>
              </a:rPr>
              <a:t>Some people use the term ‘risk reduction’ in addition to, or instead of,  ‘</a:t>
            </a:r>
            <a:r>
              <a:rPr lang="en-US" altLang="en-US" i="1">
                <a:latin typeface="Arial" panose="020B0604020202020204" pitchFamily="34" charset="0"/>
                <a:cs typeface="Arial" panose="020B0604020202020204" pitchFamily="34" charset="0"/>
              </a:rPr>
              <a:t>harm </a:t>
            </a:r>
            <a:r>
              <a:rPr lang="en-US" altLang="en-US">
                <a:latin typeface="Arial" panose="020B0604020202020204" pitchFamily="34" charset="0"/>
                <a:cs typeface="Arial" panose="020B0604020202020204" pitchFamily="34" charset="0"/>
              </a:rPr>
              <a:t>reduction.’</a:t>
            </a:r>
          </a:p>
          <a:p>
            <a:pPr>
              <a:buFontTx/>
              <a:buChar char="•"/>
            </a:pPr>
            <a:r>
              <a:rPr lang="en-US" altLang="en-US">
                <a:latin typeface="Arial" panose="020B0604020202020204" pitchFamily="34" charset="0"/>
                <a:cs typeface="Arial" panose="020B0604020202020204" pitchFamily="34" charset="0"/>
              </a:rPr>
              <a:t>For some, it means the same thing.</a:t>
            </a:r>
          </a:p>
          <a:p>
            <a:pPr>
              <a:buFontTx/>
              <a:buChar char="•"/>
            </a:pPr>
            <a:r>
              <a:rPr lang="en-US" altLang="en-US">
                <a:latin typeface="Arial" panose="020B0604020202020204" pitchFamily="34" charset="0"/>
                <a:cs typeface="Arial" panose="020B0604020202020204" pitchFamily="34" charset="0"/>
              </a:rPr>
              <a:t>For others, there is a distinction of regarding drug use as </a:t>
            </a:r>
            <a:r>
              <a:rPr lang="en-US" altLang="en-US" i="1">
                <a:latin typeface="Arial" panose="020B0604020202020204" pitchFamily="34" charset="0"/>
                <a:cs typeface="Arial" panose="020B0604020202020204" pitchFamily="34" charset="0"/>
              </a:rPr>
              <a:t>harmful </a:t>
            </a:r>
            <a:r>
              <a:rPr lang="en-US" altLang="en-US">
                <a:latin typeface="Arial" panose="020B0604020202020204" pitchFamily="34" charset="0"/>
                <a:cs typeface="Arial" panose="020B0604020202020204" pitchFamily="34" charset="0"/>
              </a:rPr>
              <a:t>instead of a behavior with degrees of risk.</a:t>
            </a:r>
            <a:endParaRPr lang="en-US" altLang="en-US" b="1">
              <a:latin typeface="Arial" panose="020B0604020202020204" pitchFamily="34" charset="0"/>
              <a:cs typeface="Arial" panose="020B0604020202020204" pitchFamily="34" charset="0"/>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MS PGothic" panose="020B0600070205080204" pitchFamily="34" charset="-128"/>
              </a:defRPr>
            </a:lvl1pPr>
            <a:lvl2pPr marL="38211125" indent="-37750750" defTabSz="930275">
              <a:spcBef>
                <a:spcPct val="30000"/>
              </a:spcBef>
              <a:defRPr sz="1200">
                <a:solidFill>
                  <a:schemeClr val="tx1"/>
                </a:solidFill>
                <a:latin typeface="Times New Roman" panose="02020603050405020304" pitchFamily="18" charset="0"/>
                <a:ea typeface="MS PGothic" panose="020B0600070205080204" pitchFamily="34" charset="-128"/>
              </a:defRPr>
            </a:lvl2pPr>
            <a:lvl3pPr marL="1150938"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3pPr>
            <a:lvl4pPr marL="1611313"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4pPr>
            <a:lvl5pPr marL="2071688"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5pPr>
            <a:lvl6pPr marL="25288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860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432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004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33D1A290-EE46-4B48-AA70-17DA83FF99DF}" type="slidenum">
              <a:rPr lang="en-US" altLang="en-US" smtClean="0">
                <a:latin typeface="Tahoma" panose="020B0604030504040204" pitchFamily="34" charset="0"/>
              </a:rPr>
              <a:pPr>
                <a:spcBef>
                  <a:spcPct val="0"/>
                </a:spcBef>
              </a:pPr>
              <a:t>28</a:t>
            </a:fld>
            <a:endParaRPr lang="en-US" altLang="en-US">
              <a:latin typeface="Tahoma" panose="020B060403050404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MS PGothic" panose="020B0600070205080204" pitchFamily="34" charset="-128"/>
              </a:defRPr>
            </a:lvl1pPr>
            <a:lvl2pPr marL="38211125" indent="-37750750" defTabSz="930275">
              <a:spcBef>
                <a:spcPct val="30000"/>
              </a:spcBef>
              <a:defRPr sz="1200">
                <a:solidFill>
                  <a:schemeClr val="tx1"/>
                </a:solidFill>
                <a:latin typeface="Times New Roman" panose="02020603050405020304" pitchFamily="18" charset="0"/>
                <a:ea typeface="MS PGothic" panose="020B0600070205080204" pitchFamily="34" charset="-128"/>
              </a:defRPr>
            </a:lvl2pPr>
            <a:lvl3pPr marL="1150938"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3pPr>
            <a:lvl4pPr marL="1611313"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4pPr>
            <a:lvl5pPr marL="2071688"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5pPr>
            <a:lvl6pPr marL="25288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860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432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004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9B0C276E-9D66-40F6-8173-EF16060E2A75}" type="slidenum">
              <a:rPr lang="en-US" altLang="en-US" smtClean="0">
                <a:latin typeface="Tahoma" panose="020B0604030504040204" pitchFamily="34" charset="0"/>
              </a:rPr>
              <a:pPr>
                <a:spcBef>
                  <a:spcPct val="0"/>
                </a:spcBef>
              </a:pPr>
              <a:t>29</a:t>
            </a:fld>
            <a:endParaRPr lang="en-US" altLang="en-US">
              <a:latin typeface="Tahoma" panose="020B060403050404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panose="020B0604020202020204" pitchFamily="34" charset="0"/>
                <a:cs typeface="Arial" panose="020B0604020202020204" pitchFamily="34" charset="0"/>
              </a:rPr>
              <a:t>TRAINER  INSTRUCTIONS</a:t>
            </a:r>
          </a:p>
          <a:p>
            <a:r>
              <a:rPr lang="en-US" altLang="en-US">
                <a:latin typeface="Arial" panose="020B0604020202020204" pitchFamily="34" charset="0"/>
                <a:cs typeface="Arial" panose="020B0604020202020204" pitchFamily="34" charset="0"/>
              </a:rPr>
              <a:t>Re-cap about how Contributing Factors &amp; Harms all interconnected.</a:t>
            </a:r>
          </a:p>
          <a:p>
            <a:endParaRPr lang="en-US" altLang="en-US">
              <a:latin typeface="Arial" panose="020B0604020202020204" pitchFamily="34" charset="0"/>
              <a:cs typeface="Arial" panose="020B0604020202020204" pitchFamily="34" charset="0"/>
            </a:endParaRPr>
          </a:p>
          <a:p>
            <a:r>
              <a:rPr lang="en-US" altLang="en-US">
                <a:latin typeface="Arial" panose="020B0604020202020204" pitchFamily="34" charset="0"/>
                <a:cs typeface="Arial" panose="020B0604020202020204" pitchFamily="34" charset="0"/>
              </a:rPr>
              <a:t>Re-cap about how Contributing Factors &amp; Harms all interconnected.</a:t>
            </a:r>
          </a:p>
          <a:p>
            <a:endParaRPr lang="en-US" altLang="en-US">
              <a:latin typeface="Arial" panose="020B0604020202020204" pitchFamily="34" charset="0"/>
              <a:cs typeface="Arial" panose="020B0604020202020204" pitchFamily="34" charset="0"/>
            </a:endParaRPr>
          </a:p>
          <a:p>
            <a:r>
              <a:rPr lang="en-US" altLang="en-US">
                <a:latin typeface="Arial" panose="020B0604020202020204" pitchFamily="34" charset="0"/>
                <a:cs typeface="Arial" panose="020B0604020202020204" pitchFamily="34" charset="0"/>
              </a:rPr>
              <a:t>Immigration status? Children (as in losing custody) </a:t>
            </a:r>
          </a:p>
          <a:p>
            <a:endParaRPr lang="en-US" altLang="en-US">
              <a:latin typeface="Arial" panose="020B0604020202020204" pitchFamily="34" charset="0"/>
              <a:cs typeface="Arial" panose="020B0604020202020204" pitchFamily="34" charset="0"/>
            </a:endParaRPr>
          </a:p>
          <a:p>
            <a:endParaRPr lang="en-US" altLang="en-US">
              <a:latin typeface="Arial" panose="020B0604020202020204" pitchFamily="34" charset="0"/>
              <a:cs typeface="Arial" panose="020B0604020202020204" pitchFamily="34" charset="0"/>
            </a:endParaRPr>
          </a:p>
          <a:p>
            <a:endParaRPr lang="en-US" altLang="en-US">
              <a:latin typeface="Arial" panose="020B0604020202020204" pitchFamily="34" charset="0"/>
              <a:cs typeface="Arial" panose="020B0604020202020204" pitchFamily="34" charset="0"/>
            </a:endParaRPr>
          </a:p>
          <a:p>
            <a:endParaRPr lang="en-US" altLang="en-US">
              <a:latin typeface="Arial" panose="020B0604020202020204" pitchFamily="34" charset="0"/>
              <a:cs typeface="Arial" panose="020B0604020202020204" pitchFamily="34" charset="0"/>
            </a:endParaRPr>
          </a:p>
        </p:txBody>
      </p:sp>
      <p:sp>
        <p:nvSpPr>
          <p:cNvPr id="110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MS PGothic" panose="020B0600070205080204" pitchFamily="34" charset="-128"/>
              </a:defRPr>
            </a:lvl1pPr>
            <a:lvl2pPr marL="38211125" indent="-37750750" defTabSz="930275">
              <a:spcBef>
                <a:spcPct val="30000"/>
              </a:spcBef>
              <a:defRPr sz="1200">
                <a:solidFill>
                  <a:schemeClr val="tx1"/>
                </a:solidFill>
                <a:latin typeface="Times New Roman" panose="02020603050405020304" pitchFamily="18" charset="0"/>
                <a:ea typeface="MS PGothic" panose="020B0600070205080204" pitchFamily="34" charset="-128"/>
              </a:defRPr>
            </a:lvl2pPr>
            <a:lvl3pPr marL="1150938"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3pPr>
            <a:lvl4pPr marL="1611313"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4pPr>
            <a:lvl5pPr marL="2071688"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5pPr>
            <a:lvl6pPr marL="25288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860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432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004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291FB771-41FB-4E40-A751-E2E426D5E71F}" type="slidenum">
              <a:rPr lang="en-US" altLang="en-US" smtClean="0">
                <a:solidFill>
                  <a:srgbClr val="000000"/>
                </a:solidFill>
                <a:latin typeface="Tahoma" panose="020B0604030504040204" pitchFamily="34" charset="0"/>
              </a:rPr>
              <a:pPr>
                <a:spcBef>
                  <a:spcPct val="0"/>
                </a:spcBef>
              </a:pPr>
              <a:t>31</a:t>
            </a:fld>
            <a:endParaRPr lang="en-US" altLang="en-US">
              <a:solidFill>
                <a:srgbClr val="000000"/>
              </a:solidFill>
              <a:latin typeface="Tahoma" panose="020B060403050404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ChangeArrowheads="1"/>
          </p:cNvSpPr>
          <p:nvPr/>
        </p:nvSpPr>
        <p:spPr bwMode="auto">
          <a:xfrm>
            <a:off x="3973513" y="8829675"/>
            <a:ext cx="303688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756" tIns="46379" rIns="92756" bIns="46379" anchor="b"/>
          <a:lstStyle>
            <a:lvl1pPr defTabSz="923925">
              <a:spcBef>
                <a:spcPct val="30000"/>
              </a:spcBef>
              <a:defRPr sz="1200">
                <a:solidFill>
                  <a:schemeClr val="tx1"/>
                </a:solidFill>
                <a:latin typeface="Times New Roman" panose="02020603050405020304" pitchFamily="18" charset="0"/>
                <a:ea typeface="MS PGothic" panose="020B0600070205080204" pitchFamily="34" charset="-128"/>
              </a:defRPr>
            </a:lvl1pPr>
            <a:lvl2pPr marL="37931725" indent="-37474525" defTabSz="923925">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defTabSz="923925">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defTabSz="923925">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defTabSz="923925">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lgn="r" eaLnBrk="1" hangingPunct="1">
              <a:spcBef>
                <a:spcPct val="0"/>
              </a:spcBef>
            </a:pPr>
            <a:fld id="{9691B6E7-A76F-4A7C-B678-75B7D7A44C1D}" type="slidenum">
              <a:rPr lang="en-US" altLang="en-US">
                <a:solidFill>
                  <a:srgbClr val="000000"/>
                </a:solidFill>
                <a:latin typeface="Tahoma" panose="020B0604030504040204" pitchFamily="34" charset="0"/>
                <a:cs typeface="Arial" panose="020B0604020202020204" pitchFamily="34" charset="0"/>
              </a:rPr>
              <a:pPr algn="r" eaLnBrk="1" hangingPunct="1">
                <a:spcBef>
                  <a:spcPct val="0"/>
                </a:spcBef>
              </a:pPr>
              <a:t>32</a:t>
            </a:fld>
            <a:endParaRPr lang="en-US" altLang="en-US">
              <a:solidFill>
                <a:srgbClr val="000000"/>
              </a:solidFill>
              <a:latin typeface="Tahoma" panose="020B0604030504040204" pitchFamily="34" charset="0"/>
              <a:cs typeface="Arial" panose="020B0604020202020204" pitchFamily="34" charset="0"/>
            </a:endParaRPr>
          </a:p>
        </p:txBody>
      </p:sp>
      <p:sp>
        <p:nvSpPr>
          <p:cNvPr id="112643" name="Rectangle 3"/>
          <p:cNvSpPr>
            <a:spLocks noGrp="1" noRot="1" noChangeAspect="1" noChangeArrowheads="1" noTextEdit="1"/>
          </p:cNvSpPr>
          <p:nvPr>
            <p:ph type="sldImg"/>
          </p:nvPr>
        </p:nvSpPr>
        <p:spPr>
          <a:ln/>
        </p:spPr>
      </p:sp>
      <p:sp>
        <p:nvSpPr>
          <p:cNvPr id="112644" name="Rectangle 4"/>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panose="020B0604020202020204" pitchFamily="34" charset="0"/>
                <a:cs typeface="Arial" panose="020B0604020202020204" pitchFamily="34" charset="0"/>
              </a:rPr>
              <a:t>TRAINER INSTRUCTIONS</a:t>
            </a:r>
          </a:p>
          <a:p>
            <a:pPr>
              <a:buFontTx/>
              <a:buChar char="•"/>
            </a:pPr>
            <a:r>
              <a:rPr lang="en-US" altLang="en-US">
                <a:latin typeface="Arial" panose="020B0604020202020204" pitchFamily="34" charset="0"/>
                <a:cs typeface="Arial" panose="020B0604020202020204" pitchFamily="34" charset="0"/>
              </a:rPr>
              <a:t>Have a 1-3 current or pertinent examples for each key principle in the next six slides.</a:t>
            </a:r>
          </a:p>
          <a:p>
            <a:pPr>
              <a:buFontTx/>
              <a:buChar char="•"/>
            </a:pPr>
            <a:r>
              <a:rPr lang="en-US" altLang="en-US">
                <a:latin typeface="Arial" panose="020B0604020202020204" pitchFamily="34" charset="0"/>
                <a:cs typeface="Arial" panose="020B0604020202020204" pitchFamily="34" charset="0"/>
              </a:rPr>
              <a:t>Ask participants to think about how the principles of HR interconnect and are similar to working from a Trauma informed lens? </a:t>
            </a:r>
          </a:p>
          <a:p>
            <a:pPr>
              <a:buFontTx/>
              <a:buChar char="•"/>
            </a:pPr>
            <a:r>
              <a:rPr lang="en-US" altLang="en-US">
                <a:latin typeface="Arial" panose="020B0604020202020204" pitchFamily="34" charset="0"/>
                <a:cs typeface="Arial" panose="020B0604020202020204" pitchFamily="34" charset="0"/>
              </a:rPr>
              <a:t>Alternate with asking the room if they have an example to share.</a:t>
            </a:r>
          </a:p>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Thus, offering Trauma-HR informed services is a critical component of creating welcoming environments in programs working with survivors of gender based violence. </a:t>
            </a:r>
          </a:p>
          <a:p>
            <a:endParaRPr lang="en-US" altLang="en-US"/>
          </a:p>
        </p:txBody>
      </p:sp>
      <p:sp>
        <p:nvSpPr>
          <p:cNvPr id="117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MS PGothic" panose="020B0600070205080204" pitchFamily="34" charset="-128"/>
              </a:defRPr>
            </a:lvl1pPr>
            <a:lvl2pPr marL="747713" indent="-287338" defTabSz="930275">
              <a:defRPr sz="2400">
                <a:solidFill>
                  <a:schemeClr val="tx1"/>
                </a:solidFill>
                <a:latin typeface="Times New Roman" panose="02020603050405020304" pitchFamily="18" charset="0"/>
                <a:ea typeface="MS PGothic" panose="020B0600070205080204" pitchFamily="34" charset="-128"/>
              </a:defRPr>
            </a:lvl2pPr>
            <a:lvl3pPr marL="1150938" indent="-230188" defTabSz="930275">
              <a:defRPr sz="2400">
                <a:solidFill>
                  <a:schemeClr val="tx1"/>
                </a:solidFill>
                <a:latin typeface="Times New Roman" panose="02020603050405020304" pitchFamily="18" charset="0"/>
                <a:ea typeface="MS PGothic" panose="020B0600070205080204" pitchFamily="34" charset="-128"/>
              </a:defRPr>
            </a:lvl3pPr>
            <a:lvl4pPr marL="1611313" indent="-230188" defTabSz="930275">
              <a:defRPr sz="2400">
                <a:solidFill>
                  <a:schemeClr val="tx1"/>
                </a:solidFill>
                <a:latin typeface="Times New Roman" panose="02020603050405020304" pitchFamily="18" charset="0"/>
                <a:ea typeface="MS PGothic" panose="020B0600070205080204" pitchFamily="34" charset="-128"/>
              </a:defRPr>
            </a:lvl4pPr>
            <a:lvl5pPr marL="2071688" indent="-230188" defTabSz="930275">
              <a:defRPr sz="2400">
                <a:solidFill>
                  <a:schemeClr val="tx1"/>
                </a:solidFill>
                <a:latin typeface="Times New Roman" panose="02020603050405020304" pitchFamily="18" charset="0"/>
                <a:ea typeface="MS PGothic" panose="020B0600070205080204" pitchFamily="34" charset="-128"/>
              </a:defRPr>
            </a:lvl5pPr>
            <a:lvl6pPr marL="2528888" indent="-230188" defTabSz="93027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86088" indent="-230188" defTabSz="93027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43288" indent="-230188" defTabSz="93027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900488" indent="-230188" defTabSz="93027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9E40C272-D076-4CCE-85DF-9B0C03A56DAB}" type="slidenum">
              <a:rPr lang="en-US" altLang="en-US" sz="1200" smtClean="0">
                <a:latin typeface="Tahoma" panose="020B0604030504040204" pitchFamily="34" charset="0"/>
              </a:rPr>
              <a:pPr/>
              <a:t>34</a:t>
            </a:fld>
            <a:endParaRPr lang="en-US" altLang="en-US" sz="1200">
              <a:latin typeface="Tahoma" panose="020B060403050404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5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MS PGothic" panose="020B0600070205080204" pitchFamily="34" charset="-128"/>
              </a:defRPr>
            </a:lvl1pPr>
            <a:lvl2pPr marL="747713" indent="-287338" defTabSz="930275">
              <a:defRPr sz="2400">
                <a:solidFill>
                  <a:schemeClr val="tx1"/>
                </a:solidFill>
                <a:latin typeface="Times New Roman" panose="02020603050405020304" pitchFamily="18" charset="0"/>
                <a:ea typeface="MS PGothic" panose="020B0600070205080204" pitchFamily="34" charset="-128"/>
              </a:defRPr>
            </a:lvl2pPr>
            <a:lvl3pPr marL="1150938" indent="-230188" defTabSz="930275">
              <a:defRPr sz="2400">
                <a:solidFill>
                  <a:schemeClr val="tx1"/>
                </a:solidFill>
                <a:latin typeface="Times New Roman" panose="02020603050405020304" pitchFamily="18" charset="0"/>
                <a:ea typeface="MS PGothic" panose="020B0600070205080204" pitchFamily="34" charset="-128"/>
              </a:defRPr>
            </a:lvl3pPr>
            <a:lvl4pPr marL="1611313" indent="-230188" defTabSz="930275">
              <a:defRPr sz="2400">
                <a:solidFill>
                  <a:schemeClr val="tx1"/>
                </a:solidFill>
                <a:latin typeface="Times New Roman" panose="02020603050405020304" pitchFamily="18" charset="0"/>
                <a:ea typeface="MS PGothic" panose="020B0600070205080204" pitchFamily="34" charset="-128"/>
              </a:defRPr>
            </a:lvl4pPr>
            <a:lvl5pPr marL="2071688" indent="-230188" defTabSz="930275">
              <a:defRPr sz="2400">
                <a:solidFill>
                  <a:schemeClr val="tx1"/>
                </a:solidFill>
                <a:latin typeface="Times New Roman" panose="02020603050405020304" pitchFamily="18" charset="0"/>
                <a:ea typeface="MS PGothic" panose="020B0600070205080204" pitchFamily="34" charset="-128"/>
              </a:defRPr>
            </a:lvl5pPr>
            <a:lvl6pPr marL="2528888" indent="-230188" defTabSz="93027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86088" indent="-230188" defTabSz="93027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43288" indent="-230188" defTabSz="93027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900488" indent="-230188" defTabSz="93027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9626E2C0-53B0-4C68-8867-D9EF961BE4C9}" type="slidenum">
              <a:rPr lang="en-US" altLang="en-US" sz="1200" smtClean="0">
                <a:latin typeface="Tahoma" panose="020B0604030504040204" pitchFamily="34" charset="0"/>
              </a:rPr>
              <a:pPr/>
              <a:t>41</a:t>
            </a:fld>
            <a:endParaRPr lang="en-US" altLang="en-US" sz="1200">
              <a:latin typeface="Tahoma" panose="020B060403050404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How about drug use? HR approaches</a:t>
            </a:r>
          </a:p>
        </p:txBody>
      </p:sp>
      <p:sp>
        <p:nvSpPr>
          <p:cNvPr id="128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MS PGothic" panose="020B0600070205080204" pitchFamily="34" charset="-128"/>
              </a:defRPr>
            </a:lvl1pPr>
            <a:lvl2pPr marL="742950" indent="-285750" defTabSz="930275">
              <a:defRPr sz="2400">
                <a:solidFill>
                  <a:schemeClr val="tx1"/>
                </a:solidFill>
                <a:latin typeface="Times New Roman" panose="02020603050405020304" pitchFamily="18" charset="0"/>
                <a:ea typeface="MS PGothic" panose="020B0600070205080204" pitchFamily="34" charset="-128"/>
              </a:defRPr>
            </a:lvl2pPr>
            <a:lvl3pPr marL="1143000" indent="-228600" defTabSz="930275">
              <a:defRPr sz="2400">
                <a:solidFill>
                  <a:schemeClr val="tx1"/>
                </a:solidFill>
                <a:latin typeface="Times New Roman" panose="02020603050405020304" pitchFamily="18" charset="0"/>
                <a:ea typeface="MS PGothic" panose="020B0600070205080204" pitchFamily="34" charset="-128"/>
              </a:defRPr>
            </a:lvl3pPr>
            <a:lvl4pPr marL="1600200" indent="-228600" defTabSz="930275">
              <a:defRPr sz="2400">
                <a:solidFill>
                  <a:schemeClr val="tx1"/>
                </a:solidFill>
                <a:latin typeface="Times New Roman" panose="02020603050405020304" pitchFamily="18" charset="0"/>
                <a:ea typeface="MS PGothic" panose="020B0600070205080204" pitchFamily="34" charset="-128"/>
              </a:defRPr>
            </a:lvl4pPr>
            <a:lvl5pPr marL="2057400" indent="-228600" defTabSz="930275">
              <a:defRPr sz="2400">
                <a:solidFill>
                  <a:schemeClr val="tx1"/>
                </a:solidFill>
                <a:latin typeface="Times New Roman" panose="02020603050405020304" pitchFamily="18" charset="0"/>
                <a:ea typeface="MS PGothic"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0F060DA6-D9B6-42D7-890C-D2C071DBDDDB}" type="slidenum">
              <a:rPr lang="en-US" altLang="en-US" sz="1200" smtClean="0">
                <a:latin typeface="Tahoma" panose="020B0604030504040204" pitchFamily="34" charset="0"/>
              </a:rPr>
              <a:pPr/>
              <a:t>42</a:t>
            </a:fld>
            <a:endParaRPr lang="en-US" altLang="en-US" sz="1200">
              <a:latin typeface="Tahoma" panose="020B060403050404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MS PGothic" panose="020B0600070205080204" pitchFamily="34" charset="-128"/>
              </a:defRPr>
            </a:lvl1pPr>
            <a:lvl2pPr marL="38211125" indent="-37750750" defTabSz="930275">
              <a:spcBef>
                <a:spcPct val="30000"/>
              </a:spcBef>
              <a:defRPr sz="1200">
                <a:solidFill>
                  <a:schemeClr val="tx1"/>
                </a:solidFill>
                <a:latin typeface="Times New Roman" panose="02020603050405020304" pitchFamily="18" charset="0"/>
                <a:ea typeface="MS PGothic" panose="020B0600070205080204" pitchFamily="34" charset="-128"/>
              </a:defRPr>
            </a:lvl2pPr>
            <a:lvl3pPr marL="1150938"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3pPr>
            <a:lvl4pPr marL="1611313"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4pPr>
            <a:lvl5pPr marL="2071688"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5pPr>
            <a:lvl6pPr marL="25288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860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432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004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258A1EBE-F996-47D5-BFB1-8AD4BFCB8B32}" type="slidenum">
              <a:rPr lang="en-US" altLang="en-US" smtClean="0">
                <a:latin typeface="Tahoma" panose="020B0604030504040204" pitchFamily="34" charset="0"/>
              </a:rPr>
              <a:pPr>
                <a:spcBef>
                  <a:spcPct val="0"/>
                </a:spcBef>
              </a:pPr>
              <a:t>43</a:t>
            </a:fld>
            <a:endParaRPr lang="en-US" altLang="en-US">
              <a:latin typeface="Tahoma" panose="020B0604030504040204" pitchFamily="34"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MS PGothic" panose="020B0600070205080204" pitchFamily="34" charset="-128"/>
              </a:defRPr>
            </a:lvl1pPr>
            <a:lvl2pPr marL="747713" indent="-287338" defTabSz="930275">
              <a:defRPr sz="2400">
                <a:solidFill>
                  <a:schemeClr val="tx1"/>
                </a:solidFill>
                <a:latin typeface="Times New Roman" panose="02020603050405020304" pitchFamily="18" charset="0"/>
                <a:ea typeface="MS PGothic" panose="020B0600070205080204" pitchFamily="34" charset="-128"/>
              </a:defRPr>
            </a:lvl2pPr>
            <a:lvl3pPr marL="1150938" indent="-230188" defTabSz="930275">
              <a:defRPr sz="2400">
                <a:solidFill>
                  <a:schemeClr val="tx1"/>
                </a:solidFill>
                <a:latin typeface="Times New Roman" panose="02020603050405020304" pitchFamily="18" charset="0"/>
                <a:ea typeface="MS PGothic" panose="020B0600070205080204" pitchFamily="34" charset="-128"/>
              </a:defRPr>
            </a:lvl3pPr>
            <a:lvl4pPr marL="1611313" indent="-230188" defTabSz="930275">
              <a:defRPr sz="2400">
                <a:solidFill>
                  <a:schemeClr val="tx1"/>
                </a:solidFill>
                <a:latin typeface="Times New Roman" panose="02020603050405020304" pitchFamily="18" charset="0"/>
                <a:ea typeface="MS PGothic" panose="020B0600070205080204" pitchFamily="34" charset="-128"/>
              </a:defRPr>
            </a:lvl4pPr>
            <a:lvl5pPr marL="2071688" indent="-230188" defTabSz="930275">
              <a:defRPr sz="2400">
                <a:solidFill>
                  <a:schemeClr val="tx1"/>
                </a:solidFill>
                <a:latin typeface="Times New Roman" panose="02020603050405020304" pitchFamily="18" charset="0"/>
                <a:ea typeface="MS PGothic" panose="020B0600070205080204" pitchFamily="34" charset="-128"/>
              </a:defRPr>
            </a:lvl5pPr>
            <a:lvl6pPr marL="2528888" indent="-230188" defTabSz="93027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86088" indent="-230188" defTabSz="93027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43288" indent="-230188" defTabSz="93027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900488" indent="-230188" defTabSz="93027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A9BF3237-1E4C-4F6F-8E2A-C83C7BC25EB3}" type="slidenum">
              <a:rPr lang="en-US" altLang="en-US" sz="1200" smtClean="0">
                <a:latin typeface="Tahoma" panose="020B0604030504040204" pitchFamily="34" charset="0"/>
              </a:rPr>
              <a:pPr/>
              <a:t>7</a:t>
            </a:fld>
            <a:endParaRPr lang="en-US" altLang="en-US" sz="1200">
              <a:latin typeface="Tahoma" panose="020B060403050404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MS PGothic" panose="020B0600070205080204" pitchFamily="34" charset="-128"/>
              </a:defRPr>
            </a:lvl1pPr>
            <a:lvl2pPr marL="38211125" indent="-37750750" defTabSz="930275">
              <a:spcBef>
                <a:spcPct val="30000"/>
              </a:spcBef>
              <a:defRPr sz="1200">
                <a:solidFill>
                  <a:schemeClr val="tx1"/>
                </a:solidFill>
                <a:latin typeface="Times New Roman" panose="02020603050405020304" pitchFamily="18" charset="0"/>
                <a:ea typeface="MS PGothic" panose="020B0600070205080204" pitchFamily="34" charset="-128"/>
              </a:defRPr>
            </a:lvl2pPr>
            <a:lvl3pPr marL="1150938"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3pPr>
            <a:lvl4pPr marL="1611313"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4pPr>
            <a:lvl5pPr marL="2071688"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5pPr>
            <a:lvl6pPr marL="25288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860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432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004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4695D50D-C7CE-4B43-86EF-6935BB0E1634}" type="slidenum">
              <a:rPr lang="en-US" altLang="en-US" smtClean="0">
                <a:solidFill>
                  <a:srgbClr val="000000"/>
                </a:solidFill>
                <a:latin typeface="Tahoma" panose="020B0604030504040204" pitchFamily="34" charset="0"/>
              </a:rPr>
              <a:pPr>
                <a:spcBef>
                  <a:spcPct val="0"/>
                </a:spcBef>
              </a:pPr>
              <a:t>44</a:t>
            </a:fld>
            <a:endParaRPr lang="en-US" altLang="en-US">
              <a:solidFill>
                <a:srgbClr val="000000"/>
              </a:solidFill>
              <a:latin typeface="Tahoma" panose="020B0604030504040204" pitchFamily="34" charset="0"/>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30000"/>
              </a:lnSpc>
              <a:buClr>
                <a:schemeClr val="tx1"/>
              </a:buClr>
            </a:pPr>
            <a:r>
              <a:rPr lang="en-US" altLang="en-US" b="1">
                <a:solidFill>
                  <a:srgbClr val="FF0000"/>
                </a:solidFill>
                <a:latin typeface="Arial" panose="020B0604020202020204" pitchFamily="34" charset="0"/>
                <a:cs typeface="Arial" panose="020B0604020202020204" pitchFamily="34" charset="0"/>
              </a:rPr>
              <a:t>KEY MESSAGES</a:t>
            </a:r>
          </a:p>
          <a:p>
            <a:pPr>
              <a:lnSpc>
                <a:spcPct val="130000"/>
              </a:lnSpc>
              <a:buClr>
                <a:schemeClr val="tx1"/>
              </a:buClr>
              <a:buFontTx/>
              <a:buChar char="•"/>
            </a:pPr>
            <a:r>
              <a:rPr lang="en-US" altLang="en-US">
                <a:solidFill>
                  <a:srgbClr val="FF0000"/>
                </a:solidFill>
                <a:latin typeface="Arial" panose="020B0604020202020204" pitchFamily="34" charset="0"/>
                <a:cs typeface="Arial" panose="020B0604020202020204" pitchFamily="34" charset="0"/>
              </a:rPr>
              <a:t>“Don’t</a:t>
            </a:r>
            <a:r>
              <a:rPr lang="en-US" altLang="en-US">
                <a:latin typeface="Arial" panose="020B0604020202020204" pitchFamily="34" charset="0"/>
                <a:cs typeface="Arial" panose="020B0604020202020204" pitchFamily="34" charset="0"/>
              </a:rPr>
              <a:t> take it personally.” </a:t>
            </a:r>
            <a:r>
              <a:rPr lang="en-US" altLang="en-US" i="1">
                <a:latin typeface="Arial" panose="020B0604020202020204" pitchFamily="34" charset="0"/>
                <a:cs typeface="Arial" panose="020B0604020202020204" pitchFamily="34" charset="0"/>
              </a:rPr>
              <a:t>Easier said than done</a:t>
            </a:r>
            <a:r>
              <a:rPr lang="en-US" altLang="en-US" i="1">
                <a:latin typeface="Arial" panose="020B0604020202020204" pitchFamily="34" charset="0"/>
                <a:cs typeface="Arial" panose="020B0604020202020204" pitchFamily="34" charset="0"/>
                <a:sym typeface="Wingdings" panose="05000000000000000000" pitchFamily="2" charset="2"/>
              </a:rPr>
              <a:t></a:t>
            </a:r>
          </a:p>
          <a:p>
            <a:pPr>
              <a:lnSpc>
                <a:spcPct val="130000"/>
              </a:lnSpc>
              <a:buClr>
                <a:schemeClr val="tx1"/>
              </a:buClr>
              <a:buFontTx/>
              <a:buChar char="•"/>
            </a:pPr>
            <a:r>
              <a:rPr lang="en-US" altLang="en-US">
                <a:solidFill>
                  <a:srgbClr val="FF0000"/>
                </a:solidFill>
                <a:latin typeface="Arial" panose="020B0604020202020204" pitchFamily="34" charset="0"/>
                <a:cs typeface="Arial" panose="020B0604020202020204" pitchFamily="34" charset="0"/>
              </a:rPr>
              <a:t>Avoid</a:t>
            </a:r>
            <a:r>
              <a:rPr lang="en-US" altLang="en-US">
                <a:solidFill>
                  <a:srgbClr val="009900"/>
                </a:solidFill>
                <a:latin typeface="Arial" panose="020B0604020202020204" pitchFamily="34" charset="0"/>
                <a:cs typeface="Arial" panose="020B0604020202020204" pitchFamily="34" charset="0"/>
              </a:rPr>
              <a:t> </a:t>
            </a:r>
            <a:r>
              <a:rPr lang="en-US" altLang="en-US">
                <a:latin typeface="Arial" panose="020B0604020202020204" pitchFamily="34" charset="0"/>
                <a:cs typeface="Arial" panose="020B0604020202020204" pitchFamily="34" charset="0"/>
              </a:rPr>
              <a:t>oversharing your business; it’s not about you.</a:t>
            </a:r>
          </a:p>
          <a:p>
            <a:pPr>
              <a:lnSpc>
                <a:spcPct val="130000"/>
              </a:lnSpc>
              <a:buClr>
                <a:schemeClr val="tx1"/>
              </a:buClr>
              <a:buFontTx/>
              <a:buChar char="•"/>
            </a:pPr>
            <a:endParaRPr lang="en-US" altLang="en-US">
              <a:latin typeface="Arial" panose="020B0604020202020204" pitchFamily="34" charset="0"/>
              <a:cs typeface="Arial" panose="020B0604020202020204" pitchFamily="34" charset="0"/>
            </a:endParaRPr>
          </a:p>
          <a:p>
            <a:pPr>
              <a:lnSpc>
                <a:spcPct val="130000"/>
              </a:lnSpc>
              <a:buClr>
                <a:schemeClr val="tx1"/>
              </a:buClr>
            </a:pPr>
            <a:r>
              <a:rPr lang="en-US" altLang="en-US" b="1">
                <a:solidFill>
                  <a:srgbClr val="FF0000"/>
                </a:solidFill>
                <a:latin typeface="Arial" panose="020B0604020202020204" pitchFamily="34" charset="0"/>
                <a:cs typeface="Arial" panose="020B0604020202020204" pitchFamily="34" charset="0"/>
              </a:rPr>
              <a:t>KEY MESSAGES</a:t>
            </a:r>
          </a:p>
          <a:p>
            <a:pPr>
              <a:lnSpc>
                <a:spcPct val="130000"/>
              </a:lnSpc>
              <a:buClr>
                <a:schemeClr val="tx1"/>
              </a:buClr>
              <a:buFontTx/>
              <a:buChar char="•"/>
            </a:pPr>
            <a:r>
              <a:rPr lang="en-US" altLang="en-US">
                <a:solidFill>
                  <a:srgbClr val="FF0000"/>
                </a:solidFill>
                <a:latin typeface="Arial" panose="020B0604020202020204" pitchFamily="34" charset="0"/>
                <a:cs typeface="Arial" panose="020B0604020202020204" pitchFamily="34" charset="0"/>
              </a:rPr>
              <a:t>“Don’t</a:t>
            </a:r>
            <a:r>
              <a:rPr lang="en-US" altLang="en-US">
                <a:latin typeface="Arial" panose="020B0604020202020204" pitchFamily="34" charset="0"/>
                <a:cs typeface="Arial" panose="020B0604020202020204" pitchFamily="34" charset="0"/>
              </a:rPr>
              <a:t> take it personally.” </a:t>
            </a:r>
            <a:r>
              <a:rPr lang="en-US" altLang="en-US" i="1">
                <a:latin typeface="Arial" panose="020B0604020202020204" pitchFamily="34" charset="0"/>
                <a:cs typeface="Arial" panose="020B0604020202020204" pitchFamily="34" charset="0"/>
              </a:rPr>
              <a:t>Easier said than done</a:t>
            </a:r>
            <a:r>
              <a:rPr lang="en-US" altLang="en-US" i="1">
                <a:latin typeface="Arial" panose="020B0604020202020204" pitchFamily="34" charset="0"/>
                <a:cs typeface="Arial" panose="020B0604020202020204" pitchFamily="34" charset="0"/>
                <a:sym typeface="Wingdings" panose="05000000000000000000" pitchFamily="2" charset="2"/>
              </a:rPr>
              <a:t></a:t>
            </a:r>
          </a:p>
          <a:p>
            <a:pPr>
              <a:lnSpc>
                <a:spcPct val="130000"/>
              </a:lnSpc>
              <a:buClr>
                <a:schemeClr val="tx1"/>
              </a:buClr>
              <a:buFontTx/>
              <a:buChar char="•"/>
            </a:pPr>
            <a:r>
              <a:rPr lang="en-US" altLang="en-US">
                <a:solidFill>
                  <a:srgbClr val="FF0000"/>
                </a:solidFill>
                <a:latin typeface="Arial" panose="020B0604020202020204" pitchFamily="34" charset="0"/>
                <a:cs typeface="Arial" panose="020B0604020202020204" pitchFamily="34" charset="0"/>
              </a:rPr>
              <a:t>Avoid</a:t>
            </a:r>
            <a:r>
              <a:rPr lang="en-US" altLang="en-US">
                <a:solidFill>
                  <a:srgbClr val="009900"/>
                </a:solidFill>
                <a:latin typeface="Arial" panose="020B0604020202020204" pitchFamily="34" charset="0"/>
                <a:cs typeface="Arial" panose="020B0604020202020204" pitchFamily="34" charset="0"/>
              </a:rPr>
              <a:t> </a:t>
            </a:r>
            <a:r>
              <a:rPr lang="en-US" altLang="en-US">
                <a:latin typeface="Arial" panose="020B0604020202020204" pitchFamily="34" charset="0"/>
                <a:cs typeface="Arial" panose="020B0604020202020204" pitchFamily="34" charset="0"/>
              </a:rPr>
              <a:t>oversharing your business; it’s not about you.</a:t>
            </a:r>
          </a:p>
          <a:p>
            <a:pPr>
              <a:lnSpc>
                <a:spcPct val="130000"/>
              </a:lnSpc>
              <a:buClr>
                <a:schemeClr val="tx1"/>
              </a:buClr>
              <a:buFontTx/>
              <a:buChar char="•"/>
            </a:pPr>
            <a:endParaRPr lang="en-US" altLang="en-US">
              <a:latin typeface="Arial" panose="020B0604020202020204" pitchFamily="34" charset="0"/>
              <a:cs typeface="Arial" panose="020B0604020202020204" pitchFamily="34" charset="0"/>
            </a:endParaRPr>
          </a:p>
          <a:p>
            <a:pPr>
              <a:lnSpc>
                <a:spcPct val="130000"/>
              </a:lnSpc>
              <a:buClr>
                <a:schemeClr val="tx1"/>
              </a:buClr>
              <a:buFontTx/>
              <a:buChar char="•"/>
            </a:pPr>
            <a:r>
              <a:rPr lang="en-US" altLang="en-US">
                <a:latin typeface="Arial" panose="020B0604020202020204" pitchFamily="34" charset="0"/>
                <a:cs typeface="Arial" panose="020B0604020202020204" pitchFamily="34" charset="0"/>
              </a:rPr>
              <a:t>In terms of becoming a rescuer—maybe you already have this—but  becoming a rescuer puts us /the provider in a position of superiority when the reality is that the person that you are working with has been surviving on their own for some time (leads us away from recognizing and acknowledging their strengths.) </a:t>
            </a:r>
          </a:p>
          <a:p>
            <a:pPr>
              <a:lnSpc>
                <a:spcPct val="130000"/>
              </a:lnSpc>
              <a:buClr>
                <a:schemeClr val="tx1"/>
              </a:buClr>
              <a:buFontTx/>
              <a:buChar char="•"/>
            </a:pPr>
            <a:endParaRPr lang="en-US" altLang="en-US">
              <a:latin typeface="Arial" panose="020B0604020202020204" pitchFamily="34" charset="0"/>
              <a:cs typeface="Arial" panose="020B0604020202020204" pitchFamily="34" charset="0"/>
            </a:endParaRPr>
          </a:p>
          <a:p>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panose="020B0604020202020204" pitchFamily="34" charset="0"/>
                <a:cs typeface="Arial" panose="020B0604020202020204" pitchFamily="34" charset="0"/>
              </a:rPr>
              <a:t>ASK</a:t>
            </a:r>
            <a:endParaRPr lang="en-US" altLang="en-US">
              <a:latin typeface="Arial" panose="020B0604020202020204" pitchFamily="34" charset="0"/>
              <a:cs typeface="Arial" panose="020B0604020202020204" pitchFamily="34" charset="0"/>
            </a:endParaRPr>
          </a:p>
          <a:p>
            <a:r>
              <a:rPr lang="en-US" altLang="en-US">
                <a:latin typeface="Arial" panose="020B0604020202020204" pitchFamily="34" charset="0"/>
                <a:cs typeface="Arial" panose="020B0604020202020204" pitchFamily="34" charset="0"/>
              </a:rPr>
              <a:t>What suggestions would you add?</a:t>
            </a:r>
          </a:p>
          <a:p>
            <a:endParaRPr lang="en-US" altLang="en-US">
              <a:latin typeface="Arial" panose="020B0604020202020204" pitchFamily="34" charset="0"/>
              <a:cs typeface="Arial" panose="020B0604020202020204" pitchFamily="34" charset="0"/>
            </a:endParaRPr>
          </a:p>
          <a:p>
            <a:endParaRPr lang="en-US" altLang="en-US">
              <a:latin typeface="Arial" panose="020B0604020202020204" pitchFamily="34" charset="0"/>
              <a:cs typeface="Arial" panose="020B0604020202020204" pitchFamily="34" charset="0"/>
            </a:endParaRPr>
          </a:p>
          <a:p>
            <a:endParaRPr lang="en-US" altLang="en-US">
              <a:latin typeface="Arial" panose="020B0604020202020204" pitchFamily="34" charset="0"/>
              <a:cs typeface="Arial" panose="020B0604020202020204" pitchFamily="34" charset="0"/>
            </a:endParaRPr>
          </a:p>
        </p:txBody>
      </p:sp>
      <p:sp>
        <p:nvSpPr>
          <p:cNvPr id="134148" name="Slide Number Placeholder 3"/>
          <p:cNvSpPr txBox="1">
            <a:spLocks noGrp="1"/>
          </p:cNvSpPr>
          <p:nvPr/>
        </p:nvSpPr>
        <p:spPr bwMode="auto">
          <a:xfrm>
            <a:off x="3971925" y="8829675"/>
            <a:ext cx="303688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8" tIns="46584" rIns="93168" bIns="46584" anchor="b"/>
          <a:lstStyle>
            <a:lvl1pPr>
              <a:spcBef>
                <a:spcPct val="30000"/>
              </a:spcBef>
              <a:defRPr sz="1200">
                <a:solidFill>
                  <a:schemeClr val="tx1"/>
                </a:solidFill>
                <a:latin typeface="Times New Roman" panose="02020603050405020304" pitchFamily="18" charset="0"/>
                <a:ea typeface="MS PGothic" panose="020B0600070205080204" pitchFamily="34" charset="-128"/>
              </a:defRPr>
            </a:lvl1pPr>
            <a:lvl2pPr marL="37931725" indent="-37474525">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lgn="r" eaLnBrk="1" hangingPunct="1">
              <a:spcBef>
                <a:spcPct val="0"/>
              </a:spcBef>
            </a:pPr>
            <a:fld id="{F9118E3C-8508-48C5-B7E4-4E120893215A}" type="slidenum">
              <a:rPr lang="en-US" altLang="en-US">
                <a:solidFill>
                  <a:srgbClr val="000000"/>
                </a:solidFill>
                <a:latin typeface="Arial" panose="020B0604020202020204" pitchFamily="34" charset="0"/>
              </a:rPr>
              <a:pPr algn="r" eaLnBrk="1" hangingPunct="1">
                <a:spcBef>
                  <a:spcPct val="0"/>
                </a:spcBef>
              </a:pPr>
              <a:t>45</a:t>
            </a:fld>
            <a:endParaRPr lang="en-US" altLang="en-US">
              <a:solidFill>
                <a:srgbClr val="000000"/>
              </a:solidFill>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i="1">
                <a:latin typeface="Arial" panose="020B0604020202020204" pitchFamily="34" charset="0"/>
                <a:cs typeface="Arial" panose="020B0604020202020204" pitchFamily="34" charset="0"/>
                <a:sym typeface="Arial" panose="020B0604020202020204" pitchFamily="34" charset="0"/>
              </a:rPr>
              <a:t>Refer to Worksheet</a:t>
            </a:r>
          </a:p>
          <a:p>
            <a:pPr>
              <a:spcBef>
                <a:spcPct val="0"/>
              </a:spcBef>
            </a:pPr>
            <a:endParaRPr lang="en-US" altLang="en-US" b="1">
              <a:latin typeface="Arial" panose="020B0604020202020204" pitchFamily="34" charset="0"/>
              <a:cs typeface="Arial" panose="020B0604020202020204" pitchFamily="34" charset="0"/>
              <a:sym typeface="Arial" panose="020B0604020202020204" pitchFamily="34" charset="0"/>
            </a:endParaRPr>
          </a:p>
          <a:p>
            <a:pPr>
              <a:spcBef>
                <a:spcPct val="0"/>
              </a:spcBef>
            </a:pPr>
            <a:r>
              <a:rPr lang="en-US" altLang="en-US" b="1">
                <a:latin typeface="Arial" panose="020B0604020202020204" pitchFamily="34" charset="0"/>
                <a:cs typeface="Arial" panose="020B0604020202020204" pitchFamily="34" charset="0"/>
                <a:sym typeface="Arial" panose="020B0604020202020204" pitchFamily="34" charset="0"/>
              </a:rPr>
              <a:t>TRAINER INSTRUCTIONS</a:t>
            </a:r>
          </a:p>
          <a:p>
            <a:pPr>
              <a:spcBef>
                <a:spcPct val="0"/>
              </a:spcBef>
              <a:buFontTx/>
              <a:buChar char="•"/>
            </a:pPr>
            <a:r>
              <a:rPr lang="en-US" altLang="en-US">
                <a:latin typeface="Arial" panose="020B0604020202020204" pitchFamily="34" charset="0"/>
                <a:cs typeface="Arial" panose="020B0604020202020204" pitchFamily="34" charset="0"/>
                <a:sym typeface="Arial" panose="020B0604020202020204" pitchFamily="34" charset="0"/>
              </a:rPr>
              <a:t>These are a few ideas to apply the day’s workshop into practice. </a:t>
            </a:r>
          </a:p>
          <a:p>
            <a:pPr eaLnBrk="1" hangingPunct="1">
              <a:spcBef>
                <a:spcPct val="0"/>
              </a:spcBef>
              <a:buFontTx/>
              <a:buChar char="•"/>
            </a:pPr>
            <a:r>
              <a:rPr lang="en-US" altLang="en-US">
                <a:latin typeface="Arial" panose="020B0604020202020204" pitchFamily="34" charset="0"/>
                <a:cs typeface="Arial" panose="020B0604020202020204" pitchFamily="34" charset="0"/>
                <a:sym typeface="Arial" panose="020B0604020202020204" pitchFamily="34" charset="0"/>
              </a:rPr>
              <a:t>Encourage participants to share in supervision, with peers, and/or with colleagues at their agency.</a:t>
            </a:r>
          </a:p>
        </p:txBody>
      </p:sp>
      <p:sp>
        <p:nvSpPr>
          <p:cNvPr id="136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MS PGothic" panose="020B0600070205080204" pitchFamily="34" charset="-128"/>
              </a:defRPr>
            </a:lvl1pPr>
            <a:lvl2pPr marL="38211125" indent="-37750750" defTabSz="930275">
              <a:spcBef>
                <a:spcPct val="30000"/>
              </a:spcBef>
              <a:defRPr sz="1200">
                <a:solidFill>
                  <a:schemeClr val="tx1"/>
                </a:solidFill>
                <a:latin typeface="Times New Roman" panose="02020603050405020304" pitchFamily="18" charset="0"/>
                <a:ea typeface="MS PGothic" panose="020B0600070205080204" pitchFamily="34" charset="-128"/>
              </a:defRPr>
            </a:lvl2pPr>
            <a:lvl3pPr marL="1150938"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3pPr>
            <a:lvl4pPr marL="1611313"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4pPr>
            <a:lvl5pPr marL="2071688"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5pPr>
            <a:lvl6pPr marL="25288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860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432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004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081FE30F-BBF8-4F09-94E9-8D488F64F885}" type="slidenum">
              <a:rPr lang="en-US" altLang="en-US" smtClean="0">
                <a:latin typeface="Tahoma" panose="020B0604030504040204" pitchFamily="34" charset="0"/>
              </a:rPr>
              <a:pPr>
                <a:spcBef>
                  <a:spcPct val="0"/>
                </a:spcBef>
              </a:pPr>
              <a:t>46</a:t>
            </a:fld>
            <a:endParaRPr lang="en-US" altLang="en-US">
              <a:latin typeface="Tahoma" panose="020B060403050404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pPr>
            <a:r>
              <a:rPr lang="en-US" altLang="en-US" i="1">
                <a:latin typeface="Arial" panose="020B0604020202020204" pitchFamily="34" charset="0"/>
                <a:cs typeface="Arial" panose="020B0604020202020204" pitchFamily="34" charset="0"/>
              </a:rPr>
              <a:t>Refer to Blank Evaluation Handout</a:t>
            </a:r>
          </a:p>
          <a:p>
            <a:pPr eaLnBrk="1" hangingPunct="1"/>
            <a:endParaRPr lang="en-US" altLang="en-US" b="1">
              <a:latin typeface="Arial" panose="020B0604020202020204" pitchFamily="34" charset="0"/>
              <a:cs typeface="Arial" panose="020B0604020202020204" pitchFamily="34" charset="0"/>
            </a:endParaRPr>
          </a:p>
          <a:p>
            <a:pPr eaLnBrk="1" hangingPunct="1"/>
            <a:r>
              <a:rPr lang="en-US" altLang="en-US" b="1">
                <a:latin typeface="Arial" panose="020B0604020202020204" pitchFamily="34" charset="0"/>
                <a:cs typeface="Arial" panose="020B0604020202020204" pitchFamily="34" charset="0"/>
              </a:rPr>
              <a:t>TRAINER INSTRUCTIONS</a:t>
            </a:r>
          </a:p>
          <a:p>
            <a:pPr eaLnBrk="1" hangingPunct="1">
              <a:buFontTx/>
              <a:buChar char="•"/>
            </a:pPr>
            <a:r>
              <a:rPr lang="en-US" altLang="en-US">
                <a:latin typeface="Arial" panose="020B0604020202020204" pitchFamily="34" charset="0"/>
                <a:cs typeface="Arial" panose="020B0604020202020204" pitchFamily="34" charset="0"/>
              </a:rPr>
              <a:t>Ask participants to complete the anonymous survey.</a:t>
            </a:r>
          </a:p>
          <a:p>
            <a:pPr eaLnBrk="1" hangingPunct="1">
              <a:buFontTx/>
              <a:buChar char="•"/>
            </a:pPr>
            <a:r>
              <a:rPr lang="en-US" altLang="en-US">
                <a:latin typeface="Arial" panose="020B0604020202020204" pitchFamily="34" charset="0"/>
                <a:cs typeface="Arial" panose="020B0604020202020204" pitchFamily="34" charset="0"/>
              </a:rPr>
              <a:t>Provide a large manila envelope or folder for participants to put their completed surveys.</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b="1" u="sng">
                <a:latin typeface="Arial" panose="020B0604020202020204" pitchFamily="34" charset="0"/>
                <a:cs typeface="Arial" panose="020B0604020202020204" pitchFamily="34" charset="0"/>
              </a:rPr>
              <a:t>Optional</a:t>
            </a:r>
          </a:p>
          <a:p>
            <a:pPr eaLnBrk="1" hangingPunct="1"/>
            <a:r>
              <a:rPr lang="en-US" altLang="en-US">
                <a:latin typeface="Arial" panose="020B0604020202020204" pitchFamily="34" charset="0"/>
                <a:cs typeface="Arial" panose="020B0604020202020204" pitchFamily="34" charset="0"/>
              </a:rPr>
              <a:t>Plus/Delta is a closing exercise where every person can give one example of what worked or was effective about the day’s workshop, and one suggestion that could improve the workshop.</a:t>
            </a:r>
          </a:p>
          <a:p>
            <a:pPr eaLnBrk="1" hangingPunct="1">
              <a:buFontTx/>
              <a:buChar char="•"/>
            </a:pPr>
            <a:r>
              <a:rPr lang="en-US" altLang="en-US">
                <a:latin typeface="Arial" panose="020B0604020202020204" pitchFamily="34" charset="0"/>
                <a:cs typeface="Arial" panose="020B0604020202020204" pitchFamily="34" charset="0"/>
              </a:rPr>
              <a:t>Each person has a turn with the option to say “Pass.”</a:t>
            </a:r>
          </a:p>
          <a:p>
            <a:pPr eaLnBrk="1" hangingPunct="1">
              <a:buFontTx/>
              <a:buChar char="•"/>
            </a:pPr>
            <a:r>
              <a:rPr lang="en-US" altLang="en-US">
                <a:latin typeface="Arial" panose="020B0604020202020204" pitchFamily="34" charset="0"/>
                <a:cs typeface="Arial" panose="020B0604020202020204" pitchFamily="34" charset="0"/>
              </a:rPr>
              <a:t>The purpose of this closing exercise is to give each participant a chance to share their opinion verbally if writing is not how they express themselves best.</a:t>
            </a:r>
          </a:p>
          <a:p>
            <a:pPr eaLnBrk="1" hangingPunct="1">
              <a:buFontTx/>
              <a:buChar char="•"/>
            </a:pPr>
            <a:r>
              <a:rPr lang="en-US" altLang="en-US">
                <a:latin typeface="Arial" panose="020B0604020202020204" pitchFamily="34" charset="0"/>
                <a:cs typeface="Arial" panose="020B0604020202020204" pitchFamily="34" charset="0"/>
              </a:rPr>
              <a:t>Avoid having discussion on responses, this exercise is meant to move forward to wrap up the day.</a:t>
            </a:r>
          </a:p>
          <a:p>
            <a:pPr eaLnBrk="1" hangingPunct="1"/>
            <a:endParaRPr lang="en-US" altLang="en-US">
              <a:latin typeface="Arial" panose="020B0604020202020204" pitchFamily="34" charset="0"/>
              <a:cs typeface="Arial" panose="020B060402020202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MS PGothic" panose="020B0600070205080204" pitchFamily="34" charset="-128"/>
              </a:defRPr>
            </a:lvl1pPr>
            <a:lvl2pPr marL="38211125" indent="-37750750" defTabSz="930275">
              <a:spcBef>
                <a:spcPct val="30000"/>
              </a:spcBef>
              <a:defRPr sz="1200">
                <a:solidFill>
                  <a:schemeClr val="tx1"/>
                </a:solidFill>
                <a:latin typeface="Times New Roman" panose="02020603050405020304" pitchFamily="18" charset="0"/>
                <a:ea typeface="MS PGothic" panose="020B0600070205080204" pitchFamily="34" charset="-128"/>
              </a:defRPr>
            </a:lvl2pPr>
            <a:lvl3pPr marL="1150938"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3pPr>
            <a:lvl4pPr marL="1611313"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4pPr>
            <a:lvl5pPr marL="2071688"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5pPr>
            <a:lvl6pPr marL="25288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860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432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004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AD8C7718-C202-4B27-9619-94C824E5279E}" type="slidenum">
              <a:rPr lang="en-US" altLang="en-US" smtClean="0">
                <a:latin typeface="Arial" panose="020B0604020202020204" pitchFamily="34" charset="0"/>
              </a:rPr>
              <a:pPr>
                <a:spcBef>
                  <a:spcPct val="0"/>
                </a:spcBef>
              </a:pPr>
              <a:t>47</a:t>
            </a:fld>
            <a:endParaRPr lang="en-US" altLang="en-US">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Calibri" panose="020F050202020403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MS PGothic" panose="020B0600070205080204" pitchFamily="34" charset="-128"/>
              </a:defRPr>
            </a:lvl1pPr>
            <a:lvl2pPr marL="38211125" indent="-37750750" defTabSz="930275">
              <a:spcBef>
                <a:spcPct val="30000"/>
              </a:spcBef>
              <a:defRPr sz="1200">
                <a:solidFill>
                  <a:schemeClr val="tx1"/>
                </a:solidFill>
                <a:latin typeface="Times New Roman" panose="02020603050405020304" pitchFamily="18" charset="0"/>
                <a:ea typeface="MS PGothic" panose="020B0600070205080204" pitchFamily="34" charset="-128"/>
              </a:defRPr>
            </a:lvl2pPr>
            <a:lvl3pPr marL="1150938"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3pPr>
            <a:lvl4pPr marL="1611313"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4pPr>
            <a:lvl5pPr marL="2071688"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5pPr>
            <a:lvl6pPr marL="25288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860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432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004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D7727DC0-15C9-4897-BC18-F43619ED3A2E}" type="slidenum">
              <a:rPr lang="en-US" altLang="en-US" smtClean="0">
                <a:latin typeface="Calibri" panose="020F0502020204030204" pitchFamily="34" charset="0"/>
              </a:rPr>
              <a:pPr>
                <a:spcBef>
                  <a:spcPct val="0"/>
                </a:spcBef>
              </a:pPr>
              <a:t>48</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MS PGothic" panose="020B0600070205080204" pitchFamily="34" charset="-128"/>
              </a:defRPr>
            </a:lvl1pPr>
            <a:lvl2pPr marL="38211125" indent="-37750750" defTabSz="930275">
              <a:spcBef>
                <a:spcPct val="30000"/>
              </a:spcBef>
              <a:defRPr sz="1200">
                <a:solidFill>
                  <a:schemeClr val="tx1"/>
                </a:solidFill>
                <a:latin typeface="Times New Roman" panose="02020603050405020304" pitchFamily="18" charset="0"/>
                <a:ea typeface="MS PGothic" panose="020B0600070205080204" pitchFamily="34" charset="-128"/>
              </a:defRPr>
            </a:lvl2pPr>
            <a:lvl3pPr marL="1150938"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3pPr>
            <a:lvl4pPr marL="1611313"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4pPr>
            <a:lvl5pPr marL="2071688"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5pPr>
            <a:lvl6pPr marL="25288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860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432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004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2202B9FB-E142-424A-9E2C-80285B3FFDFC}" type="slidenum">
              <a:rPr lang="en-US" altLang="en-US" smtClean="0">
                <a:solidFill>
                  <a:srgbClr val="000000"/>
                </a:solidFill>
                <a:latin typeface="Tahoma" panose="020B0604030504040204" pitchFamily="34" charset="0"/>
              </a:rPr>
              <a:pPr>
                <a:spcBef>
                  <a:spcPct val="0"/>
                </a:spcBef>
              </a:pPr>
              <a:t>8</a:t>
            </a:fld>
            <a:endParaRPr lang="en-US" altLang="en-US">
              <a:solidFill>
                <a:srgbClr val="000000"/>
              </a:solidFill>
              <a:latin typeface="Tahoma" panose="020B0604030504040204" pitchFamily="34"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MS PGothic" panose="020B0600070205080204" pitchFamily="34" charset="-128"/>
              </a:defRPr>
            </a:lvl1pPr>
            <a:lvl2pPr marL="38211125" indent="-37750750" defTabSz="930275">
              <a:spcBef>
                <a:spcPct val="30000"/>
              </a:spcBef>
              <a:defRPr sz="1200">
                <a:solidFill>
                  <a:schemeClr val="tx1"/>
                </a:solidFill>
                <a:latin typeface="Times New Roman" panose="02020603050405020304" pitchFamily="18" charset="0"/>
                <a:ea typeface="MS PGothic" panose="020B0600070205080204" pitchFamily="34" charset="-128"/>
              </a:defRPr>
            </a:lvl2pPr>
            <a:lvl3pPr marL="1150938"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3pPr>
            <a:lvl4pPr marL="1611313"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4pPr>
            <a:lvl5pPr marL="2071688"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5pPr>
            <a:lvl6pPr marL="25288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860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432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004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57B4B2E7-6AEE-4340-A7D9-929683CA95FE}" type="slidenum">
              <a:rPr lang="en-US" altLang="en-US" smtClean="0">
                <a:solidFill>
                  <a:srgbClr val="000000"/>
                </a:solidFill>
                <a:latin typeface="Tahoma" panose="020B0604030504040204" pitchFamily="34" charset="0"/>
              </a:rPr>
              <a:pPr>
                <a:spcBef>
                  <a:spcPct val="0"/>
                </a:spcBef>
              </a:pPr>
              <a:t>9</a:t>
            </a:fld>
            <a:endParaRPr lang="en-US" altLang="en-US">
              <a:solidFill>
                <a:srgbClr val="000000"/>
              </a:solidFill>
              <a:latin typeface="Tahoma" panose="020B0604030504040204" pitchFamily="34"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rgbClr val="7030A0"/>
              </a:buClr>
              <a:buSzPct val="125000"/>
            </a:pPr>
            <a:endParaRPr lang="en-US" altLang="en-US" b="1">
              <a:latin typeface="Arial" panose="020B0604020202020204" pitchFamily="34" charset="0"/>
              <a:cs typeface="Arial" panose="020B0604020202020204" pitchFamily="34" charset="0"/>
            </a:endParaRPr>
          </a:p>
          <a:p>
            <a:endParaRPr lang="en-US" altLang="en-US" b="1">
              <a:latin typeface="Arial" panose="020B0604020202020204" pitchFamily="34"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MS PGothic" panose="020B0600070205080204" pitchFamily="34" charset="-128"/>
              </a:defRPr>
            </a:lvl1pPr>
            <a:lvl2pPr marL="38211125" indent="-37750750" defTabSz="930275">
              <a:spcBef>
                <a:spcPct val="30000"/>
              </a:spcBef>
              <a:defRPr sz="1200">
                <a:solidFill>
                  <a:schemeClr val="tx1"/>
                </a:solidFill>
                <a:latin typeface="Times New Roman" panose="02020603050405020304" pitchFamily="18" charset="0"/>
                <a:ea typeface="MS PGothic" panose="020B0600070205080204" pitchFamily="34" charset="-128"/>
              </a:defRPr>
            </a:lvl2pPr>
            <a:lvl3pPr marL="1150938"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3pPr>
            <a:lvl4pPr marL="1611313"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4pPr>
            <a:lvl5pPr marL="2071688"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5pPr>
            <a:lvl6pPr marL="25288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860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432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004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2B6255F3-8377-4F96-B8EB-C5ABE8FFCB1F}" type="slidenum">
              <a:rPr lang="en-US" altLang="en-US" smtClean="0">
                <a:solidFill>
                  <a:srgbClr val="000000"/>
                </a:solidFill>
                <a:latin typeface="Tahoma" panose="020B0604030504040204" pitchFamily="34" charset="0"/>
              </a:rPr>
              <a:pPr>
                <a:spcBef>
                  <a:spcPct val="0"/>
                </a:spcBef>
              </a:pPr>
              <a:t>10</a:t>
            </a:fld>
            <a:endParaRPr lang="en-US" altLang="en-US">
              <a:solidFill>
                <a:srgbClr val="000000"/>
              </a:solidFill>
              <a:latin typeface="Tahoma" panose="020B0604030504040204" pitchFamily="34"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MS PGothic" panose="020B0600070205080204" pitchFamily="34" charset="-128"/>
              </a:defRPr>
            </a:lvl1pPr>
            <a:lvl2pPr marL="38211125" indent="-37750750" defTabSz="930275">
              <a:spcBef>
                <a:spcPct val="30000"/>
              </a:spcBef>
              <a:defRPr sz="1200">
                <a:solidFill>
                  <a:schemeClr val="tx1"/>
                </a:solidFill>
                <a:latin typeface="Times New Roman" panose="02020603050405020304" pitchFamily="18" charset="0"/>
                <a:ea typeface="MS PGothic" panose="020B0600070205080204" pitchFamily="34" charset="-128"/>
              </a:defRPr>
            </a:lvl2pPr>
            <a:lvl3pPr marL="1150938"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3pPr>
            <a:lvl4pPr marL="1611313"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4pPr>
            <a:lvl5pPr marL="2071688"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5pPr>
            <a:lvl6pPr marL="25288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860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432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004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E342065B-229F-47D6-8869-B24AAC7056FE}" type="slidenum">
              <a:rPr lang="en-US" altLang="en-US" smtClean="0">
                <a:solidFill>
                  <a:srgbClr val="000000"/>
                </a:solidFill>
                <a:latin typeface="Tahoma" panose="020B0604030504040204" pitchFamily="34" charset="0"/>
              </a:rPr>
              <a:pPr>
                <a:spcBef>
                  <a:spcPct val="0"/>
                </a:spcBef>
              </a:pPr>
              <a:t>11</a:t>
            </a:fld>
            <a:endParaRPr lang="en-US" altLang="en-US">
              <a:solidFill>
                <a:srgbClr val="000000"/>
              </a:solidFill>
              <a:latin typeface="Tahoma" panose="020B0604030504040204" pitchFamily="34"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MS PGothic" panose="020B0600070205080204" pitchFamily="34" charset="-128"/>
              </a:defRPr>
            </a:lvl1pPr>
            <a:lvl2pPr marL="38211125" indent="-37750750" defTabSz="930275">
              <a:spcBef>
                <a:spcPct val="30000"/>
              </a:spcBef>
              <a:defRPr sz="1200">
                <a:solidFill>
                  <a:schemeClr val="tx1"/>
                </a:solidFill>
                <a:latin typeface="Times New Roman" panose="02020603050405020304" pitchFamily="18" charset="0"/>
                <a:ea typeface="MS PGothic" panose="020B0600070205080204" pitchFamily="34" charset="-128"/>
              </a:defRPr>
            </a:lvl2pPr>
            <a:lvl3pPr marL="1150938"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3pPr>
            <a:lvl4pPr marL="1611313"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4pPr>
            <a:lvl5pPr marL="2071688"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5pPr>
            <a:lvl6pPr marL="25288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860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432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004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C274D8FC-41FD-46A8-978A-F7E94776FF98}" type="slidenum">
              <a:rPr lang="en-US" altLang="en-US" smtClean="0">
                <a:solidFill>
                  <a:srgbClr val="000000"/>
                </a:solidFill>
                <a:latin typeface="Tahoma" panose="020B0604030504040204" pitchFamily="34" charset="0"/>
              </a:rPr>
              <a:pPr>
                <a:spcBef>
                  <a:spcPct val="0"/>
                </a:spcBef>
              </a:pPr>
              <a:t>12</a:t>
            </a:fld>
            <a:endParaRPr lang="en-US" altLang="en-US">
              <a:solidFill>
                <a:srgbClr val="000000"/>
              </a:solidFill>
              <a:latin typeface="Tahoma" panose="020B0604030504040204" pitchFamily="3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Maybe women-identified as opposed to women? </a:t>
            </a:r>
          </a:p>
          <a:p>
            <a:r>
              <a:rPr lang="en-US" altLang="en-US"/>
              <a:t>I’m wondering if it’s appropriation or control?</a:t>
            </a:r>
          </a:p>
          <a:p>
            <a:endParaRPr lang="en-US" altLang="en-US"/>
          </a:p>
          <a:p>
            <a:r>
              <a:rPr lang="en-US" altLang="en-US">
                <a:latin typeface="Calibri" panose="020F0502020204030204" pitchFamily="34" charset="0"/>
              </a:rPr>
              <a:t>who appropriated and control the life, sexuality and reproduction of women, </a:t>
            </a:r>
            <a:r>
              <a:rPr lang="en-US" altLang="en-US"/>
              <a: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MS PGothic" panose="020B0600070205080204" pitchFamily="34" charset="-128"/>
              </a:defRPr>
            </a:lvl1pPr>
            <a:lvl2pPr marL="38211125" indent="-37750750" defTabSz="930275">
              <a:spcBef>
                <a:spcPct val="30000"/>
              </a:spcBef>
              <a:defRPr sz="1200">
                <a:solidFill>
                  <a:schemeClr val="tx1"/>
                </a:solidFill>
                <a:latin typeface="Times New Roman" panose="02020603050405020304" pitchFamily="18" charset="0"/>
                <a:ea typeface="MS PGothic" panose="020B0600070205080204" pitchFamily="34" charset="-128"/>
              </a:defRPr>
            </a:lvl2pPr>
            <a:lvl3pPr marL="1150938"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3pPr>
            <a:lvl4pPr marL="1611313"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4pPr>
            <a:lvl5pPr marL="2071688" indent="-230188" defTabSz="930275">
              <a:spcBef>
                <a:spcPct val="30000"/>
              </a:spcBef>
              <a:defRPr sz="1200">
                <a:solidFill>
                  <a:schemeClr val="tx1"/>
                </a:solidFill>
                <a:latin typeface="Times New Roman" panose="02020603050405020304" pitchFamily="18" charset="0"/>
                <a:ea typeface="MS PGothic" panose="020B0600070205080204" pitchFamily="34" charset="-128"/>
              </a:defRPr>
            </a:lvl5pPr>
            <a:lvl6pPr marL="25288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860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432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00488" indent="-230188" defTabSz="93027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35012850-2B32-4D60-9B94-062586C51DAC}" type="slidenum">
              <a:rPr lang="en-US" altLang="en-US" smtClean="0">
                <a:solidFill>
                  <a:srgbClr val="000000"/>
                </a:solidFill>
                <a:latin typeface="Tahoma" panose="020B0604030504040204" pitchFamily="34" charset="0"/>
              </a:rPr>
              <a:pPr>
                <a:spcBef>
                  <a:spcPct val="0"/>
                </a:spcBef>
              </a:pPr>
              <a:t>13</a:t>
            </a:fld>
            <a:endParaRPr lang="en-US" altLang="en-US">
              <a:solidFill>
                <a:srgbClr val="000000"/>
              </a:solidFill>
              <a:latin typeface="Tahoma" panose="020B0604030504040204" pitchFamily="34"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Ask for examples we have seen pertinent to our work</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0" hangingPunct="0">
              <a:defRPr sz="1800"/>
            </a:lvl1pPr>
          </a:lstStyle>
          <a:p>
            <a:pPr>
              <a:defRPr/>
            </a:pPr>
            <a:endParaRPr lang="en-US" altLang="en-US"/>
          </a:p>
        </p:txBody>
      </p:sp>
      <p:sp>
        <p:nvSpPr>
          <p:cNvPr id="6"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0" hangingPunct="0">
              <a:defRPr sz="1800"/>
            </a:lvl1pPr>
          </a:lstStyle>
          <a:p>
            <a:pPr>
              <a:defRPr/>
            </a:pPr>
            <a:r>
              <a:rPr lang="en-US" altLang="en-US"/>
              <a:t>Slide 2f</a:t>
            </a:r>
          </a:p>
        </p:txBody>
      </p:sp>
      <p:sp>
        <p:nvSpPr>
          <p:cNvPr id="7" name="Slide Number Placeholder 5"/>
          <p:cNvSpPr>
            <a:spLocks noGrp="1"/>
          </p:cNvSpPr>
          <p:nvPr>
            <p:ph type="sldNum" sz="quarter" idx="12"/>
          </p:nvPr>
        </p:nvSpPr>
        <p:spPr>
          <a:xfrm>
            <a:off x="6553200" y="6400800"/>
            <a:ext cx="2133600" cy="365125"/>
          </a:xfrm>
          <a:prstGeom prst="rect">
            <a:avLst/>
          </a:prstGeom>
        </p:spPr>
        <p:txBody>
          <a:bodyPr vert="horz" wrap="square" lIns="91440" tIns="45720" rIns="91440" bIns="45720" numCol="1" anchor="t" anchorCtr="0" compatLnSpc="1">
            <a:prstTxWarp prst="textNoShape">
              <a:avLst/>
            </a:prstTxWarp>
          </a:bodyPr>
          <a:lstStyle>
            <a:lvl1pPr eaLnBrk="0" hangingPunct="0">
              <a:defRPr sz="1800"/>
            </a:lvl1pPr>
          </a:lstStyle>
          <a:p>
            <a:pPr>
              <a:defRPr/>
            </a:pPr>
            <a:fld id="{7B0E2E4B-4C2C-4BB3-9D75-51A267693E5E}" type="slidenum">
              <a:rPr lang="en-US" altLang="en-US"/>
              <a:pPr>
                <a:defRPr/>
              </a:pPr>
              <a:t>‹#›</a:t>
            </a:fld>
            <a:endParaRPr lang="en-US" altLang="en-US"/>
          </a:p>
        </p:txBody>
      </p:sp>
    </p:spTree>
    <p:extLst>
      <p:ext uri="{BB962C8B-B14F-4D97-AF65-F5344CB8AC3E}">
        <p14:creationId xmlns:p14="http://schemas.microsoft.com/office/powerpoint/2010/main" val="4183081391"/>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0"/>
            <a:ext cx="9155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9496147"/>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248400"/>
            <a:ext cx="16764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1800">
                <a:solidFill>
                  <a:srgbClr val="000000"/>
                </a:solidFill>
              </a:defRPr>
            </a:lvl1pPr>
          </a:lstStyle>
          <a:p>
            <a:pPr>
              <a:defRPr/>
            </a:pPr>
            <a:endParaRPr lang="en-US" altLang="en-US"/>
          </a:p>
        </p:txBody>
      </p:sp>
      <p:sp>
        <p:nvSpPr>
          <p:cNvPr id="4" name="Footer Placeholder 3"/>
          <p:cNvSpPr>
            <a:spLocks noGrp="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1800">
                <a:solidFill>
                  <a:srgbClr val="000000"/>
                </a:solidFill>
              </a:defRPr>
            </a:lvl1pPr>
          </a:lstStyle>
          <a:p>
            <a:pPr>
              <a:defRPr/>
            </a:pPr>
            <a:r>
              <a:rPr lang="en-US" altLang="en-US"/>
              <a:t>Slide 2f</a:t>
            </a:r>
          </a:p>
        </p:txBody>
      </p:sp>
      <p:sp>
        <p:nvSpPr>
          <p:cNvPr id="5" name="Slide Number Placeholder 4"/>
          <p:cNvSpPr>
            <a:spLocks noGrp="1"/>
          </p:cNvSpPr>
          <p:nvPr>
            <p:ph type="sldNum" sz="quarter" idx="12"/>
          </p:nvPr>
        </p:nvSpPr>
        <p:spPr>
          <a:xfrm>
            <a:off x="67818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1800">
                <a:solidFill>
                  <a:srgbClr val="000000"/>
                </a:solidFill>
              </a:defRPr>
            </a:lvl1pPr>
          </a:lstStyle>
          <a:p>
            <a:pPr>
              <a:defRPr/>
            </a:pPr>
            <a:fld id="{1D774789-543F-4064-89DF-D16BA426FCEF}" type="slidenum">
              <a:rPr lang="en-US" altLang="en-US"/>
              <a:pPr>
                <a:defRPr/>
              </a:pPr>
              <a:t>‹#›</a:t>
            </a:fld>
            <a:endParaRPr lang="en-US" altLang="en-US"/>
          </a:p>
        </p:txBody>
      </p:sp>
    </p:spTree>
    <p:extLst>
      <p:ext uri="{BB962C8B-B14F-4D97-AF65-F5344CB8AC3E}">
        <p14:creationId xmlns:p14="http://schemas.microsoft.com/office/powerpoint/2010/main" val="35784239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153400" cy="990600"/>
          </a:xfrm>
          <a:prstGeom prst="rect">
            <a:avLst/>
          </a:prstGeom>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a:xfrm>
            <a:off x="6096000" y="6248400"/>
            <a:ext cx="2667000" cy="365125"/>
          </a:xfrm>
          <a:prstGeom prst="rect">
            <a:avLst/>
          </a:prstGeom>
        </p:spPr>
        <p:txBody>
          <a:bodyPr vert="horz" wrap="square" lIns="91440" tIns="45720" rIns="91440" bIns="45720" numCol="1" anchor="t" anchorCtr="0" compatLnSpc="1">
            <a:prstTxWarp prst="textNoShape">
              <a:avLst/>
            </a:prstTxWarp>
          </a:bodyPr>
          <a:lstStyle>
            <a:lvl1pPr eaLnBrk="0" hangingPunct="0">
              <a:defRPr sz="1800">
                <a:solidFill>
                  <a:srgbClr val="000000"/>
                </a:solidFill>
                <a:latin typeface="Calibri" pitchFamily="34" charset="0"/>
              </a:defRPr>
            </a:lvl1pPr>
          </a:lstStyle>
          <a:p>
            <a:pPr>
              <a:defRPr/>
            </a:pPr>
            <a:endParaRPr lang="en-US" altLang="en-US"/>
          </a:p>
        </p:txBody>
      </p:sp>
      <p:sp>
        <p:nvSpPr>
          <p:cNvPr id="6" name="Slide Number Placeholder 9"/>
          <p:cNvSpPr>
            <a:spLocks noGrp="1"/>
          </p:cNvSpPr>
          <p:nvPr>
            <p:ph type="sldNum" sz="quarter" idx="11"/>
          </p:nvPr>
        </p:nvSpPr>
        <p:spPr>
          <a:xfrm>
            <a:off x="0" y="1271588"/>
            <a:ext cx="533400" cy="244475"/>
          </a:xfrm>
          <a:prstGeom prst="rect">
            <a:avLst/>
          </a:prstGeom>
        </p:spPr>
        <p:txBody>
          <a:bodyPr vert="horz" wrap="square" lIns="91440" tIns="45720" rIns="91440" bIns="45720" numCol="1" anchor="t" anchorCtr="0" compatLnSpc="1">
            <a:prstTxWarp prst="textNoShape">
              <a:avLst/>
            </a:prstTxWarp>
          </a:bodyPr>
          <a:lstStyle>
            <a:lvl1pPr eaLnBrk="0" hangingPunct="0">
              <a:defRPr sz="1800">
                <a:solidFill>
                  <a:srgbClr val="000000"/>
                </a:solidFill>
                <a:latin typeface="Calibri" panose="020F0502020204030204" pitchFamily="34" charset="0"/>
              </a:defRPr>
            </a:lvl1pPr>
          </a:lstStyle>
          <a:p>
            <a:pPr>
              <a:defRPr/>
            </a:pPr>
            <a:fld id="{56920104-F1DD-462B-9A81-383CD2C3DEAA}" type="slidenum">
              <a:rPr lang="en-US" altLang="en-US"/>
              <a:pPr>
                <a:defRPr/>
              </a:pPr>
              <a:t>‹#›</a:t>
            </a:fld>
            <a:endParaRPr lang="en-US" altLang="en-US"/>
          </a:p>
        </p:txBody>
      </p:sp>
      <p:sp>
        <p:nvSpPr>
          <p:cNvPr id="7" name="Footer Placeholder 11"/>
          <p:cNvSpPr>
            <a:spLocks noGrp="1"/>
          </p:cNvSpPr>
          <p:nvPr>
            <p:ph type="ftr" sz="quarter" idx="12"/>
          </p:nvPr>
        </p:nvSpPr>
        <p:spPr>
          <a:xfrm>
            <a:off x="609600" y="6248400"/>
            <a:ext cx="5421313" cy="365125"/>
          </a:xfrm>
          <a:prstGeom prst="rect">
            <a:avLst/>
          </a:prstGeom>
        </p:spPr>
        <p:txBody>
          <a:bodyPr vert="horz" wrap="square" lIns="91440" tIns="45720" rIns="91440" bIns="45720" numCol="1" anchor="t" anchorCtr="0" compatLnSpc="1">
            <a:prstTxWarp prst="textNoShape">
              <a:avLst/>
            </a:prstTxWarp>
          </a:bodyPr>
          <a:lstStyle>
            <a:lvl1pPr eaLnBrk="0" hangingPunct="0">
              <a:defRPr sz="1800">
                <a:solidFill>
                  <a:srgbClr val="000000"/>
                </a:solidFill>
                <a:latin typeface="Calibri" pitchFamily="34" charset="0"/>
              </a:defRPr>
            </a:lvl1pPr>
          </a:lstStyle>
          <a:p>
            <a:pPr>
              <a:defRPr/>
            </a:pPr>
            <a:endParaRPr lang="en-US" altLang="en-US"/>
          </a:p>
        </p:txBody>
      </p:sp>
    </p:spTree>
    <p:extLst>
      <p:ext uri="{BB962C8B-B14F-4D97-AF65-F5344CB8AC3E}">
        <p14:creationId xmlns:p14="http://schemas.microsoft.com/office/powerpoint/2010/main" val="24669851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pic>
        <p:nvPicPr>
          <p:cNvPr id="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Content Placeholder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3629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pic>
        <p:nvPicPr>
          <p:cNvPr id="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Content Placeholder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19162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pic>
        <p:nvPicPr>
          <p:cNvPr id="2" name="Content Placeholder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3645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pic>
        <p:nvPicPr>
          <p:cNvPr id="2" name="Content Placeholder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25212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30_Title and Content">
    <p:spTree>
      <p:nvGrpSpPr>
        <p:cNvPr id="1" name=""/>
        <p:cNvGrpSpPr/>
        <p:nvPr/>
      </p:nvGrpSpPr>
      <p:grpSpPr>
        <a:xfrm>
          <a:off x="0" y="0"/>
          <a:ext cx="0" cy="0"/>
          <a:chOff x="0" y="0"/>
          <a:chExt cx="0" cy="0"/>
        </a:xfrm>
      </p:grpSpPr>
      <p:pic>
        <p:nvPicPr>
          <p:cNvPr id="2" name="Content Placeholder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2343688"/>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 name="Shape 14"/>
          <p:cNvSpPr>
            <a:spLocks noGrp="1"/>
          </p:cNvSpPr>
          <p:nvPr>
            <p:ph type="sldNum" sz="quarter" idx="10"/>
          </p:nvPr>
        </p:nvSpPr>
        <p:spPr>
          <a:xfrm>
            <a:off x="125413" y="1250950"/>
            <a:ext cx="282575" cy="28575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a:defRPr/>
            </a:pPr>
            <a:fld id="{D8003238-5DB5-4A69-B7C1-8A6AAC39A4EB}" type="slidenum">
              <a:rPr lang="en-US" altLang="en-US"/>
              <a:pPr>
                <a:defRPr/>
              </a:pPr>
              <a:t>‹#›</a:t>
            </a:fld>
            <a:endParaRPr lang="en-US" altLang="en-US"/>
          </a:p>
        </p:txBody>
      </p:sp>
    </p:spTree>
    <p:extLst>
      <p:ext uri="{BB962C8B-B14F-4D97-AF65-F5344CB8AC3E}">
        <p14:creationId xmlns:p14="http://schemas.microsoft.com/office/powerpoint/2010/main" val="3809766968"/>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7"/>
          <p:cNvSpPr>
            <a:spLocks noGrp="1" noChangeArrowheads="1"/>
          </p:cNvSpPr>
          <p:nvPr>
            <p:ph type="sldNum" sz="quarter" idx="10"/>
          </p:nvPr>
        </p:nvSpPr>
        <p:spPr>
          <a:ln/>
        </p:spPr>
        <p:txBody>
          <a:bodyPr/>
          <a:lstStyle>
            <a:lvl1pPr>
              <a:defRPr/>
            </a:lvl1pPr>
          </a:lstStyle>
          <a:p>
            <a:pPr>
              <a:defRPr/>
            </a:pPr>
            <a:fld id="{EDDCF91A-5741-4DDF-BE0C-4E33AE315E60}" type="slidenum">
              <a:rPr lang="en-US" altLang="en-US"/>
              <a:pPr>
                <a:defRPr/>
              </a:pPr>
              <a:t>‹#›</a:t>
            </a:fld>
            <a:endParaRPr lang="en-US" altLang="en-US"/>
          </a:p>
        </p:txBody>
      </p:sp>
    </p:spTree>
    <p:extLst>
      <p:ext uri="{BB962C8B-B14F-4D97-AF65-F5344CB8AC3E}">
        <p14:creationId xmlns:p14="http://schemas.microsoft.com/office/powerpoint/2010/main" val="2866551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2" name="Content Placeholder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667369"/>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sldNum" sz="quarter" idx="10"/>
          </p:nvPr>
        </p:nvSpPr>
        <p:spPr>
          <a:ln/>
        </p:spPr>
        <p:txBody>
          <a:bodyPr/>
          <a:lstStyle>
            <a:lvl1pPr>
              <a:defRPr/>
            </a:lvl1pPr>
          </a:lstStyle>
          <a:p>
            <a:pPr>
              <a:defRPr/>
            </a:pPr>
            <a:fld id="{1BAB80AD-4D74-4C03-B02A-DEE294841BB6}" type="slidenum">
              <a:rPr lang="en-US" altLang="en-US"/>
              <a:pPr>
                <a:defRPr/>
              </a:pPr>
              <a:t>‹#›</a:t>
            </a:fld>
            <a:endParaRPr lang="en-US" altLang="en-US"/>
          </a:p>
        </p:txBody>
      </p:sp>
    </p:spTree>
    <p:extLst>
      <p:ext uri="{BB962C8B-B14F-4D97-AF65-F5344CB8AC3E}">
        <p14:creationId xmlns:p14="http://schemas.microsoft.com/office/powerpoint/2010/main" val="5618751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sldNum" sz="quarter" idx="10"/>
          </p:nvPr>
        </p:nvSpPr>
        <p:spPr>
          <a:ln/>
        </p:spPr>
        <p:txBody>
          <a:bodyPr/>
          <a:lstStyle>
            <a:lvl1pPr>
              <a:defRPr/>
            </a:lvl1pPr>
          </a:lstStyle>
          <a:p>
            <a:pPr>
              <a:defRPr/>
            </a:pPr>
            <a:fld id="{E0E6C4AA-DA5E-493A-AA11-909D5ACE217A}" type="slidenum">
              <a:rPr lang="en-US" altLang="en-US"/>
              <a:pPr>
                <a:defRPr/>
              </a:pPr>
              <a:t>‹#›</a:t>
            </a:fld>
            <a:endParaRPr lang="en-US" altLang="en-US"/>
          </a:p>
        </p:txBody>
      </p:sp>
    </p:spTree>
    <p:extLst>
      <p:ext uri="{BB962C8B-B14F-4D97-AF65-F5344CB8AC3E}">
        <p14:creationId xmlns:p14="http://schemas.microsoft.com/office/powerpoint/2010/main" val="4154289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sldNum" sz="quarter" idx="10"/>
          </p:nvPr>
        </p:nvSpPr>
        <p:spPr>
          <a:ln/>
        </p:spPr>
        <p:txBody>
          <a:bodyPr/>
          <a:lstStyle>
            <a:lvl1pPr>
              <a:defRPr/>
            </a:lvl1pPr>
          </a:lstStyle>
          <a:p>
            <a:pPr>
              <a:defRPr/>
            </a:pPr>
            <a:fld id="{17B738F7-ECFD-4836-B858-FF6E7BB0578A}" type="slidenum">
              <a:rPr lang="en-US" altLang="en-US"/>
              <a:pPr>
                <a:defRPr/>
              </a:pPr>
              <a:t>‹#›</a:t>
            </a:fld>
            <a:endParaRPr lang="en-US" altLang="en-US"/>
          </a:p>
        </p:txBody>
      </p:sp>
    </p:spTree>
    <p:extLst>
      <p:ext uri="{BB962C8B-B14F-4D97-AF65-F5344CB8AC3E}">
        <p14:creationId xmlns:p14="http://schemas.microsoft.com/office/powerpoint/2010/main" val="19510385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sldNum" sz="quarter" idx="10"/>
          </p:nvPr>
        </p:nvSpPr>
        <p:spPr>
          <a:ln/>
        </p:spPr>
        <p:txBody>
          <a:bodyPr/>
          <a:lstStyle>
            <a:lvl1pPr>
              <a:defRPr/>
            </a:lvl1pPr>
          </a:lstStyle>
          <a:p>
            <a:pPr>
              <a:defRPr/>
            </a:pPr>
            <a:fld id="{66895191-DA0D-4722-974E-A5C6BF6F3453}" type="slidenum">
              <a:rPr lang="en-US" altLang="en-US"/>
              <a:pPr>
                <a:defRPr/>
              </a:pPr>
              <a:t>‹#›</a:t>
            </a:fld>
            <a:endParaRPr lang="en-US" altLang="en-US"/>
          </a:p>
        </p:txBody>
      </p:sp>
    </p:spTree>
    <p:extLst>
      <p:ext uri="{BB962C8B-B14F-4D97-AF65-F5344CB8AC3E}">
        <p14:creationId xmlns:p14="http://schemas.microsoft.com/office/powerpoint/2010/main" val="38527810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sldNum" sz="quarter" idx="10"/>
          </p:nvPr>
        </p:nvSpPr>
        <p:spPr>
          <a:ln/>
        </p:spPr>
        <p:txBody>
          <a:bodyPr/>
          <a:lstStyle>
            <a:lvl1pPr>
              <a:defRPr/>
            </a:lvl1pPr>
          </a:lstStyle>
          <a:p>
            <a:pPr>
              <a:defRPr/>
            </a:pPr>
            <a:fld id="{455F3C69-8F3E-4391-8158-D3C14719D355}" type="slidenum">
              <a:rPr lang="en-US" altLang="en-US"/>
              <a:pPr>
                <a:defRPr/>
              </a:pPr>
              <a:t>‹#›</a:t>
            </a:fld>
            <a:endParaRPr lang="en-US" altLang="en-US"/>
          </a:p>
        </p:txBody>
      </p:sp>
    </p:spTree>
    <p:extLst>
      <p:ext uri="{BB962C8B-B14F-4D97-AF65-F5344CB8AC3E}">
        <p14:creationId xmlns:p14="http://schemas.microsoft.com/office/powerpoint/2010/main" val="1469226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ln/>
        </p:spPr>
        <p:txBody>
          <a:bodyPr/>
          <a:lstStyle>
            <a:lvl1pPr>
              <a:defRPr/>
            </a:lvl1pPr>
          </a:lstStyle>
          <a:p>
            <a:pPr>
              <a:defRPr/>
            </a:pPr>
            <a:fld id="{73640A97-BB8D-4A8A-A28E-F138AF979C36}" type="slidenum">
              <a:rPr lang="en-US" altLang="en-US"/>
              <a:pPr>
                <a:defRPr/>
              </a:pPr>
              <a:t>‹#›</a:t>
            </a:fld>
            <a:endParaRPr lang="en-US" altLang="en-US"/>
          </a:p>
        </p:txBody>
      </p:sp>
    </p:spTree>
    <p:extLst>
      <p:ext uri="{BB962C8B-B14F-4D97-AF65-F5344CB8AC3E}">
        <p14:creationId xmlns:p14="http://schemas.microsoft.com/office/powerpoint/2010/main" val="15311267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sldNum" sz="quarter" idx="10"/>
          </p:nvPr>
        </p:nvSpPr>
        <p:spPr>
          <a:ln/>
        </p:spPr>
        <p:txBody>
          <a:bodyPr/>
          <a:lstStyle>
            <a:lvl1pPr>
              <a:defRPr/>
            </a:lvl1pPr>
          </a:lstStyle>
          <a:p>
            <a:pPr>
              <a:defRPr/>
            </a:pPr>
            <a:fld id="{92D11CCC-2CD2-46BF-A320-9EB2C6A7EECC}" type="slidenum">
              <a:rPr lang="en-US" altLang="en-US"/>
              <a:pPr>
                <a:defRPr/>
              </a:pPr>
              <a:t>‹#›</a:t>
            </a:fld>
            <a:endParaRPr lang="en-US" altLang="en-US"/>
          </a:p>
        </p:txBody>
      </p:sp>
    </p:spTree>
    <p:extLst>
      <p:ext uri="{BB962C8B-B14F-4D97-AF65-F5344CB8AC3E}">
        <p14:creationId xmlns:p14="http://schemas.microsoft.com/office/powerpoint/2010/main" val="1643926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sldNum" sz="quarter" idx="10"/>
          </p:nvPr>
        </p:nvSpPr>
        <p:spPr>
          <a:ln/>
        </p:spPr>
        <p:txBody>
          <a:bodyPr/>
          <a:lstStyle>
            <a:lvl1pPr>
              <a:defRPr/>
            </a:lvl1pPr>
          </a:lstStyle>
          <a:p>
            <a:pPr>
              <a:defRPr/>
            </a:pPr>
            <a:fld id="{AA9EB2A1-0D27-4908-9E80-65C636E5315A}" type="slidenum">
              <a:rPr lang="en-US" altLang="en-US"/>
              <a:pPr>
                <a:defRPr/>
              </a:pPr>
              <a:t>‹#›</a:t>
            </a:fld>
            <a:endParaRPr lang="en-US" altLang="en-US"/>
          </a:p>
        </p:txBody>
      </p:sp>
    </p:spTree>
    <p:extLst>
      <p:ext uri="{BB962C8B-B14F-4D97-AF65-F5344CB8AC3E}">
        <p14:creationId xmlns:p14="http://schemas.microsoft.com/office/powerpoint/2010/main" val="34103923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sldNum" sz="quarter" idx="10"/>
          </p:nvPr>
        </p:nvSpPr>
        <p:spPr>
          <a:ln/>
        </p:spPr>
        <p:txBody>
          <a:bodyPr/>
          <a:lstStyle>
            <a:lvl1pPr>
              <a:defRPr/>
            </a:lvl1pPr>
          </a:lstStyle>
          <a:p>
            <a:pPr>
              <a:defRPr/>
            </a:pPr>
            <a:fld id="{5B6C3B73-BC04-41D7-B074-F742842C17BC}" type="slidenum">
              <a:rPr lang="en-US" altLang="en-US"/>
              <a:pPr>
                <a:defRPr/>
              </a:pPr>
              <a:t>‹#›</a:t>
            </a:fld>
            <a:endParaRPr lang="en-US" altLang="en-US"/>
          </a:p>
        </p:txBody>
      </p:sp>
    </p:spTree>
    <p:extLst>
      <p:ext uri="{BB962C8B-B14F-4D97-AF65-F5344CB8AC3E}">
        <p14:creationId xmlns:p14="http://schemas.microsoft.com/office/powerpoint/2010/main" val="31023051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2075"/>
            <a:ext cx="2057400" cy="67659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2075"/>
            <a:ext cx="6019800" cy="67659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sldNum" sz="quarter" idx="10"/>
          </p:nvPr>
        </p:nvSpPr>
        <p:spPr>
          <a:ln/>
        </p:spPr>
        <p:txBody>
          <a:bodyPr/>
          <a:lstStyle>
            <a:lvl1pPr>
              <a:defRPr/>
            </a:lvl1pPr>
          </a:lstStyle>
          <a:p>
            <a:pPr>
              <a:defRPr/>
            </a:pPr>
            <a:fld id="{234A7580-ABD1-4683-A1F3-4B91E5AE27AF}" type="slidenum">
              <a:rPr lang="en-US" altLang="en-US"/>
              <a:pPr>
                <a:defRPr/>
              </a:pPr>
              <a:t>‹#›</a:t>
            </a:fld>
            <a:endParaRPr lang="en-US" altLang="en-US"/>
          </a:p>
        </p:txBody>
      </p:sp>
    </p:spTree>
    <p:extLst>
      <p:ext uri="{BB962C8B-B14F-4D97-AF65-F5344CB8AC3E}">
        <p14:creationId xmlns:p14="http://schemas.microsoft.com/office/powerpoint/2010/main" val="1227259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0"/>
            <a:ext cx="9155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2936029"/>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pic>
        <p:nvPicPr>
          <p:cNvPr id="2" name="Content Placeholder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25876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pic>
        <p:nvPicPr>
          <p:cNvPr id="2" name="Content Placeholder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88721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 name="Shape 13"/>
          <p:cNvSpPr>
            <a:spLocks noGrp="1"/>
          </p:cNvSpPr>
          <p:nvPr>
            <p:ph type="sldNum" sz="quarter" idx="10"/>
          </p:nvPr>
        </p:nvSpPr>
        <p:spPr/>
        <p:txBody>
          <a:bodyPr/>
          <a:lstStyle>
            <a:lvl1pPr>
              <a:defRPr/>
            </a:lvl1pPr>
          </a:lstStyle>
          <a:p>
            <a:pPr>
              <a:defRPr/>
            </a:pPr>
            <a:fld id="{C64AF94F-5D76-4562-9794-1BDA5A50AB23}" type="slidenum">
              <a:rPr lang="en-US" altLang="en-US"/>
              <a:pPr>
                <a:defRPr/>
              </a:pPr>
              <a:t>‹#›</a:t>
            </a:fld>
            <a:endParaRPr lang="en-US" altLang="en-US"/>
          </a:p>
        </p:txBody>
      </p:sp>
    </p:spTree>
    <p:extLst>
      <p:ext uri="{BB962C8B-B14F-4D97-AF65-F5344CB8AC3E}">
        <p14:creationId xmlns:p14="http://schemas.microsoft.com/office/powerpoint/2010/main" val="2067720481"/>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pic>
        <p:nvPicPr>
          <p:cNvPr id="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0"/>
            <a:ext cx="9155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6953979"/>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pic>
        <p:nvPicPr>
          <p:cNvPr id="2" name="Content Placeholder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6067568"/>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hape 58"/>
          <p:cNvSpPr>
            <a:spLocks noGrp="1"/>
          </p:cNvSpPr>
          <p:nvPr>
            <p:ph type="sldNum" sz="quarter" idx="10"/>
          </p:nvPr>
        </p:nvSpPr>
        <p:spPr>
          <a:xfrm>
            <a:off x="6280150" y="6216650"/>
            <a:ext cx="273050" cy="277813"/>
          </a:xfrm>
        </p:spPr>
        <p:txBody>
          <a:bodyPr/>
          <a:lstStyle>
            <a:lvl1pPr>
              <a:defRPr/>
            </a:lvl1pPr>
          </a:lstStyle>
          <a:p>
            <a:pPr>
              <a:defRPr/>
            </a:pPr>
            <a:fld id="{02B14FD8-76E7-4C1F-977E-7521ED08EE6F}" type="slidenum">
              <a:rPr/>
              <a:pPr>
                <a:defRPr/>
              </a:pPr>
              <a:t>‹#›</a:t>
            </a:fld>
            <a:endParaRPr/>
          </a:p>
        </p:txBody>
      </p:sp>
    </p:spTree>
    <p:extLst>
      <p:ext uri="{BB962C8B-B14F-4D97-AF65-F5344CB8AC3E}">
        <p14:creationId xmlns:p14="http://schemas.microsoft.com/office/powerpoint/2010/main" val="1123839687"/>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7"/>
          <p:cNvSpPr>
            <a:spLocks noGrp="1" noChangeArrowheads="1"/>
          </p:cNvSpPr>
          <p:nvPr>
            <p:ph type="sldNum" sz="quarter" idx="10"/>
          </p:nvPr>
        </p:nvSpPr>
        <p:spPr>
          <a:ln/>
        </p:spPr>
        <p:txBody>
          <a:bodyPr/>
          <a:lstStyle>
            <a:lvl1pPr>
              <a:defRPr/>
            </a:lvl1pPr>
          </a:lstStyle>
          <a:p>
            <a:pPr>
              <a:defRPr/>
            </a:pPr>
            <a:fld id="{85A1EC9E-4091-418F-AEC1-8E98AE026A24}" type="slidenum">
              <a:rPr lang="en-US" altLang="en-US"/>
              <a:pPr>
                <a:defRPr/>
              </a:pPr>
              <a:t>‹#›</a:t>
            </a:fld>
            <a:endParaRPr lang="en-US" altLang="en-US"/>
          </a:p>
        </p:txBody>
      </p:sp>
    </p:spTree>
    <p:extLst>
      <p:ext uri="{BB962C8B-B14F-4D97-AF65-F5344CB8AC3E}">
        <p14:creationId xmlns:p14="http://schemas.microsoft.com/office/powerpoint/2010/main" val="21744062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sldNum" sz="quarter" idx="10"/>
          </p:nvPr>
        </p:nvSpPr>
        <p:spPr>
          <a:ln/>
        </p:spPr>
        <p:txBody>
          <a:bodyPr/>
          <a:lstStyle>
            <a:lvl1pPr>
              <a:defRPr/>
            </a:lvl1pPr>
          </a:lstStyle>
          <a:p>
            <a:pPr>
              <a:defRPr/>
            </a:pPr>
            <a:fld id="{122C4ECD-51A9-47A6-BFAA-2691F74F3E10}" type="slidenum">
              <a:rPr lang="en-US" altLang="en-US"/>
              <a:pPr>
                <a:defRPr/>
              </a:pPr>
              <a:t>‹#›</a:t>
            </a:fld>
            <a:endParaRPr lang="en-US" altLang="en-US"/>
          </a:p>
        </p:txBody>
      </p:sp>
    </p:spTree>
    <p:extLst>
      <p:ext uri="{BB962C8B-B14F-4D97-AF65-F5344CB8AC3E}">
        <p14:creationId xmlns:p14="http://schemas.microsoft.com/office/powerpoint/2010/main" val="37917253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sldNum" sz="quarter" idx="10"/>
          </p:nvPr>
        </p:nvSpPr>
        <p:spPr>
          <a:ln/>
        </p:spPr>
        <p:txBody>
          <a:bodyPr/>
          <a:lstStyle>
            <a:lvl1pPr>
              <a:defRPr/>
            </a:lvl1pPr>
          </a:lstStyle>
          <a:p>
            <a:pPr>
              <a:defRPr/>
            </a:pPr>
            <a:fld id="{133E09AF-060A-4111-AB23-F0795768AFEE}" type="slidenum">
              <a:rPr lang="en-US" altLang="en-US"/>
              <a:pPr>
                <a:defRPr/>
              </a:pPr>
              <a:t>‹#›</a:t>
            </a:fld>
            <a:endParaRPr lang="en-US" altLang="en-US"/>
          </a:p>
        </p:txBody>
      </p:sp>
    </p:spTree>
    <p:extLst>
      <p:ext uri="{BB962C8B-B14F-4D97-AF65-F5344CB8AC3E}">
        <p14:creationId xmlns:p14="http://schemas.microsoft.com/office/powerpoint/2010/main" val="14272431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sldNum" sz="quarter" idx="10"/>
          </p:nvPr>
        </p:nvSpPr>
        <p:spPr>
          <a:ln/>
        </p:spPr>
        <p:txBody>
          <a:bodyPr/>
          <a:lstStyle>
            <a:lvl1pPr>
              <a:defRPr/>
            </a:lvl1pPr>
          </a:lstStyle>
          <a:p>
            <a:pPr>
              <a:defRPr/>
            </a:pPr>
            <a:fld id="{8AAAD8CD-0F30-4D7F-A0AC-E5C985782E87}" type="slidenum">
              <a:rPr lang="en-US" altLang="en-US"/>
              <a:pPr>
                <a:defRPr/>
              </a:pPr>
              <a:t>‹#›</a:t>
            </a:fld>
            <a:endParaRPr lang="en-US" altLang="en-US"/>
          </a:p>
        </p:txBody>
      </p:sp>
    </p:spTree>
    <p:extLst>
      <p:ext uri="{BB962C8B-B14F-4D97-AF65-F5344CB8AC3E}">
        <p14:creationId xmlns:p14="http://schemas.microsoft.com/office/powerpoint/2010/main" val="494287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248400"/>
            <a:ext cx="16764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1800"/>
            </a:lvl1pPr>
          </a:lstStyle>
          <a:p>
            <a:pPr>
              <a:defRPr/>
            </a:pPr>
            <a:endParaRPr lang="en-US" altLang="en-US"/>
          </a:p>
        </p:txBody>
      </p:sp>
      <p:sp>
        <p:nvSpPr>
          <p:cNvPr id="4" name="Footer Placeholder 3"/>
          <p:cNvSpPr>
            <a:spLocks noGrp="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1800"/>
            </a:lvl1pPr>
          </a:lstStyle>
          <a:p>
            <a:pPr>
              <a:defRPr/>
            </a:pPr>
            <a:r>
              <a:rPr lang="en-US" altLang="en-US"/>
              <a:t>Slide 2f</a:t>
            </a:r>
          </a:p>
        </p:txBody>
      </p:sp>
      <p:sp>
        <p:nvSpPr>
          <p:cNvPr id="5" name="Slide Number Placeholder 4"/>
          <p:cNvSpPr>
            <a:spLocks noGrp="1"/>
          </p:cNvSpPr>
          <p:nvPr>
            <p:ph type="sldNum" sz="quarter" idx="12"/>
          </p:nvPr>
        </p:nvSpPr>
        <p:spPr>
          <a:xfrm>
            <a:off x="67818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1800"/>
            </a:lvl1pPr>
          </a:lstStyle>
          <a:p>
            <a:pPr>
              <a:defRPr/>
            </a:pPr>
            <a:fld id="{00C09436-A212-42F1-A1DE-BAC9F6264AE6}" type="slidenum">
              <a:rPr lang="en-US" altLang="en-US"/>
              <a:pPr>
                <a:defRPr/>
              </a:pPr>
              <a:t>‹#›</a:t>
            </a:fld>
            <a:endParaRPr lang="en-US" altLang="en-US"/>
          </a:p>
        </p:txBody>
      </p:sp>
    </p:spTree>
    <p:extLst>
      <p:ext uri="{BB962C8B-B14F-4D97-AF65-F5344CB8AC3E}">
        <p14:creationId xmlns:p14="http://schemas.microsoft.com/office/powerpoint/2010/main" val="37689539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sldNum" sz="quarter" idx="10"/>
          </p:nvPr>
        </p:nvSpPr>
        <p:spPr>
          <a:ln/>
        </p:spPr>
        <p:txBody>
          <a:bodyPr/>
          <a:lstStyle>
            <a:lvl1pPr>
              <a:defRPr/>
            </a:lvl1pPr>
          </a:lstStyle>
          <a:p>
            <a:pPr>
              <a:defRPr/>
            </a:pPr>
            <a:fld id="{15CB77DF-F9E3-463B-AB4E-EB7400246157}" type="slidenum">
              <a:rPr lang="en-US" altLang="en-US"/>
              <a:pPr>
                <a:defRPr/>
              </a:pPr>
              <a:t>‹#›</a:t>
            </a:fld>
            <a:endParaRPr lang="en-US" altLang="en-US"/>
          </a:p>
        </p:txBody>
      </p:sp>
    </p:spTree>
    <p:extLst>
      <p:ext uri="{BB962C8B-B14F-4D97-AF65-F5344CB8AC3E}">
        <p14:creationId xmlns:p14="http://schemas.microsoft.com/office/powerpoint/2010/main" val="17378900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sldNum" sz="quarter" idx="10"/>
          </p:nvPr>
        </p:nvSpPr>
        <p:spPr>
          <a:ln/>
        </p:spPr>
        <p:txBody>
          <a:bodyPr/>
          <a:lstStyle>
            <a:lvl1pPr>
              <a:defRPr/>
            </a:lvl1pPr>
          </a:lstStyle>
          <a:p>
            <a:pPr>
              <a:defRPr/>
            </a:pPr>
            <a:fld id="{469387E6-E791-465E-BFAE-B59CC17020E7}" type="slidenum">
              <a:rPr lang="en-US" altLang="en-US"/>
              <a:pPr>
                <a:defRPr/>
              </a:pPr>
              <a:t>‹#›</a:t>
            </a:fld>
            <a:endParaRPr lang="en-US" altLang="en-US"/>
          </a:p>
        </p:txBody>
      </p:sp>
    </p:spTree>
    <p:extLst>
      <p:ext uri="{BB962C8B-B14F-4D97-AF65-F5344CB8AC3E}">
        <p14:creationId xmlns:p14="http://schemas.microsoft.com/office/powerpoint/2010/main" val="50639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ln/>
        </p:spPr>
        <p:txBody>
          <a:bodyPr/>
          <a:lstStyle>
            <a:lvl1pPr>
              <a:defRPr/>
            </a:lvl1pPr>
          </a:lstStyle>
          <a:p>
            <a:pPr>
              <a:defRPr/>
            </a:pPr>
            <a:fld id="{5A710307-EC6A-4B71-BDC7-AC1C54B3D3F3}" type="slidenum">
              <a:rPr lang="en-US" altLang="en-US"/>
              <a:pPr>
                <a:defRPr/>
              </a:pPr>
              <a:t>‹#›</a:t>
            </a:fld>
            <a:endParaRPr lang="en-US" altLang="en-US"/>
          </a:p>
        </p:txBody>
      </p:sp>
    </p:spTree>
    <p:extLst>
      <p:ext uri="{BB962C8B-B14F-4D97-AF65-F5344CB8AC3E}">
        <p14:creationId xmlns:p14="http://schemas.microsoft.com/office/powerpoint/2010/main" val="37175529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sldNum" sz="quarter" idx="10"/>
          </p:nvPr>
        </p:nvSpPr>
        <p:spPr>
          <a:ln/>
        </p:spPr>
        <p:txBody>
          <a:bodyPr/>
          <a:lstStyle>
            <a:lvl1pPr>
              <a:defRPr/>
            </a:lvl1pPr>
          </a:lstStyle>
          <a:p>
            <a:pPr>
              <a:defRPr/>
            </a:pPr>
            <a:fld id="{4239F6AB-3B10-4564-85F0-664268689593}" type="slidenum">
              <a:rPr lang="en-US" altLang="en-US"/>
              <a:pPr>
                <a:defRPr/>
              </a:pPr>
              <a:t>‹#›</a:t>
            </a:fld>
            <a:endParaRPr lang="en-US" altLang="en-US"/>
          </a:p>
        </p:txBody>
      </p:sp>
    </p:spTree>
    <p:extLst>
      <p:ext uri="{BB962C8B-B14F-4D97-AF65-F5344CB8AC3E}">
        <p14:creationId xmlns:p14="http://schemas.microsoft.com/office/powerpoint/2010/main" val="31110898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sldNum" sz="quarter" idx="10"/>
          </p:nvPr>
        </p:nvSpPr>
        <p:spPr>
          <a:ln/>
        </p:spPr>
        <p:txBody>
          <a:bodyPr/>
          <a:lstStyle>
            <a:lvl1pPr>
              <a:defRPr/>
            </a:lvl1pPr>
          </a:lstStyle>
          <a:p>
            <a:pPr>
              <a:defRPr/>
            </a:pPr>
            <a:fld id="{0D364D23-FDC2-4ABE-88D3-A086235EA438}" type="slidenum">
              <a:rPr lang="en-US" altLang="en-US"/>
              <a:pPr>
                <a:defRPr/>
              </a:pPr>
              <a:t>‹#›</a:t>
            </a:fld>
            <a:endParaRPr lang="en-US" altLang="en-US"/>
          </a:p>
        </p:txBody>
      </p:sp>
    </p:spTree>
    <p:extLst>
      <p:ext uri="{BB962C8B-B14F-4D97-AF65-F5344CB8AC3E}">
        <p14:creationId xmlns:p14="http://schemas.microsoft.com/office/powerpoint/2010/main" val="40269635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sldNum" sz="quarter" idx="10"/>
          </p:nvPr>
        </p:nvSpPr>
        <p:spPr>
          <a:ln/>
        </p:spPr>
        <p:txBody>
          <a:bodyPr/>
          <a:lstStyle>
            <a:lvl1pPr>
              <a:defRPr/>
            </a:lvl1pPr>
          </a:lstStyle>
          <a:p>
            <a:pPr>
              <a:defRPr/>
            </a:pPr>
            <a:fld id="{C18A0284-436B-4835-B6D9-0F3E11978F0D}" type="slidenum">
              <a:rPr lang="en-US" altLang="en-US"/>
              <a:pPr>
                <a:defRPr/>
              </a:pPr>
              <a:t>‹#›</a:t>
            </a:fld>
            <a:endParaRPr lang="en-US" altLang="en-US"/>
          </a:p>
        </p:txBody>
      </p:sp>
    </p:spTree>
    <p:extLst>
      <p:ext uri="{BB962C8B-B14F-4D97-AF65-F5344CB8AC3E}">
        <p14:creationId xmlns:p14="http://schemas.microsoft.com/office/powerpoint/2010/main" val="2091725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2075"/>
            <a:ext cx="2057400" cy="67659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2075"/>
            <a:ext cx="6019800" cy="67659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sldNum" sz="quarter" idx="10"/>
          </p:nvPr>
        </p:nvSpPr>
        <p:spPr>
          <a:ln/>
        </p:spPr>
        <p:txBody>
          <a:bodyPr/>
          <a:lstStyle>
            <a:lvl1pPr>
              <a:defRPr/>
            </a:lvl1pPr>
          </a:lstStyle>
          <a:p>
            <a:pPr>
              <a:defRPr/>
            </a:pPr>
            <a:fld id="{0AD0D948-1584-41B1-8991-0A3F7734F2C3}" type="slidenum">
              <a:rPr lang="en-US" altLang="en-US"/>
              <a:pPr>
                <a:defRPr/>
              </a:pPr>
              <a:t>‹#›</a:t>
            </a:fld>
            <a:endParaRPr lang="en-US" altLang="en-US"/>
          </a:p>
        </p:txBody>
      </p:sp>
    </p:spTree>
    <p:extLst>
      <p:ext uri="{BB962C8B-B14F-4D97-AF65-F5344CB8AC3E}">
        <p14:creationId xmlns:p14="http://schemas.microsoft.com/office/powerpoint/2010/main" val="18700573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pic>
        <p:nvPicPr>
          <p:cNvPr id="2" name="Content Placeholder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50078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pic>
        <p:nvPicPr>
          <p:cNvPr id="2" name="Content Placeholder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13774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 name="Shape 13"/>
          <p:cNvSpPr>
            <a:spLocks noGrp="1"/>
          </p:cNvSpPr>
          <p:nvPr>
            <p:ph type="sldNum" sz="quarter" idx="10"/>
          </p:nvPr>
        </p:nvSpPr>
        <p:spPr/>
        <p:txBody>
          <a:bodyPr/>
          <a:lstStyle>
            <a:lvl1pPr>
              <a:defRPr/>
            </a:lvl1pPr>
          </a:lstStyle>
          <a:p>
            <a:pPr>
              <a:defRPr/>
            </a:pPr>
            <a:fld id="{6A1D6EA9-002D-4BAC-82BC-5934103CDB87}" type="slidenum">
              <a:rPr lang="en-US" altLang="en-US"/>
              <a:pPr>
                <a:defRPr/>
              </a:pPr>
              <a:t>‹#›</a:t>
            </a:fld>
            <a:endParaRPr lang="en-US" altLang="en-US"/>
          </a:p>
        </p:txBody>
      </p:sp>
    </p:spTree>
    <p:extLst>
      <p:ext uri="{BB962C8B-B14F-4D97-AF65-F5344CB8AC3E}">
        <p14:creationId xmlns:p14="http://schemas.microsoft.com/office/powerpoint/2010/main" val="221380763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pic>
        <p:nvPicPr>
          <p:cNvPr id="2" name="Content Placeholder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93771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pic>
        <p:nvPicPr>
          <p:cNvPr id="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0"/>
            <a:ext cx="9155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1227800"/>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pic>
        <p:nvPicPr>
          <p:cNvPr id="2" name="Content Placeholder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8276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20" name="Shape 20"/>
          <p:cNvSpPr>
            <a:spLocks noGrp="1"/>
          </p:cNvSpPr>
          <p:nvPr>
            <p:ph type="sldNum" sz="quarter" idx="2"/>
          </p:nvPr>
        </p:nvSpPr>
        <p:spPr>
          <a:xfrm>
            <a:off x="8422818" y="6404292"/>
            <a:ext cx="263983" cy="269241"/>
          </a:xfrm>
          <a:prstGeom prst="rect">
            <a:avLst/>
          </a:prstGeom>
        </p:spPr>
        <p:txBody>
          <a:bodyPr/>
          <a:lstStyle>
            <a:lvl1pPr>
              <a:defRPr>
                <a:solidFill>
                  <a:srgbClr val="898989"/>
                </a:solidFill>
                <a:latin typeface="+mn-lt"/>
                <a:ea typeface="+mn-ea"/>
                <a:cs typeface="+mn-cs"/>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405383572"/>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0" hangingPunct="0">
              <a:defRPr sz="1800">
                <a:solidFill>
                  <a:srgbClr val="000000"/>
                </a:solidFill>
              </a:defRPr>
            </a:lvl1pPr>
          </a:lstStyle>
          <a:p>
            <a:pPr>
              <a:defRPr/>
            </a:pPr>
            <a:endParaRPr lang="en-US" altLang="en-US"/>
          </a:p>
        </p:txBody>
      </p:sp>
      <p:sp>
        <p:nvSpPr>
          <p:cNvPr id="6"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0" hangingPunct="0">
              <a:defRPr sz="1800">
                <a:solidFill>
                  <a:srgbClr val="000000"/>
                </a:solidFill>
              </a:defRPr>
            </a:lvl1pPr>
          </a:lstStyle>
          <a:p>
            <a:pPr>
              <a:defRPr/>
            </a:pPr>
            <a:r>
              <a:rPr lang="en-US" altLang="en-US"/>
              <a:t>Slide 2f</a:t>
            </a:r>
          </a:p>
        </p:txBody>
      </p:sp>
      <p:sp>
        <p:nvSpPr>
          <p:cNvPr id="7" name="Slide Number Placeholder 5"/>
          <p:cNvSpPr>
            <a:spLocks noGrp="1"/>
          </p:cNvSpPr>
          <p:nvPr>
            <p:ph type="sldNum" sz="quarter" idx="12"/>
          </p:nvPr>
        </p:nvSpPr>
        <p:spPr>
          <a:xfrm>
            <a:off x="6553200" y="6400800"/>
            <a:ext cx="2133600" cy="365125"/>
          </a:xfrm>
          <a:prstGeom prst="rect">
            <a:avLst/>
          </a:prstGeom>
        </p:spPr>
        <p:txBody>
          <a:bodyPr vert="horz" wrap="square" lIns="91440" tIns="45720" rIns="91440" bIns="45720" numCol="1" anchor="t" anchorCtr="0" compatLnSpc="1">
            <a:prstTxWarp prst="textNoShape">
              <a:avLst/>
            </a:prstTxWarp>
          </a:bodyPr>
          <a:lstStyle>
            <a:lvl1pPr eaLnBrk="0" hangingPunct="0">
              <a:defRPr sz="1800">
                <a:solidFill>
                  <a:srgbClr val="000000"/>
                </a:solidFill>
              </a:defRPr>
            </a:lvl1pPr>
          </a:lstStyle>
          <a:p>
            <a:pPr>
              <a:defRPr/>
            </a:pPr>
            <a:fld id="{8DFDFA8A-189C-4FA8-9782-D940D428A663}" type="slidenum">
              <a:rPr lang="en-US" altLang="en-US"/>
              <a:pPr>
                <a:defRPr/>
              </a:pPr>
              <a:t>‹#›</a:t>
            </a:fld>
            <a:endParaRPr lang="en-US" altLang="en-US"/>
          </a:p>
        </p:txBody>
      </p:sp>
    </p:spTree>
    <p:extLst>
      <p:ext uri="{BB962C8B-B14F-4D97-AF65-F5344CB8AC3E}">
        <p14:creationId xmlns:p14="http://schemas.microsoft.com/office/powerpoint/2010/main" val="1814868618"/>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2" name="Content Placeholder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2028115"/>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1.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image" Target="../media/image5.wmf"/><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image" Target="../media/image4.wmf"/><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image" Target="../media/image5.wmf"/><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image" Target="../media/image4.wmf"/><Relationship Id="rId2" Type="http://schemas.openxmlformats.org/officeDocument/2006/relationships/slideLayout" Target="../slideLayouts/slideLayout37.xml"/><Relationship Id="rId16" Type="http://schemas.openxmlformats.org/officeDocument/2006/relationships/theme" Target="../theme/theme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927" r:id="rId1"/>
    <p:sldLayoutId id="2147486928" r:id="rId2"/>
    <p:sldLayoutId id="2147486929" r:id="rId3"/>
    <p:sldLayoutId id="2147486930" r:id="rId4"/>
    <p:sldLayoutId id="2147486931" r:id="rId5"/>
    <p:sldLayoutId id="2147486932" r:id="rId6"/>
    <p:sldLayoutId id="2147486956" r:id="rId7"/>
  </p:sldLayoutIdLst>
  <p:transition>
    <p:random/>
  </p:transition>
  <p:hf hdr="0" ftr="0" dt="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pitchFamily="34" charset="-128"/>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MS PGothic" pitchFamily="34" charset="-128"/>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MS PGothic" pitchFamily="34" charset="-128"/>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MS PGothic" pitchFamily="34" charset="-128"/>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MS PGothic" pitchFamily="34" charset="-128"/>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ＭＳ Ｐゴシック"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933" r:id="rId1"/>
    <p:sldLayoutId id="2147486934" r:id="rId2"/>
    <p:sldLayoutId id="2147486935" r:id="rId3"/>
    <p:sldLayoutId id="2147486936" r:id="rId4"/>
    <p:sldLayoutId id="2147486937" r:id="rId5"/>
    <p:sldLayoutId id="2147486938" r:id="rId6"/>
    <p:sldLayoutId id="2147486939" r:id="rId7"/>
    <p:sldLayoutId id="2147486940" r:id="rId8"/>
    <p:sldLayoutId id="2147486941" r:id="rId9"/>
    <p:sldLayoutId id="2147486943" r:id="rId10"/>
    <p:sldLayoutId id="2147486944" r:id="rId11"/>
  </p:sldLayoutIdLst>
  <p:transition>
    <p:random/>
  </p:transition>
  <p:hf hdr="0" ftr="0" dt="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pitchFamily="34" charset="-128"/>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MS PGothic" pitchFamily="34" charset="-128"/>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MS PGothic" pitchFamily="34" charset="-128"/>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MS PGothic" pitchFamily="34" charset="-128"/>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MS PGothic" pitchFamily="34" charset="-128"/>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ＭＳ Ｐゴシック"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74" name="Picture 2"/>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91694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91694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p:cNvPicPr>
            <a:picLocks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33338"/>
            <a:ext cx="9169400"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5"/>
          <p:cNvSpPr>
            <a:spLocks noGrp="1" noChangeArrowheads="1"/>
          </p:cNvSpPr>
          <p:nvPr>
            <p:ph type="title"/>
          </p:nvPr>
        </p:nvSpPr>
        <p:spPr bwMode="auto">
          <a:xfrm>
            <a:off x="457200" y="92075"/>
            <a:ext cx="82296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6038" tIns="46038" rIns="46038" bIns="46038" numCol="1" anchor="ctr" anchorCtr="0" compatLnSpc="1">
            <a:prstTxWarp prst="textNoShape">
              <a:avLst/>
            </a:prstTxWarp>
          </a:bodyPr>
          <a:lstStyle/>
          <a:p>
            <a:pPr lvl="0"/>
            <a:r>
              <a:rPr lang="en-US" altLang="en-US"/>
              <a:t>Click to edit Master title style</a:t>
            </a:r>
          </a:p>
        </p:txBody>
      </p:sp>
      <p:sp>
        <p:nvSpPr>
          <p:cNvPr id="3078" name="Rectangle 6"/>
          <p:cNvSpPr>
            <a:spLocks noGrp="1" noChangeArrowheads="1"/>
          </p:cNvSpPr>
          <p:nvPr>
            <p:ph type="body" idx="1"/>
          </p:nvPr>
        </p:nvSpPr>
        <p:spPr bwMode="auto">
          <a:xfrm>
            <a:off x="457200" y="1600200"/>
            <a:ext cx="8229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6038" tIns="46038" rIns="46038"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1" name="Rectangle 7"/>
          <p:cNvSpPr>
            <a:spLocks noGrp="1" noChangeArrowheads="1"/>
          </p:cNvSpPr>
          <p:nvPr>
            <p:ph type="sldNum" sz="quarter" idx="4"/>
          </p:nvPr>
        </p:nvSpPr>
        <p:spPr bwMode="auto">
          <a:xfrm>
            <a:off x="6283325" y="6218238"/>
            <a:ext cx="269875" cy="274637"/>
          </a:xfrm>
          <a:prstGeom prst="rect">
            <a:avLst/>
          </a:prstGeom>
          <a:noFill/>
          <a:ln w="9525">
            <a:noFill/>
            <a:miter lim="800000"/>
            <a:headEnd/>
            <a:tailEnd/>
          </a:ln>
          <a:effectLst/>
        </p:spPr>
        <p:txBody>
          <a:bodyPr vert="horz" wrap="none" lIns="46038" tIns="46038" rIns="46038" bIns="46038" numCol="1" anchor="ctr" anchorCtr="0" compatLnSpc="1">
            <a:prstTxWarp prst="textNoShape">
              <a:avLst/>
            </a:prstTxWarp>
            <a:spAutoFit/>
          </a:bodyPr>
          <a:lstStyle>
            <a:lvl1pPr algn="r" eaLnBrk="1" hangingPunct="0">
              <a:defRPr sz="1200">
                <a:solidFill>
                  <a:srgbClr val="000000"/>
                </a:solidFill>
                <a:sym typeface="Calibri" panose="020F0502020204030204" pitchFamily="34" charset="0"/>
              </a:defRPr>
            </a:lvl1pPr>
          </a:lstStyle>
          <a:p>
            <a:pPr>
              <a:defRPr/>
            </a:pPr>
            <a:fld id="{2A8D80E2-E4D9-428A-9DCF-5DA13D99FE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905" r:id="rId1"/>
    <p:sldLayoutId id="2147486906" r:id="rId2"/>
    <p:sldLayoutId id="2147486907" r:id="rId3"/>
    <p:sldLayoutId id="2147486908" r:id="rId4"/>
    <p:sldLayoutId id="2147486909" r:id="rId5"/>
    <p:sldLayoutId id="2147486910" r:id="rId6"/>
    <p:sldLayoutId id="2147486911" r:id="rId7"/>
    <p:sldLayoutId id="2147486912" r:id="rId8"/>
    <p:sldLayoutId id="2147486913" r:id="rId9"/>
    <p:sldLayoutId id="2147486914" r:id="rId10"/>
    <p:sldLayoutId id="2147486915" r:id="rId11"/>
    <p:sldLayoutId id="2147486946" r:id="rId12"/>
    <p:sldLayoutId id="2147486947" r:id="rId13"/>
    <p:sldLayoutId id="2147486948" r:id="rId14"/>
    <p:sldLayoutId id="2147486949" r:id="rId15"/>
    <p:sldLayoutId id="2147486950" r:id="rId16"/>
    <p:sldLayoutId id="2147486951" r:id="rId17"/>
  </p:sldLayoutIdLst>
  <p:txStyles>
    <p:titleStyle>
      <a:lvl1pPr algn="ctr" rtl="0" eaLnBrk="0" fontAlgn="base" hangingPunct="0">
        <a:spcBef>
          <a:spcPct val="0"/>
        </a:spcBef>
        <a:spcAft>
          <a:spcPct val="0"/>
        </a:spcAft>
        <a:defRPr sz="4400">
          <a:solidFill>
            <a:srgbClr val="000000"/>
          </a:solidFill>
          <a:latin typeface="+mj-lt"/>
          <a:ea typeface="MS PGothic" pitchFamily="34" charset="-128"/>
          <a:cs typeface="+mj-cs"/>
        </a:defRPr>
      </a:lvl1pPr>
      <a:lvl2pPr algn="ctr" rtl="0" eaLnBrk="0" fontAlgn="base" hangingPunct="0">
        <a:spcBef>
          <a:spcPct val="0"/>
        </a:spcBef>
        <a:spcAft>
          <a:spcPct val="0"/>
        </a:spcAft>
        <a:defRPr sz="4400">
          <a:solidFill>
            <a:srgbClr val="000000"/>
          </a:solidFill>
          <a:latin typeface="Calibri" charset="0"/>
          <a:ea typeface="MS PGothic" pitchFamily="34" charset="-128"/>
          <a:cs typeface="Arial" charset="0"/>
        </a:defRPr>
      </a:lvl2pPr>
      <a:lvl3pPr algn="ctr" rtl="0" eaLnBrk="0" fontAlgn="base" hangingPunct="0">
        <a:spcBef>
          <a:spcPct val="0"/>
        </a:spcBef>
        <a:spcAft>
          <a:spcPct val="0"/>
        </a:spcAft>
        <a:defRPr sz="4400">
          <a:solidFill>
            <a:srgbClr val="000000"/>
          </a:solidFill>
          <a:latin typeface="Calibri" charset="0"/>
          <a:ea typeface="MS PGothic" pitchFamily="34" charset="-128"/>
          <a:cs typeface="Arial" charset="0"/>
        </a:defRPr>
      </a:lvl3pPr>
      <a:lvl4pPr algn="ctr" rtl="0" eaLnBrk="0" fontAlgn="base" hangingPunct="0">
        <a:spcBef>
          <a:spcPct val="0"/>
        </a:spcBef>
        <a:spcAft>
          <a:spcPct val="0"/>
        </a:spcAft>
        <a:defRPr sz="4400">
          <a:solidFill>
            <a:srgbClr val="000000"/>
          </a:solidFill>
          <a:latin typeface="Calibri" charset="0"/>
          <a:ea typeface="MS PGothic" pitchFamily="34" charset="-128"/>
          <a:cs typeface="Arial" charset="0"/>
        </a:defRPr>
      </a:lvl4pPr>
      <a:lvl5pPr algn="ctr" rtl="0" eaLnBrk="0" fontAlgn="base" hangingPunct="0">
        <a:spcBef>
          <a:spcPct val="0"/>
        </a:spcBef>
        <a:spcAft>
          <a:spcPct val="0"/>
        </a:spcAft>
        <a:defRPr sz="4400">
          <a:solidFill>
            <a:srgbClr val="000000"/>
          </a:solidFill>
          <a:latin typeface="Calibri" charset="0"/>
          <a:ea typeface="MS PGothic" pitchFamily="34" charset="-128"/>
          <a:cs typeface="Arial" charset="0"/>
        </a:defRPr>
      </a:lvl5pPr>
      <a:lvl6pPr marL="457200" algn="ctr" rtl="0" eaLnBrk="0" fontAlgn="base" hangingPunct="0">
        <a:spcBef>
          <a:spcPct val="0"/>
        </a:spcBef>
        <a:spcAft>
          <a:spcPct val="0"/>
        </a:spcAft>
        <a:defRPr sz="4400">
          <a:solidFill>
            <a:srgbClr val="000000"/>
          </a:solidFill>
          <a:latin typeface="Calibri" charset="0"/>
          <a:ea typeface="ＭＳ Ｐゴシック" charset="0"/>
          <a:cs typeface="Arial" charset="0"/>
        </a:defRPr>
      </a:lvl6pPr>
      <a:lvl7pPr marL="914400" algn="ctr" rtl="0" eaLnBrk="0" fontAlgn="base" hangingPunct="0">
        <a:spcBef>
          <a:spcPct val="0"/>
        </a:spcBef>
        <a:spcAft>
          <a:spcPct val="0"/>
        </a:spcAft>
        <a:defRPr sz="4400">
          <a:solidFill>
            <a:srgbClr val="000000"/>
          </a:solidFill>
          <a:latin typeface="Calibri" charset="0"/>
          <a:ea typeface="ＭＳ Ｐゴシック" charset="0"/>
          <a:cs typeface="Arial" charset="0"/>
        </a:defRPr>
      </a:lvl7pPr>
      <a:lvl8pPr marL="1371600" algn="ctr" rtl="0" eaLnBrk="0" fontAlgn="base" hangingPunct="0">
        <a:spcBef>
          <a:spcPct val="0"/>
        </a:spcBef>
        <a:spcAft>
          <a:spcPct val="0"/>
        </a:spcAft>
        <a:defRPr sz="4400">
          <a:solidFill>
            <a:srgbClr val="000000"/>
          </a:solidFill>
          <a:latin typeface="Calibri" charset="0"/>
          <a:ea typeface="ＭＳ Ｐゴシック" charset="0"/>
          <a:cs typeface="Arial" charset="0"/>
        </a:defRPr>
      </a:lvl8pPr>
      <a:lvl9pPr marL="1828800" algn="ctr" rtl="0" eaLnBrk="0" fontAlgn="base" hangingPunct="0">
        <a:spcBef>
          <a:spcPct val="0"/>
        </a:spcBef>
        <a:spcAft>
          <a:spcPct val="0"/>
        </a:spcAft>
        <a:defRPr sz="4400">
          <a:solidFill>
            <a:srgbClr val="000000"/>
          </a:solidFill>
          <a:latin typeface="Calibri" charset="0"/>
          <a:ea typeface="ＭＳ Ｐゴシック" charset="0"/>
          <a:cs typeface="Arial" charset="0"/>
        </a:defRPr>
      </a:lvl9pPr>
    </p:titleStyle>
    <p:bodyStyle>
      <a:lvl1pPr marL="342900" indent="-342900" algn="l" rtl="0" eaLnBrk="0" fontAlgn="base" hangingPunct="0">
        <a:spcBef>
          <a:spcPts val="700"/>
        </a:spcBef>
        <a:spcAft>
          <a:spcPct val="0"/>
        </a:spcAft>
        <a:buFont typeface="Arial" panose="020B0604020202020204" pitchFamily="34" charset="0"/>
        <a:buChar char="•"/>
        <a:defRPr sz="3200">
          <a:solidFill>
            <a:srgbClr val="000000"/>
          </a:solidFill>
          <a:latin typeface="+mn-lt"/>
          <a:ea typeface="MS PGothic" pitchFamily="34" charset="-128"/>
          <a:cs typeface="+mn-cs"/>
        </a:defRPr>
      </a:lvl1pPr>
      <a:lvl2pPr marL="782638" indent="-325438" algn="l" rtl="0" eaLnBrk="0" fontAlgn="base" hangingPunct="0">
        <a:spcBef>
          <a:spcPts val="700"/>
        </a:spcBef>
        <a:spcAft>
          <a:spcPct val="0"/>
        </a:spcAft>
        <a:buFont typeface="Arial" panose="020B0604020202020204" pitchFamily="34" charset="0"/>
        <a:buChar char="–"/>
        <a:defRPr sz="3200">
          <a:solidFill>
            <a:srgbClr val="000000"/>
          </a:solidFill>
          <a:latin typeface="+mn-lt"/>
          <a:ea typeface="MS PGothic" pitchFamily="34" charset="-128"/>
          <a:cs typeface="+mn-cs"/>
        </a:defRPr>
      </a:lvl2pPr>
      <a:lvl3pPr marL="1219200" indent="-304800" algn="l" rtl="0" eaLnBrk="0" fontAlgn="base" hangingPunct="0">
        <a:spcBef>
          <a:spcPts val="700"/>
        </a:spcBef>
        <a:spcAft>
          <a:spcPct val="0"/>
        </a:spcAft>
        <a:buFont typeface="Arial" panose="020B0604020202020204" pitchFamily="34" charset="0"/>
        <a:buChar char="•"/>
        <a:defRPr sz="3200">
          <a:solidFill>
            <a:srgbClr val="000000"/>
          </a:solidFill>
          <a:latin typeface="+mn-lt"/>
          <a:ea typeface="MS PGothic" pitchFamily="34" charset="-128"/>
          <a:cs typeface="+mn-cs"/>
        </a:defRPr>
      </a:lvl3pPr>
      <a:lvl4pPr marL="1736725" indent="-365125" algn="l" rtl="0" eaLnBrk="0" fontAlgn="base" hangingPunct="0">
        <a:spcBef>
          <a:spcPts val="700"/>
        </a:spcBef>
        <a:spcAft>
          <a:spcPct val="0"/>
        </a:spcAft>
        <a:buFont typeface="Arial" panose="020B0604020202020204" pitchFamily="34" charset="0"/>
        <a:buChar char="–"/>
        <a:defRPr sz="3200">
          <a:solidFill>
            <a:srgbClr val="000000"/>
          </a:solidFill>
          <a:latin typeface="+mn-lt"/>
          <a:ea typeface="MS PGothic" pitchFamily="34" charset="-128"/>
          <a:cs typeface="+mn-cs"/>
        </a:defRPr>
      </a:lvl4pPr>
      <a:lvl5pPr marL="2193925" indent="-342900" algn="l" rtl="0" eaLnBrk="0" fontAlgn="base" hangingPunct="0">
        <a:spcBef>
          <a:spcPts val="700"/>
        </a:spcBef>
        <a:spcAft>
          <a:spcPct val="0"/>
        </a:spcAft>
        <a:buFont typeface="Arial" panose="020B0604020202020204" pitchFamily="34" charset="0"/>
        <a:buChar char="»"/>
        <a:defRPr sz="3200">
          <a:solidFill>
            <a:srgbClr val="000000"/>
          </a:solidFill>
          <a:latin typeface="+mn-lt"/>
          <a:ea typeface="MS PGothic" pitchFamily="34" charset="-128"/>
          <a:cs typeface="+mn-cs"/>
        </a:defRPr>
      </a:lvl5pPr>
      <a:lvl6pPr marL="2651125" indent="-342900" algn="l" rtl="0" eaLnBrk="0" fontAlgn="base" hangingPunct="0">
        <a:spcBef>
          <a:spcPts val="700"/>
        </a:spcBef>
        <a:spcAft>
          <a:spcPct val="0"/>
        </a:spcAft>
        <a:buFont typeface="Arial" charset="0"/>
        <a:buChar char="»"/>
        <a:defRPr sz="3200">
          <a:solidFill>
            <a:srgbClr val="000000"/>
          </a:solidFill>
          <a:latin typeface="+mn-lt"/>
          <a:ea typeface="Arial" charset="0"/>
          <a:cs typeface="+mn-cs"/>
        </a:defRPr>
      </a:lvl6pPr>
      <a:lvl7pPr marL="3108325" indent="-342900" algn="l" rtl="0" eaLnBrk="0" fontAlgn="base" hangingPunct="0">
        <a:spcBef>
          <a:spcPts val="700"/>
        </a:spcBef>
        <a:spcAft>
          <a:spcPct val="0"/>
        </a:spcAft>
        <a:buFont typeface="Arial" charset="0"/>
        <a:buChar char="»"/>
        <a:defRPr sz="3200">
          <a:solidFill>
            <a:srgbClr val="000000"/>
          </a:solidFill>
          <a:latin typeface="+mn-lt"/>
          <a:ea typeface="Arial" charset="0"/>
          <a:cs typeface="+mn-cs"/>
        </a:defRPr>
      </a:lvl7pPr>
      <a:lvl8pPr marL="3565525" indent="-342900" algn="l" rtl="0" eaLnBrk="0" fontAlgn="base" hangingPunct="0">
        <a:spcBef>
          <a:spcPts val="700"/>
        </a:spcBef>
        <a:spcAft>
          <a:spcPct val="0"/>
        </a:spcAft>
        <a:buFont typeface="Arial" charset="0"/>
        <a:buChar char="»"/>
        <a:defRPr sz="3200">
          <a:solidFill>
            <a:srgbClr val="000000"/>
          </a:solidFill>
          <a:latin typeface="+mn-lt"/>
          <a:ea typeface="Arial" charset="0"/>
          <a:cs typeface="+mn-cs"/>
        </a:defRPr>
      </a:lvl8pPr>
      <a:lvl9pPr marL="4022725" indent="-342900" algn="l" rtl="0" eaLnBrk="0" fontAlgn="base" hangingPunct="0">
        <a:spcBef>
          <a:spcPts val="700"/>
        </a:spcBef>
        <a:spcAft>
          <a:spcPct val="0"/>
        </a:spcAft>
        <a:buFont typeface="Arial" charset="0"/>
        <a:buChar char="»"/>
        <a:defRPr sz="3200">
          <a:solidFill>
            <a:srgbClr val="000000"/>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8" name="Picture 2"/>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91694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91694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33338"/>
            <a:ext cx="9169400"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5"/>
          <p:cNvSpPr>
            <a:spLocks noGrp="1" noChangeArrowheads="1"/>
          </p:cNvSpPr>
          <p:nvPr>
            <p:ph type="title"/>
          </p:nvPr>
        </p:nvSpPr>
        <p:spPr bwMode="auto">
          <a:xfrm>
            <a:off x="457200" y="92075"/>
            <a:ext cx="82296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6038" tIns="46038" rIns="46038" bIns="46038" numCol="1" anchor="ctr" anchorCtr="0" compatLnSpc="1">
            <a:prstTxWarp prst="textNoShape">
              <a:avLst/>
            </a:prstTxWarp>
          </a:bodyPr>
          <a:lstStyle/>
          <a:p>
            <a:pPr lvl="0"/>
            <a:r>
              <a:rPr lang="en-US" altLang="en-US"/>
              <a:t>Click to edit Master title style</a:t>
            </a:r>
          </a:p>
        </p:txBody>
      </p:sp>
      <p:sp>
        <p:nvSpPr>
          <p:cNvPr id="4102" name="Rectangle 6"/>
          <p:cNvSpPr>
            <a:spLocks noGrp="1" noChangeArrowheads="1"/>
          </p:cNvSpPr>
          <p:nvPr>
            <p:ph type="body" idx="1"/>
          </p:nvPr>
        </p:nvSpPr>
        <p:spPr bwMode="auto">
          <a:xfrm>
            <a:off x="457200" y="1600200"/>
            <a:ext cx="8229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6038" tIns="46038" rIns="46038"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1" name="Rectangle 7"/>
          <p:cNvSpPr>
            <a:spLocks noGrp="1" noChangeArrowheads="1"/>
          </p:cNvSpPr>
          <p:nvPr>
            <p:ph type="sldNum" sz="quarter" idx="4"/>
          </p:nvPr>
        </p:nvSpPr>
        <p:spPr bwMode="auto">
          <a:xfrm>
            <a:off x="6283325" y="6218238"/>
            <a:ext cx="269875" cy="274637"/>
          </a:xfrm>
          <a:prstGeom prst="rect">
            <a:avLst/>
          </a:prstGeom>
          <a:noFill/>
          <a:ln w="9525">
            <a:noFill/>
            <a:miter lim="800000"/>
            <a:headEnd/>
            <a:tailEnd/>
          </a:ln>
          <a:effectLst/>
        </p:spPr>
        <p:txBody>
          <a:bodyPr vert="horz" wrap="none" lIns="46038" tIns="46038" rIns="46038" bIns="46038" numCol="1" anchor="ctr" anchorCtr="0" compatLnSpc="1">
            <a:prstTxWarp prst="textNoShape">
              <a:avLst/>
            </a:prstTxWarp>
            <a:spAutoFit/>
          </a:bodyPr>
          <a:lstStyle>
            <a:lvl1pPr algn="r" eaLnBrk="1" hangingPunct="0">
              <a:defRPr sz="1200">
                <a:solidFill>
                  <a:srgbClr val="000000"/>
                </a:solidFill>
              </a:defRPr>
            </a:lvl1pPr>
          </a:lstStyle>
          <a:p>
            <a:pPr>
              <a:defRPr/>
            </a:pPr>
            <a:fld id="{222EB949-F634-4324-B6BC-CDF5B0DEC61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916" r:id="rId1"/>
    <p:sldLayoutId id="2147486917" r:id="rId2"/>
    <p:sldLayoutId id="2147486918" r:id="rId3"/>
    <p:sldLayoutId id="2147486919" r:id="rId4"/>
    <p:sldLayoutId id="2147486920" r:id="rId5"/>
    <p:sldLayoutId id="2147486921" r:id="rId6"/>
    <p:sldLayoutId id="2147486922" r:id="rId7"/>
    <p:sldLayoutId id="2147486923" r:id="rId8"/>
    <p:sldLayoutId id="2147486924" r:id="rId9"/>
    <p:sldLayoutId id="2147486925" r:id="rId10"/>
    <p:sldLayoutId id="2147486926" r:id="rId11"/>
    <p:sldLayoutId id="2147486952" r:id="rId12"/>
    <p:sldLayoutId id="2147486953" r:id="rId13"/>
    <p:sldLayoutId id="2147486954" r:id="rId14"/>
    <p:sldLayoutId id="2147486955" r:id="rId15"/>
  </p:sldLayoutIdLst>
  <p:txStyles>
    <p:titleStyle>
      <a:lvl1pPr algn="ctr" rtl="0" eaLnBrk="0" fontAlgn="base" hangingPunct="0">
        <a:spcBef>
          <a:spcPct val="0"/>
        </a:spcBef>
        <a:spcAft>
          <a:spcPct val="0"/>
        </a:spcAft>
        <a:defRPr sz="4400">
          <a:solidFill>
            <a:srgbClr val="000000"/>
          </a:solidFill>
          <a:latin typeface="+mj-lt"/>
          <a:ea typeface="MS PGothic" pitchFamily="34" charset="-128"/>
          <a:cs typeface="+mj-cs"/>
        </a:defRPr>
      </a:lvl1pPr>
      <a:lvl2pPr algn="ctr" rtl="0" eaLnBrk="0" fontAlgn="base" hangingPunct="0">
        <a:spcBef>
          <a:spcPct val="0"/>
        </a:spcBef>
        <a:spcAft>
          <a:spcPct val="0"/>
        </a:spcAft>
        <a:defRPr sz="4400">
          <a:solidFill>
            <a:srgbClr val="000000"/>
          </a:solidFill>
          <a:latin typeface="Calibri" charset="0"/>
          <a:ea typeface="MS PGothic" pitchFamily="34" charset="-128"/>
          <a:cs typeface="Arial" charset="0"/>
        </a:defRPr>
      </a:lvl2pPr>
      <a:lvl3pPr algn="ctr" rtl="0" eaLnBrk="0" fontAlgn="base" hangingPunct="0">
        <a:spcBef>
          <a:spcPct val="0"/>
        </a:spcBef>
        <a:spcAft>
          <a:spcPct val="0"/>
        </a:spcAft>
        <a:defRPr sz="4400">
          <a:solidFill>
            <a:srgbClr val="000000"/>
          </a:solidFill>
          <a:latin typeface="Calibri" charset="0"/>
          <a:ea typeface="MS PGothic" pitchFamily="34" charset="-128"/>
          <a:cs typeface="Arial" charset="0"/>
        </a:defRPr>
      </a:lvl3pPr>
      <a:lvl4pPr algn="ctr" rtl="0" eaLnBrk="0" fontAlgn="base" hangingPunct="0">
        <a:spcBef>
          <a:spcPct val="0"/>
        </a:spcBef>
        <a:spcAft>
          <a:spcPct val="0"/>
        </a:spcAft>
        <a:defRPr sz="4400">
          <a:solidFill>
            <a:srgbClr val="000000"/>
          </a:solidFill>
          <a:latin typeface="Calibri" charset="0"/>
          <a:ea typeface="MS PGothic" pitchFamily="34" charset="-128"/>
          <a:cs typeface="Arial" charset="0"/>
        </a:defRPr>
      </a:lvl4pPr>
      <a:lvl5pPr algn="ctr" rtl="0" eaLnBrk="0" fontAlgn="base" hangingPunct="0">
        <a:spcBef>
          <a:spcPct val="0"/>
        </a:spcBef>
        <a:spcAft>
          <a:spcPct val="0"/>
        </a:spcAft>
        <a:defRPr sz="4400">
          <a:solidFill>
            <a:srgbClr val="000000"/>
          </a:solidFill>
          <a:latin typeface="Calibri" charset="0"/>
          <a:ea typeface="MS PGothic" pitchFamily="34" charset="-128"/>
          <a:cs typeface="Arial" charset="0"/>
        </a:defRPr>
      </a:lvl5pPr>
      <a:lvl6pPr marL="457200" algn="ctr" rtl="0" eaLnBrk="0" fontAlgn="base" hangingPunct="0">
        <a:spcBef>
          <a:spcPct val="0"/>
        </a:spcBef>
        <a:spcAft>
          <a:spcPct val="0"/>
        </a:spcAft>
        <a:defRPr sz="4400">
          <a:solidFill>
            <a:srgbClr val="000000"/>
          </a:solidFill>
          <a:latin typeface="Calibri" charset="0"/>
          <a:ea typeface="ＭＳ Ｐゴシック" charset="0"/>
          <a:cs typeface="Arial" charset="0"/>
        </a:defRPr>
      </a:lvl6pPr>
      <a:lvl7pPr marL="914400" algn="ctr" rtl="0" eaLnBrk="0" fontAlgn="base" hangingPunct="0">
        <a:spcBef>
          <a:spcPct val="0"/>
        </a:spcBef>
        <a:spcAft>
          <a:spcPct val="0"/>
        </a:spcAft>
        <a:defRPr sz="4400">
          <a:solidFill>
            <a:srgbClr val="000000"/>
          </a:solidFill>
          <a:latin typeface="Calibri" charset="0"/>
          <a:ea typeface="ＭＳ Ｐゴシック" charset="0"/>
          <a:cs typeface="Arial" charset="0"/>
        </a:defRPr>
      </a:lvl7pPr>
      <a:lvl8pPr marL="1371600" algn="ctr" rtl="0" eaLnBrk="0" fontAlgn="base" hangingPunct="0">
        <a:spcBef>
          <a:spcPct val="0"/>
        </a:spcBef>
        <a:spcAft>
          <a:spcPct val="0"/>
        </a:spcAft>
        <a:defRPr sz="4400">
          <a:solidFill>
            <a:srgbClr val="000000"/>
          </a:solidFill>
          <a:latin typeface="Calibri" charset="0"/>
          <a:ea typeface="ＭＳ Ｐゴシック" charset="0"/>
          <a:cs typeface="Arial" charset="0"/>
        </a:defRPr>
      </a:lvl8pPr>
      <a:lvl9pPr marL="1828800" algn="ctr" rtl="0" eaLnBrk="0" fontAlgn="base" hangingPunct="0">
        <a:spcBef>
          <a:spcPct val="0"/>
        </a:spcBef>
        <a:spcAft>
          <a:spcPct val="0"/>
        </a:spcAft>
        <a:defRPr sz="4400">
          <a:solidFill>
            <a:srgbClr val="000000"/>
          </a:solidFill>
          <a:latin typeface="Calibri" charset="0"/>
          <a:ea typeface="ＭＳ Ｐゴシック" charset="0"/>
          <a:cs typeface="Arial" charset="0"/>
        </a:defRPr>
      </a:lvl9pPr>
    </p:titleStyle>
    <p:bodyStyle>
      <a:lvl1pPr marL="342900" indent="-342900" algn="l" rtl="0" eaLnBrk="0" fontAlgn="base" hangingPunct="0">
        <a:spcBef>
          <a:spcPts val="700"/>
        </a:spcBef>
        <a:spcAft>
          <a:spcPct val="0"/>
        </a:spcAft>
        <a:buFont typeface="Arial" panose="020B0604020202020204" pitchFamily="34" charset="0"/>
        <a:buChar char="•"/>
        <a:defRPr sz="3200">
          <a:solidFill>
            <a:srgbClr val="000000"/>
          </a:solidFill>
          <a:latin typeface="+mn-lt"/>
          <a:ea typeface="MS PGothic" pitchFamily="34" charset="-128"/>
          <a:cs typeface="+mn-cs"/>
        </a:defRPr>
      </a:lvl1pPr>
      <a:lvl2pPr marL="782638" indent="-325438" algn="l" rtl="0" eaLnBrk="0" fontAlgn="base" hangingPunct="0">
        <a:spcBef>
          <a:spcPts val="700"/>
        </a:spcBef>
        <a:spcAft>
          <a:spcPct val="0"/>
        </a:spcAft>
        <a:buFont typeface="Arial" panose="020B0604020202020204" pitchFamily="34" charset="0"/>
        <a:buChar char="–"/>
        <a:defRPr sz="3200">
          <a:solidFill>
            <a:srgbClr val="000000"/>
          </a:solidFill>
          <a:latin typeface="+mn-lt"/>
          <a:ea typeface="MS PGothic" pitchFamily="34" charset="-128"/>
          <a:cs typeface="+mn-cs"/>
        </a:defRPr>
      </a:lvl2pPr>
      <a:lvl3pPr marL="1219200" indent="-304800" algn="l" rtl="0" eaLnBrk="0" fontAlgn="base" hangingPunct="0">
        <a:spcBef>
          <a:spcPts val="700"/>
        </a:spcBef>
        <a:spcAft>
          <a:spcPct val="0"/>
        </a:spcAft>
        <a:buFont typeface="Arial" panose="020B0604020202020204" pitchFamily="34" charset="0"/>
        <a:buChar char="•"/>
        <a:defRPr sz="3200">
          <a:solidFill>
            <a:srgbClr val="000000"/>
          </a:solidFill>
          <a:latin typeface="+mn-lt"/>
          <a:ea typeface="MS PGothic" pitchFamily="34" charset="-128"/>
          <a:cs typeface="+mn-cs"/>
        </a:defRPr>
      </a:lvl3pPr>
      <a:lvl4pPr marL="1736725" indent="-365125" algn="l" rtl="0" eaLnBrk="0" fontAlgn="base" hangingPunct="0">
        <a:spcBef>
          <a:spcPts val="700"/>
        </a:spcBef>
        <a:spcAft>
          <a:spcPct val="0"/>
        </a:spcAft>
        <a:buFont typeface="Arial" panose="020B0604020202020204" pitchFamily="34" charset="0"/>
        <a:buChar char="–"/>
        <a:defRPr sz="3200">
          <a:solidFill>
            <a:srgbClr val="000000"/>
          </a:solidFill>
          <a:latin typeface="+mn-lt"/>
          <a:ea typeface="MS PGothic" pitchFamily="34" charset="-128"/>
          <a:cs typeface="+mn-cs"/>
        </a:defRPr>
      </a:lvl4pPr>
      <a:lvl5pPr marL="2193925" indent="-342900" algn="l" rtl="0" eaLnBrk="0" fontAlgn="base" hangingPunct="0">
        <a:spcBef>
          <a:spcPts val="700"/>
        </a:spcBef>
        <a:spcAft>
          <a:spcPct val="0"/>
        </a:spcAft>
        <a:buFont typeface="Arial" panose="020B0604020202020204" pitchFamily="34" charset="0"/>
        <a:buChar char="»"/>
        <a:defRPr sz="3200">
          <a:solidFill>
            <a:srgbClr val="000000"/>
          </a:solidFill>
          <a:latin typeface="+mn-lt"/>
          <a:ea typeface="MS PGothic" pitchFamily="34" charset="-128"/>
          <a:cs typeface="+mn-cs"/>
        </a:defRPr>
      </a:lvl5pPr>
      <a:lvl6pPr marL="2651125" indent="-342900" algn="l" rtl="0" eaLnBrk="0" fontAlgn="base" hangingPunct="0">
        <a:spcBef>
          <a:spcPts val="700"/>
        </a:spcBef>
        <a:spcAft>
          <a:spcPct val="0"/>
        </a:spcAft>
        <a:buFont typeface="Arial" charset="0"/>
        <a:buChar char="»"/>
        <a:defRPr sz="3200">
          <a:solidFill>
            <a:srgbClr val="000000"/>
          </a:solidFill>
          <a:latin typeface="+mn-lt"/>
          <a:ea typeface="Arial" charset="0"/>
          <a:cs typeface="+mn-cs"/>
        </a:defRPr>
      </a:lvl6pPr>
      <a:lvl7pPr marL="3108325" indent="-342900" algn="l" rtl="0" eaLnBrk="0" fontAlgn="base" hangingPunct="0">
        <a:spcBef>
          <a:spcPts val="700"/>
        </a:spcBef>
        <a:spcAft>
          <a:spcPct val="0"/>
        </a:spcAft>
        <a:buFont typeface="Arial" charset="0"/>
        <a:buChar char="»"/>
        <a:defRPr sz="3200">
          <a:solidFill>
            <a:srgbClr val="000000"/>
          </a:solidFill>
          <a:latin typeface="+mn-lt"/>
          <a:ea typeface="Arial" charset="0"/>
          <a:cs typeface="+mn-cs"/>
        </a:defRPr>
      </a:lvl7pPr>
      <a:lvl8pPr marL="3565525" indent="-342900" algn="l" rtl="0" eaLnBrk="0" fontAlgn="base" hangingPunct="0">
        <a:spcBef>
          <a:spcPts val="700"/>
        </a:spcBef>
        <a:spcAft>
          <a:spcPct val="0"/>
        </a:spcAft>
        <a:buFont typeface="Arial" charset="0"/>
        <a:buChar char="»"/>
        <a:defRPr sz="3200">
          <a:solidFill>
            <a:srgbClr val="000000"/>
          </a:solidFill>
          <a:latin typeface="+mn-lt"/>
          <a:ea typeface="Arial" charset="0"/>
          <a:cs typeface="+mn-cs"/>
        </a:defRPr>
      </a:lvl8pPr>
      <a:lvl9pPr marL="4022725" indent="-342900" algn="l" rtl="0" eaLnBrk="0" fontAlgn="base" hangingPunct="0">
        <a:spcBef>
          <a:spcPts val="700"/>
        </a:spcBef>
        <a:spcAft>
          <a:spcPct val="0"/>
        </a:spcAft>
        <a:buFont typeface="Arial" charset="0"/>
        <a:buChar char="»"/>
        <a:defRPr sz="3200">
          <a:solidFill>
            <a:srgbClr val="000000"/>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hyperlink" Target="http://www.getcbanow.org/" TargetMode="External"/><Relationship Id="rId3" Type="http://schemas.openxmlformats.org/officeDocument/2006/relationships/diagramLayout" Target="../diagrams/layout2.xml"/><Relationship Id="rId7" Type="http://schemas.openxmlformats.org/officeDocument/2006/relationships/hyperlink" Target="mailto:NYCCBA@health.nyc.gov" TargetMode="Externa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hyperlink" Target="mailto:jrwan@health.nyc.gov"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2.xml"/><Relationship Id="rId1" Type="http://schemas.openxmlformats.org/officeDocument/2006/relationships/themeOverride" Target="../theme/themeOverride1.xml"/><Relationship Id="rId4" Type="http://schemas.openxmlformats.org/officeDocument/2006/relationships/image" Target="../media/image10.w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09600" y="2209800"/>
            <a:ext cx="8382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1" hangingPunct="1"/>
            <a:r>
              <a:rPr lang="en-US" altLang="en-US" sz="3600" b="1" dirty="0">
                <a:solidFill>
                  <a:schemeClr val="tx2"/>
                </a:solidFill>
              </a:rPr>
              <a:t>We are not victims</a:t>
            </a:r>
            <a:r>
              <a:rPr lang="en-US" altLang="en-US" sz="3600" b="1" dirty="0"/>
              <a:t>:</a:t>
            </a:r>
            <a:br>
              <a:rPr lang="en-US" altLang="en-US" sz="3600" b="1" dirty="0"/>
            </a:br>
            <a:r>
              <a:rPr lang="en-US" altLang="en-US" sz="3600" b="1" dirty="0"/>
              <a:t>Gender Based Violence, Trauma and Harm Reduction</a:t>
            </a:r>
            <a:r>
              <a:rPr lang="en-US" altLang="en-US" sz="4800" b="1" dirty="0"/>
              <a:t/>
            </a:r>
            <a:br>
              <a:rPr lang="en-US" altLang="en-US" sz="4800" b="1" dirty="0"/>
            </a:br>
            <a:r>
              <a:rPr lang="en-US" altLang="en-US" sz="4800" b="1" dirty="0"/>
              <a:t/>
            </a:r>
            <a:br>
              <a:rPr lang="en-US" altLang="en-US" sz="4800" b="1" dirty="0"/>
            </a:br>
            <a:r>
              <a:rPr lang="en-US" altLang="en-US" sz="2400" b="1" dirty="0"/>
              <a:t>Tanagra M. </a:t>
            </a:r>
            <a:r>
              <a:rPr lang="en-US" altLang="en-US" sz="2400" b="1" dirty="0" err="1"/>
              <a:t>Melgarejo</a:t>
            </a:r>
            <a:r>
              <a:rPr lang="en-US" altLang="en-US" sz="2400" b="1" dirty="0"/>
              <a:t/>
            </a:r>
            <a:br>
              <a:rPr lang="en-US" altLang="en-US" sz="2400" b="1" dirty="0"/>
            </a:br>
            <a:r>
              <a:rPr lang="en-US" altLang="en-US" sz="2400" b="1" dirty="0"/>
              <a:t>Chris </a:t>
            </a:r>
            <a:r>
              <a:rPr lang="en-US" altLang="en-US" sz="2400" b="1" dirty="0" err="1"/>
              <a:t>Abert</a:t>
            </a:r>
            <a:r>
              <a:rPr lang="en-US" altLang="en-US" sz="2400" b="1" dirty="0"/>
              <a:t/>
            </a:r>
            <a:br>
              <a:rPr lang="en-US" altLang="en-US" sz="2400" b="1" dirty="0"/>
            </a:br>
            <a:r>
              <a:rPr lang="en-US" altLang="en-US" sz="2400" b="1" dirty="0"/>
              <a:t>Julie </a:t>
            </a:r>
            <a:r>
              <a:rPr lang="en-US" altLang="en-US" sz="2400" b="1"/>
              <a:t>Rwan</a:t>
            </a:r>
            <a:r>
              <a:rPr lang="en-US" altLang="en-US" sz="3200" b="1" dirty="0"/>
              <a:t/>
            </a:r>
            <a:br>
              <a:rPr lang="en-US" altLang="en-US" sz="3200" b="1" dirty="0"/>
            </a:br>
            <a:r>
              <a:rPr lang="en-US" altLang="en-US" sz="4800" b="1" dirty="0"/>
              <a:t/>
            </a:r>
            <a:br>
              <a:rPr lang="en-US" altLang="en-US" sz="4800" b="1" dirty="0"/>
            </a:br>
            <a:endParaRPr lang="en-US" altLang="en-US" sz="4800" b="1" dirty="0"/>
          </a:p>
        </p:txBody>
      </p:sp>
    </p:spTree>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hape 145"/>
          <p:cNvSpPr txBox="1">
            <a:spLocks/>
          </p:cNvSpPr>
          <p:nvPr/>
        </p:nvSpPr>
        <p:spPr bwMode="auto">
          <a:xfrm>
            <a:off x="609600" y="1066800"/>
            <a:ext cx="8077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290513">
              <a:defRPr sz="2400">
                <a:solidFill>
                  <a:schemeClr val="tx1"/>
                </a:solidFill>
                <a:latin typeface="Times New Roman" panose="02020603050405020304" pitchFamily="18" charset="0"/>
                <a:ea typeface="MS PGothic" panose="020B0600070205080204" pitchFamily="34" charset="-128"/>
              </a:defRPr>
            </a:lvl1pPr>
            <a:lvl2pPr marL="742950" indent="-285750" defTabSz="290513">
              <a:defRPr sz="2400">
                <a:solidFill>
                  <a:schemeClr val="tx1"/>
                </a:solidFill>
                <a:latin typeface="Times New Roman" panose="02020603050405020304" pitchFamily="18" charset="0"/>
                <a:ea typeface="MS PGothic" panose="020B0600070205080204" pitchFamily="34" charset="-128"/>
              </a:defRPr>
            </a:lvl2pPr>
            <a:lvl3pPr marL="1143000" indent="-228600" defTabSz="290513">
              <a:defRPr sz="2400">
                <a:solidFill>
                  <a:schemeClr val="tx1"/>
                </a:solidFill>
                <a:latin typeface="Times New Roman" panose="02020603050405020304" pitchFamily="18" charset="0"/>
                <a:ea typeface="MS PGothic" panose="020B0600070205080204" pitchFamily="34" charset="-128"/>
              </a:defRPr>
            </a:lvl3pPr>
            <a:lvl4pPr marL="1600200" indent="-228600" defTabSz="290513">
              <a:defRPr sz="2400">
                <a:solidFill>
                  <a:schemeClr val="tx1"/>
                </a:solidFill>
                <a:latin typeface="Times New Roman" panose="02020603050405020304" pitchFamily="18" charset="0"/>
                <a:ea typeface="MS PGothic" panose="020B0600070205080204" pitchFamily="34" charset="-128"/>
              </a:defRPr>
            </a:lvl4pPr>
            <a:lvl5pPr marL="2057400" indent="-228600" defTabSz="290513">
              <a:defRPr sz="2400">
                <a:solidFill>
                  <a:schemeClr val="tx1"/>
                </a:solidFill>
                <a:latin typeface="Times New Roman" panose="02020603050405020304" pitchFamily="18" charset="0"/>
                <a:ea typeface="MS PGothic" panose="020B0600070205080204" pitchFamily="34" charset="-128"/>
              </a:defRPr>
            </a:lvl5pPr>
            <a:lvl6pPr marL="2514600" indent="-228600" defTabSz="29051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29051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29051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29051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spcBef>
                <a:spcPts val="2038"/>
              </a:spcBef>
              <a:buFont typeface="Wingdings" panose="05000000000000000000" pitchFamily="2" charset="2"/>
              <a:buChar char="q"/>
            </a:pPr>
            <a:r>
              <a:rPr lang="es-ES" altLang="en-US" sz="3600">
                <a:latin typeface="Calibri" panose="020F0502020204030204" pitchFamily="34" charset="0"/>
              </a:rPr>
              <a:t> Women and men experience violence the same way.</a:t>
            </a:r>
          </a:p>
          <a:p>
            <a:pPr>
              <a:spcBef>
                <a:spcPts val="2038"/>
              </a:spcBef>
              <a:buFont typeface="Wingdings" panose="05000000000000000000" pitchFamily="2" charset="2"/>
              <a:buChar char="q"/>
            </a:pPr>
            <a:r>
              <a:rPr lang="es-ES" altLang="en-US" sz="3600">
                <a:latin typeface="Calibri" panose="020F0502020204030204" pitchFamily="34" charset="0"/>
              </a:rPr>
              <a:t> Jealousy is a demonstation love and protection. </a:t>
            </a:r>
          </a:p>
          <a:p>
            <a:pPr>
              <a:spcBef>
                <a:spcPts val="2038"/>
              </a:spcBef>
              <a:buFont typeface="Wingdings" panose="05000000000000000000" pitchFamily="2" charset="2"/>
              <a:buChar char="q"/>
            </a:pPr>
            <a:r>
              <a:rPr lang="es-ES" altLang="en-US" sz="3600">
                <a:latin typeface="Calibri" panose="020F0502020204030204" pitchFamily="34" charset="0"/>
              </a:rPr>
              <a:t> Gender based violence happens because of drug and alcohol use.</a:t>
            </a:r>
            <a:endParaRPr lang="es-ES" altLang="en-US">
              <a:latin typeface="Calibri" panose="020F0502020204030204" pitchFamily="34" charset="0"/>
            </a:endParaRPr>
          </a:p>
        </p:txBody>
      </p:sp>
    </p:spTree>
  </p:cSld>
  <p:clrMapOvr>
    <a:masterClrMapping/>
  </p:clrMapOvr>
  <p:transition>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2362200"/>
            <a:ext cx="6324600" cy="914400"/>
          </a:xfrm>
          <a:prstGeom prst="rect">
            <a:avLst/>
          </a:prstGeom>
        </p:spPr>
        <p:txBody>
          <a:bodyPr wrap="none"/>
          <a:lstStyle/>
          <a:p>
            <a:pPr algn="ctr">
              <a:buClr>
                <a:schemeClr val="accent6">
                  <a:lumMod val="75000"/>
                </a:schemeClr>
              </a:buClr>
              <a:defRPr/>
            </a:pPr>
            <a:r>
              <a:rPr lang="en-US" sz="6600" b="1" dirty="0">
                <a:solidFill>
                  <a:schemeClr val="accent5">
                    <a:lumMod val="50000"/>
                  </a:schemeClr>
                </a:solidFill>
                <a:latin typeface="+mn-lt"/>
              </a:rPr>
              <a:t>Definitions</a:t>
            </a:r>
          </a:p>
        </p:txBody>
      </p:sp>
    </p:spTree>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hape 151"/>
          <p:cNvSpPr txBox="1">
            <a:spLocks/>
          </p:cNvSpPr>
          <p:nvPr/>
        </p:nvSpPr>
        <p:spPr bwMode="auto">
          <a:xfrm>
            <a:off x="609600" y="1752600"/>
            <a:ext cx="8077200" cy="485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defTabSz="331788">
              <a:defRPr sz="2400">
                <a:solidFill>
                  <a:schemeClr val="tx1"/>
                </a:solidFill>
                <a:latin typeface="Times New Roman" panose="02020603050405020304" pitchFamily="18" charset="0"/>
                <a:ea typeface="MS PGothic" panose="020B0600070205080204" pitchFamily="34" charset="-128"/>
              </a:defRPr>
            </a:lvl1pPr>
            <a:lvl2pPr marL="742950" indent="-285750" defTabSz="331788">
              <a:defRPr sz="2400">
                <a:solidFill>
                  <a:schemeClr val="tx1"/>
                </a:solidFill>
                <a:latin typeface="Times New Roman" panose="02020603050405020304" pitchFamily="18" charset="0"/>
                <a:ea typeface="MS PGothic" panose="020B0600070205080204" pitchFamily="34" charset="-128"/>
              </a:defRPr>
            </a:lvl2pPr>
            <a:lvl3pPr marL="1143000" indent="-228600" defTabSz="331788">
              <a:defRPr sz="2400">
                <a:solidFill>
                  <a:schemeClr val="tx1"/>
                </a:solidFill>
                <a:latin typeface="Times New Roman" panose="02020603050405020304" pitchFamily="18" charset="0"/>
                <a:ea typeface="MS PGothic" panose="020B0600070205080204" pitchFamily="34" charset="-128"/>
              </a:defRPr>
            </a:lvl3pPr>
            <a:lvl4pPr marL="1600200" indent="-228600" defTabSz="331788">
              <a:defRPr sz="2400">
                <a:solidFill>
                  <a:schemeClr val="tx1"/>
                </a:solidFill>
                <a:latin typeface="Times New Roman" panose="02020603050405020304" pitchFamily="18" charset="0"/>
                <a:ea typeface="MS PGothic" panose="020B0600070205080204" pitchFamily="34" charset="-128"/>
              </a:defRPr>
            </a:lvl4pPr>
            <a:lvl5pPr marL="2057400" indent="-228600" defTabSz="331788">
              <a:defRPr sz="2400">
                <a:solidFill>
                  <a:schemeClr val="tx1"/>
                </a:solidFill>
                <a:latin typeface="Times New Roman" panose="02020603050405020304" pitchFamily="18" charset="0"/>
                <a:ea typeface="MS PGothic" panose="020B0600070205080204" pitchFamily="34" charset="-128"/>
              </a:defRPr>
            </a:lvl5pPr>
            <a:lvl6pPr marL="2514600" indent="-228600" defTabSz="3317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3317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3317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3317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spcBef>
                <a:spcPts val="2388"/>
              </a:spcBef>
              <a:buFont typeface="Wingdings" panose="05000000000000000000" pitchFamily="2" charset="2"/>
              <a:buChar char="§"/>
            </a:pPr>
            <a:r>
              <a:rPr lang="en-US" altLang="en-US" sz="3200">
                <a:latin typeface="Calibri" panose="020F0502020204030204" pitchFamily="34" charset="0"/>
              </a:rPr>
              <a:t>A social/political/economic/religious structure based on male authority and male domination over women identified individuals.</a:t>
            </a:r>
          </a:p>
          <a:p>
            <a:pPr>
              <a:spcBef>
                <a:spcPts val="2388"/>
              </a:spcBef>
              <a:buFont typeface="Wingdings" panose="05000000000000000000" pitchFamily="2" charset="2"/>
              <a:buChar char="§"/>
            </a:pPr>
            <a:r>
              <a:rPr lang="en-US" altLang="en-US" sz="3200">
                <a:latin typeface="Calibri" panose="020F0502020204030204" pitchFamily="34" charset="0"/>
              </a:rPr>
              <a:t>Patriarchy develops after a historical power take-over by men relegating them to second class citizenship (perpetuated to this day).</a:t>
            </a:r>
          </a:p>
        </p:txBody>
      </p:sp>
      <p:sp>
        <p:nvSpPr>
          <p:cNvPr id="4" name="TextBox 3"/>
          <p:cNvSpPr txBox="1"/>
          <p:nvPr/>
        </p:nvSpPr>
        <p:spPr>
          <a:xfrm>
            <a:off x="1524000" y="381000"/>
            <a:ext cx="5943600" cy="914400"/>
          </a:xfrm>
          <a:prstGeom prst="rect">
            <a:avLst/>
          </a:prstGeom>
        </p:spPr>
        <p:txBody>
          <a:bodyPr/>
          <a:lstStyle/>
          <a:p>
            <a:pPr algn="ctr">
              <a:buClr>
                <a:schemeClr val="accent6">
                  <a:lumMod val="75000"/>
                </a:schemeClr>
              </a:buClr>
              <a:defRPr/>
            </a:pPr>
            <a:r>
              <a:rPr lang="en-US" sz="6000" b="1" dirty="0">
                <a:solidFill>
                  <a:schemeClr val="tx2"/>
                </a:solidFill>
                <a:latin typeface="+mj-lt"/>
              </a:rPr>
              <a:t>Patriarchy</a:t>
            </a:r>
          </a:p>
        </p:txBody>
      </p:sp>
    </p:spTree>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838200"/>
            <a:ext cx="6324600" cy="914400"/>
          </a:xfrm>
          <a:prstGeom prst="rect">
            <a:avLst/>
          </a:prstGeom>
        </p:spPr>
        <p:txBody>
          <a:bodyPr wrap="none"/>
          <a:lstStyle/>
          <a:p>
            <a:pPr algn="ctr">
              <a:buClr>
                <a:schemeClr val="accent6">
                  <a:lumMod val="75000"/>
                </a:schemeClr>
              </a:buClr>
              <a:defRPr/>
            </a:pPr>
            <a:r>
              <a:rPr lang="en-US" sz="6600" b="1" dirty="0">
                <a:solidFill>
                  <a:schemeClr val="tx2"/>
                </a:solidFill>
                <a:latin typeface="+mn-lt"/>
              </a:rPr>
              <a:t>Sexism</a:t>
            </a:r>
          </a:p>
        </p:txBody>
      </p:sp>
      <p:sp>
        <p:nvSpPr>
          <p:cNvPr id="67587" name="Shape 154"/>
          <p:cNvSpPr txBox="1">
            <a:spLocks/>
          </p:cNvSpPr>
          <p:nvPr/>
        </p:nvSpPr>
        <p:spPr bwMode="auto">
          <a:xfrm>
            <a:off x="228600" y="2133600"/>
            <a:ext cx="8763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571500" indent="-571500">
              <a:spcBef>
                <a:spcPct val="20000"/>
              </a:spcBef>
              <a:buFont typeface="Wingdings" panose="05000000000000000000" pitchFamily="2" charset="2"/>
              <a:buChar char="§"/>
              <a:defRPr/>
            </a:pPr>
            <a:r>
              <a:rPr lang="en-US" altLang="en-US" sz="4400" dirty="0">
                <a:latin typeface="Calibri" panose="020F0502020204030204" pitchFamily="34" charset="0"/>
              </a:rPr>
              <a:t>Combination of all the methods employed  at the core of the patriarchy to maintain women in a situation of exploitation, subordination and inferiority.</a:t>
            </a:r>
          </a:p>
          <a:p>
            <a:pPr>
              <a:spcBef>
                <a:spcPct val="20000"/>
              </a:spcBef>
              <a:buFont typeface="Arial" panose="020B0604020202020204" pitchFamily="34" charset="0"/>
              <a:buBlip>
                <a:blip r:embed="rId3"/>
              </a:buBlip>
              <a:defRPr/>
            </a:pPr>
            <a:endParaRPr lang="en-US" altLang="en-US" sz="3200" dirty="0">
              <a:latin typeface="Calibri" panose="020F0502020204030204" pitchFamily="34" charset="0"/>
            </a:endParaRPr>
          </a:p>
          <a:p>
            <a:pPr>
              <a:spcBef>
                <a:spcPct val="20000"/>
              </a:spcBef>
              <a:buFont typeface="Arial" panose="020B0604020202020204" pitchFamily="34" charset="0"/>
              <a:buBlip>
                <a:blip r:embed="rId3"/>
              </a:buBlip>
              <a:defRPr/>
            </a:pPr>
            <a:endParaRPr lang="en-US" altLang="en-US" sz="3200" dirty="0">
              <a:latin typeface="Calibri" panose="020F0502020204030204" pitchFamily="34" charset="0"/>
            </a:endParaRPr>
          </a:p>
        </p:txBody>
      </p:sp>
    </p:spTree>
  </p:cSld>
  <p:clrMapOvr>
    <a:masterClrMapping/>
  </p:clrMapOvr>
  <p:transition>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533400"/>
            <a:ext cx="6324600" cy="914400"/>
          </a:xfrm>
          <a:prstGeom prst="rect">
            <a:avLst/>
          </a:prstGeom>
        </p:spPr>
        <p:txBody>
          <a:bodyPr wrap="none"/>
          <a:lstStyle/>
          <a:p>
            <a:pPr algn="ctr">
              <a:buClr>
                <a:schemeClr val="accent6">
                  <a:lumMod val="75000"/>
                </a:schemeClr>
              </a:buClr>
              <a:defRPr/>
            </a:pPr>
            <a:r>
              <a:rPr lang="en-US" sz="6600" b="1" dirty="0">
                <a:solidFill>
                  <a:schemeClr val="tx2"/>
                </a:solidFill>
                <a:latin typeface="+mn-lt"/>
              </a:rPr>
              <a:t>Gender Based Violence</a:t>
            </a:r>
          </a:p>
        </p:txBody>
      </p:sp>
      <p:sp>
        <p:nvSpPr>
          <p:cNvPr id="67587" name="Shape 157"/>
          <p:cNvSpPr txBox="1">
            <a:spLocks/>
          </p:cNvSpPr>
          <p:nvPr/>
        </p:nvSpPr>
        <p:spPr bwMode="auto">
          <a:xfrm>
            <a:off x="381000" y="1752600"/>
            <a:ext cx="8153400" cy="440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28638" indent="-528638">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spcBef>
                <a:spcPct val="20000"/>
              </a:spcBef>
              <a:buFont typeface="Wingdings" panose="05000000000000000000" pitchFamily="2" charset="2"/>
              <a:buChar char="§"/>
            </a:pPr>
            <a:r>
              <a:rPr lang="en-US" altLang="en-US" sz="3200">
                <a:latin typeface="Calibri" panose="020F0502020204030204" pitchFamily="34" charset="0"/>
              </a:rPr>
              <a:t>All acts of violence directed toward a person due their particular gender identity/expression. Its consequence is physical, emotional, sexual, psychological and  economic damage.</a:t>
            </a:r>
          </a:p>
          <a:p>
            <a:pPr>
              <a:spcBef>
                <a:spcPct val="20000"/>
              </a:spcBef>
              <a:buFont typeface="Wingdings" panose="05000000000000000000" pitchFamily="2" charset="2"/>
              <a:buChar char="§"/>
            </a:pPr>
            <a:r>
              <a:rPr lang="en-US" altLang="en-US" sz="3200">
                <a:latin typeface="Calibri" panose="020F0502020204030204" pitchFamily="34" charset="0"/>
              </a:rPr>
              <a:t>It includes acts such as coercion and privation of liberty.</a:t>
            </a:r>
          </a:p>
        </p:txBody>
      </p:sp>
    </p:spTree>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1"/>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590800" y="381000"/>
            <a:ext cx="4495800" cy="635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533400"/>
            <a:ext cx="6324600" cy="914400"/>
          </a:xfrm>
          <a:prstGeom prst="rect">
            <a:avLst/>
          </a:prstGeom>
        </p:spPr>
        <p:txBody>
          <a:bodyPr wrap="none"/>
          <a:lstStyle/>
          <a:p>
            <a:pPr algn="ctr">
              <a:buClr>
                <a:schemeClr val="accent6">
                  <a:lumMod val="75000"/>
                </a:schemeClr>
              </a:buClr>
              <a:defRPr/>
            </a:pPr>
            <a:r>
              <a:rPr lang="en-US" sz="4800" b="1" dirty="0">
                <a:solidFill>
                  <a:schemeClr val="tx2"/>
                </a:solidFill>
                <a:latin typeface="+mj-lt"/>
              </a:rPr>
              <a:t>Gender based-violence </a:t>
            </a:r>
          </a:p>
          <a:p>
            <a:pPr algn="ctr">
              <a:buClr>
                <a:schemeClr val="accent6">
                  <a:lumMod val="75000"/>
                </a:schemeClr>
              </a:buClr>
              <a:defRPr/>
            </a:pPr>
            <a:r>
              <a:rPr lang="en-US" sz="4800" b="1" dirty="0">
                <a:solidFill>
                  <a:schemeClr val="tx2"/>
                </a:solidFill>
                <a:latin typeface="+mj-lt"/>
              </a:rPr>
              <a:t>manifestations</a:t>
            </a:r>
          </a:p>
        </p:txBody>
      </p:sp>
      <p:sp>
        <p:nvSpPr>
          <p:cNvPr id="71683" name="Shape 162"/>
          <p:cNvSpPr txBox="1">
            <a:spLocks/>
          </p:cNvSpPr>
          <p:nvPr/>
        </p:nvSpPr>
        <p:spPr bwMode="auto">
          <a:xfrm>
            <a:off x="838200" y="2133600"/>
            <a:ext cx="81534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spcBef>
                <a:spcPct val="20000"/>
              </a:spcBef>
              <a:buFont typeface="Wingdings" panose="05000000000000000000" pitchFamily="2" charset="2"/>
              <a:buChar char="§"/>
            </a:pPr>
            <a:r>
              <a:rPr lang="en-US" altLang="en-US" sz="4000">
                <a:latin typeface="Calibri" panose="020F0502020204030204" pitchFamily="34" charset="0"/>
              </a:rPr>
              <a:t>Physical Violence</a:t>
            </a:r>
          </a:p>
          <a:p>
            <a:pPr>
              <a:spcBef>
                <a:spcPct val="20000"/>
              </a:spcBef>
              <a:buFont typeface="Wingdings" panose="05000000000000000000" pitchFamily="2" charset="2"/>
              <a:buChar char="§"/>
            </a:pPr>
            <a:r>
              <a:rPr lang="en-US" altLang="en-US" sz="4000">
                <a:latin typeface="Calibri" panose="020F0502020204030204" pitchFamily="34" charset="0"/>
              </a:rPr>
              <a:t>Emotional Violence</a:t>
            </a:r>
          </a:p>
          <a:p>
            <a:pPr>
              <a:spcBef>
                <a:spcPct val="20000"/>
              </a:spcBef>
              <a:buFont typeface="Wingdings" panose="05000000000000000000" pitchFamily="2" charset="2"/>
              <a:buChar char="§"/>
            </a:pPr>
            <a:r>
              <a:rPr lang="en-US" altLang="en-US" sz="4000">
                <a:latin typeface="Calibri" panose="020F0502020204030204" pitchFamily="34" charset="0"/>
              </a:rPr>
              <a:t>Psychological Violence</a:t>
            </a:r>
          </a:p>
          <a:p>
            <a:pPr>
              <a:spcBef>
                <a:spcPct val="20000"/>
              </a:spcBef>
              <a:buFont typeface="Wingdings" panose="05000000000000000000" pitchFamily="2" charset="2"/>
              <a:buChar char="§"/>
            </a:pPr>
            <a:r>
              <a:rPr lang="en-US" altLang="en-US" sz="4000">
                <a:latin typeface="Calibri" panose="020F0502020204030204" pitchFamily="34" charset="0"/>
              </a:rPr>
              <a:t>Sexual Violence</a:t>
            </a:r>
          </a:p>
          <a:p>
            <a:pPr>
              <a:spcBef>
                <a:spcPct val="20000"/>
              </a:spcBef>
              <a:buFont typeface="Wingdings" panose="05000000000000000000" pitchFamily="2" charset="2"/>
              <a:buChar char="§"/>
            </a:pPr>
            <a:r>
              <a:rPr lang="en-US" altLang="en-US" sz="4000">
                <a:latin typeface="Calibri" panose="020F0502020204030204" pitchFamily="34" charset="0"/>
              </a:rPr>
              <a:t>Economic Violence</a:t>
            </a:r>
          </a:p>
        </p:txBody>
      </p:sp>
    </p:spTree>
  </p:cSld>
  <p:clrMapOvr>
    <a:masterClrMapping/>
  </p:clrMapOvr>
  <p:transition>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2362200"/>
            <a:ext cx="7467600" cy="914400"/>
          </a:xfrm>
          <a:prstGeom prst="rect">
            <a:avLst/>
          </a:prstGeom>
        </p:spPr>
        <p:txBody>
          <a:bodyPr wrap="none"/>
          <a:lstStyle/>
          <a:p>
            <a:pPr algn="ctr">
              <a:buClr>
                <a:schemeClr val="accent6">
                  <a:lumMod val="75000"/>
                </a:schemeClr>
              </a:buClr>
              <a:defRPr/>
            </a:pPr>
            <a:r>
              <a:rPr lang="en-US" sz="6600" b="1" dirty="0">
                <a:solidFill>
                  <a:schemeClr val="accent1"/>
                </a:solidFill>
                <a:latin typeface="+mn-lt"/>
              </a:rPr>
              <a:t>Group exercise </a:t>
            </a:r>
          </a:p>
          <a:p>
            <a:pPr algn="ctr">
              <a:buClr>
                <a:schemeClr val="accent6">
                  <a:lumMod val="75000"/>
                </a:schemeClr>
              </a:buClr>
              <a:defRPr/>
            </a:pPr>
            <a:r>
              <a:rPr lang="en-US" sz="6600" dirty="0">
                <a:solidFill>
                  <a:srgbClr val="FF00FF"/>
                </a:solidFill>
                <a:latin typeface="+mn-lt"/>
              </a:rPr>
              <a:t>Pink</a:t>
            </a:r>
            <a:r>
              <a:rPr lang="en-US" sz="6600" dirty="0">
                <a:latin typeface="+mn-lt"/>
              </a:rPr>
              <a:t> and </a:t>
            </a:r>
            <a:r>
              <a:rPr lang="en-US" sz="6600" dirty="0">
                <a:solidFill>
                  <a:srgbClr val="33CCFF"/>
                </a:solidFill>
                <a:latin typeface="+mn-lt"/>
              </a:rPr>
              <a:t>Blue </a:t>
            </a:r>
            <a:r>
              <a:rPr lang="en-US" sz="6600" dirty="0">
                <a:latin typeface="+mn-lt"/>
              </a:rPr>
              <a:t>Rooms</a:t>
            </a:r>
          </a:p>
        </p:txBody>
      </p:sp>
    </p:spTree>
  </p:cSld>
  <p:clrMapOvr>
    <a:masterClrMapping/>
  </p:clrMapOvr>
  <p:transition>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8400" y="1752600"/>
            <a:ext cx="4495800" cy="914400"/>
          </a:xfrm>
          <a:prstGeom prst="rect">
            <a:avLst/>
          </a:prstGeom>
        </p:spPr>
        <p:txBody>
          <a:bodyPr wrap="none"/>
          <a:lstStyle/>
          <a:p>
            <a:pPr algn="ctr">
              <a:buClr>
                <a:schemeClr val="accent6">
                  <a:lumMod val="75000"/>
                </a:schemeClr>
              </a:buClr>
              <a:defRPr/>
            </a:pPr>
            <a:r>
              <a:rPr lang="en-US" sz="7200" b="1" dirty="0">
                <a:solidFill>
                  <a:schemeClr val="accent1">
                    <a:lumMod val="50000"/>
                  </a:schemeClr>
                </a:solidFill>
                <a:latin typeface="+mj-lt"/>
              </a:rPr>
              <a:t>Video</a:t>
            </a:r>
            <a:r>
              <a:rPr lang="en-US" sz="7200" dirty="0">
                <a:solidFill>
                  <a:schemeClr val="accent1">
                    <a:lumMod val="50000"/>
                  </a:schemeClr>
                </a:solidFill>
                <a:latin typeface="+mj-lt"/>
              </a:rPr>
              <a:t>:</a:t>
            </a:r>
          </a:p>
          <a:p>
            <a:pPr algn="ctr">
              <a:buClr>
                <a:schemeClr val="accent6">
                  <a:lumMod val="75000"/>
                </a:schemeClr>
              </a:buClr>
              <a:defRPr/>
            </a:pPr>
            <a:r>
              <a:rPr lang="en-US" sz="7200" dirty="0">
                <a:solidFill>
                  <a:schemeClr val="accent1">
                    <a:lumMod val="50000"/>
                  </a:schemeClr>
                </a:solidFill>
                <a:latin typeface="+mj-lt"/>
              </a:rPr>
              <a:t>A (</a:t>
            </a:r>
            <a:r>
              <a:rPr lang="en-US" sz="7200" dirty="0" err="1">
                <a:solidFill>
                  <a:schemeClr val="accent1">
                    <a:lumMod val="50000"/>
                  </a:schemeClr>
                </a:solidFill>
                <a:latin typeface="+mj-lt"/>
              </a:rPr>
              <a:t>im</a:t>
            </a:r>
            <a:r>
              <a:rPr lang="en-US" sz="7200" dirty="0">
                <a:solidFill>
                  <a:schemeClr val="accent1">
                    <a:lumMod val="50000"/>
                  </a:schemeClr>
                </a:solidFill>
                <a:latin typeface="+mj-lt"/>
              </a:rPr>
              <a:t>)possible dream?</a:t>
            </a: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ueño imposible completo">
            <a:hlinkClick r:id="" action="ppaction://media"/>
            <a:extLst>
              <a:ext uri="{FF2B5EF4-FFF2-40B4-BE49-F238E27FC236}">
                <a16:creationId xmlns:a16="http://schemas.microsoft.com/office/drawing/2014/main" id="{22CACC4F-195A-449D-8E6E-34A9F814568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000" y="609600"/>
            <a:ext cx="7239000" cy="5429250"/>
          </a:xfrm>
          <a:prstGeom prst="rect">
            <a:avLst/>
          </a:prstGeom>
        </p:spPr>
      </p:pic>
    </p:spTree>
    <p:extLst>
      <p:ext uri="{BB962C8B-B14F-4D97-AF65-F5344CB8AC3E}">
        <p14:creationId xmlns:p14="http://schemas.microsoft.com/office/powerpoint/2010/main" val="40577092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Box 1">
            <a:extLst>
              <a:ext uri="{FF2B5EF4-FFF2-40B4-BE49-F238E27FC236}">
                <a16:creationId xmlns:a16="http://schemas.microsoft.com/office/drawing/2014/main" id="{D741D5BE-61F9-4C3F-ADB3-D46699ED0019}"/>
              </a:ext>
            </a:extLst>
          </p:cNvPr>
          <p:cNvSpPr txBox="1">
            <a:spLocks noChangeArrowheads="1"/>
          </p:cNvSpPr>
          <p:nvPr/>
        </p:nvSpPr>
        <p:spPr bwMode="auto">
          <a:xfrm>
            <a:off x="914400" y="609600"/>
            <a:ext cx="7467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buClr>
                <a:srgbClr val="00B050"/>
              </a:buClr>
            </a:pPr>
            <a:r>
              <a:rPr lang="en-US" altLang="en-US" sz="4400" b="1" dirty="0">
                <a:solidFill>
                  <a:srgbClr val="0070C0"/>
                </a:solidFill>
                <a:latin typeface="Tahoma" panose="020B0604030504040204" pitchFamily="34" charset="0"/>
                <a:cs typeface="Tahoma" panose="020B0604030504040204" pitchFamily="34" charset="0"/>
              </a:rPr>
              <a:t>Harm Reduction Coalition</a:t>
            </a:r>
          </a:p>
        </p:txBody>
      </p:sp>
      <p:sp>
        <p:nvSpPr>
          <p:cNvPr id="3" name="TextBox 2">
            <a:extLst>
              <a:ext uri="{FF2B5EF4-FFF2-40B4-BE49-F238E27FC236}">
                <a16:creationId xmlns:a16="http://schemas.microsoft.com/office/drawing/2014/main" id="{1D63573F-4BEB-407C-A8E1-F0D83FB06C34}"/>
              </a:ext>
            </a:extLst>
          </p:cNvPr>
          <p:cNvSpPr txBox="1"/>
          <p:nvPr/>
        </p:nvSpPr>
        <p:spPr>
          <a:xfrm>
            <a:off x="228600" y="1371600"/>
            <a:ext cx="8915400" cy="1447800"/>
          </a:xfrm>
          <a:prstGeom prst="rect">
            <a:avLst/>
          </a:prstGeom>
        </p:spPr>
        <p:txBody>
          <a:bodyPr>
            <a:normAutofit lnSpcReduction="10000"/>
          </a:bodyPr>
          <a:lstStyle/>
          <a:p>
            <a:pPr marL="236538" indent="-236538" eaLnBrk="1" hangingPunct="1">
              <a:lnSpc>
                <a:spcPct val="150000"/>
              </a:lnSpc>
              <a:buClr>
                <a:schemeClr val="tx1"/>
              </a:buClr>
              <a:buFont typeface="Arial" pitchFamily="34" charset="0"/>
              <a:buChar char="•"/>
              <a:defRPr/>
            </a:pPr>
            <a:r>
              <a:rPr lang="en-US" sz="2000" dirty="0">
                <a:latin typeface="Tahoma" pitchFamily="34" charset="0"/>
                <a:ea typeface="Tahoma" pitchFamily="34" charset="0"/>
                <a:cs typeface="Tahoma" pitchFamily="34" charset="0"/>
              </a:rPr>
              <a:t>Founded in 1993 by needle exchange providers, advocates, and drug users</a:t>
            </a:r>
          </a:p>
          <a:p>
            <a:pPr marL="236538" indent="-236538" eaLnBrk="1" hangingPunct="1">
              <a:lnSpc>
                <a:spcPct val="150000"/>
              </a:lnSpc>
              <a:buClr>
                <a:schemeClr val="tx1"/>
              </a:buClr>
              <a:buFont typeface="Arial" pitchFamily="34" charset="0"/>
              <a:buChar char="•"/>
              <a:defRPr/>
            </a:pPr>
            <a:r>
              <a:rPr lang="en-US" sz="2000" dirty="0">
                <a:latin typeface="Tahoma" pitchFamily="34" charset="0"/>
                <a:ea typeface="Tahoma" pitchFamily="34" charset="0"/>
                <a:cs typeface="Tahoma" pitchFamily="34" charset="0"/>
              </a:rPr>
              <a:t>Challenge the persistent stigma faced by people  who use drugs</a:t>
            </a:r>
          </a:p>
          <a:p>
            <a:pPr marL="236538" indent="-236538" eaLnBrk="1" hangingPunct="1">
              <a:lnSpc>
                <a:spcPct val="150000"/>
              </a:lnSpc>
              <a:buClr>
                <a:schemeClr val="tx1"/>
              </a:buClr>
              <a:buFont typeface="Arial" pitchFamily="34" charset="0"/>
              <a:buChar char="•"/>
              <a:defRPr/>
            </a:pPr>
            <a:r>
              <a:rPr lang="en-US" sz="2000" dirty="0">
                <a:latin typeface="Tahoma" pitchFamily="34" charset="0"/>
                <a:ea typeface="Tahoma" pitchFamily="34" charset="0"/>
                <a:cs typeface="Tahoma" pitchFamily="34" charset="0"/>
              </a:rPr>
              <a:t>Advocate for policy and public health reform</a:t>
            </a:r>
          </a:p>
        </p:txBody>
      </p:sp>
      <p:graphicFrame>
        <p:nvGraphicFramePr>
          <p:cNvPr id="4" name="Diagram 3">
            <a:extLst>
              <a:ext uri="{FF2B5EF4-FFF2-40B4-BE49-F238E27FC236}">
                <a16:creationId xmlns:a16="http://schemas.microsoft.com/office/drawing/2014/main" id="{58CC614B-CBB1-4C84-A93A-CC32EFC78FA3}"/>
              </a:ext>
            </a:extLst>
          </p:cNvPr>
          <p:cNvGraphicFramePr/>
          <p:nvPr/>
        </p:nvGraphicFramePr>
        <p:xfrm>
          <a:off x="1181100" y="2590800"/>
          <a:ext cx="7010400" cy="320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0181" name="Rectangle 1">
            <a:extLst>
              <a:ext uri="{FF2B5EF4-FFF2-40B4-BE49-F238E27FC236}">
                <a16:creationId xmlns:a16="http://schemas.microsoft.com/office/drawing/2014/main" id="{50FE5669-BEB2-4AFB-AA58-F02C69F640E6}"/>
              </a:ext>
            </a:extLst>
          </p:cNvPr>
          <p:cNvSpPr>
            <a:spLocks noChangeArrowheads="1"/>
          </p:cNvSpPr>
          <p:nvPr/>
        </p:nvSpPr>
        <p:spPr bwMode="auto">
          <a:xfrm>
            <a:off x="2209800" y="5791200"/>
            <a:ext cx="7124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buClr>
                <a:srgbClr val="000000"/>
              </a:buClr>
            </a:pPr>
            <a:r>
              <a:rPr lang="en-US" altLang="en-US" sz="1400" b="1" dirty="0">
                <a:solidFill>
                  <a:srgbClr val="0070C0"/>
                </a:solidFill>
                <a:latin typeface="Tahoma" panose="020B0604030504040204" pitchFamily="34" charset="0"/>
                <a:cs typeface="Tahoma" panose="020B0604030504040204" pitchFamily="34" charset="0"/>
              </a:rPr>
              <a:t>Harm Reduction Coalition creates spaces for dialogue and action that help heal the harms caused by racialized drug policies.</a:t>
            </a:r>
          </a:p>
        </p:txBody>
      </p:sp>
    </p:spTree>
    <p:extLst>
      <p:ext uri="{BB962C8B-B14F-4D97-AF65-F5344CB8AC3E}">
        <p14:creationId xmlns:p14="http://schemas.microsoft.com/office/powerpoint/2010/main" val="3047724900"/>
      </p:ext>
    </p:extLst>
  </p:cSld>
  <p:clrMapOvr>
    <a:masterClrMapping/>
  </p:clrMapOvr>
  <p:transition>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47800" y="685800"/>
            <a:ext cx="6629400" cy="1295400"/>
          </a:xfrm>
          <a:prstGeom prst="rect">
            <a:avLst/>
          </a:prstGeom>
        </p:spPr>
        <p:txBody>
          <a:bodyPr>
            <a:normAutofit/>
          </a:bodyPr>
          <a:lstStyle/>
          <a:p>
            <a:pPr>
              <a:buClr>
                <a:schemeClr val="accent6">
                  <a:lumMod val="75000"/>
                </a:schemeClr>
              </a:buClr>
              <a:buFont typeface="Calibri" pitchFamily="34" charset="0"/>
              <a:buChar char="●"/>
              <a:defRPr/>
            </a:pPr>
            <a:endParaRPr lang="en-US" sz="4000" dirty="0">
              <a:latin typeface="Arial" pitchFamily="34" charset="0"/>
            </a:endParaRPr>
          </a:p>
        </p:txBody>
      </p:sp>
      <p:sp>
        <p:nvSpPr>
          <p:cNvPr id="4" name="TextBox 3"/>
          <p:cNvSpPr txBox="1"/>
          <p:nvPr/>
        </p:nvSpPr>
        <p:spPr>
          <a:xfrm rot="10800000" flipV="1">
            <a:off x="1219200" y="685800"/>
            <a:ext cx="6858000" cy="1371600"/>
          </a:xfrm>
          <a:prstGeom prst="rect">
            <a:avLst/>
          </a:prstGeom>
        </p:spPr>
        <p:txBody>
          <a:bodyPr/>
          <a:lstStyle/>
          <a:p>
            <a:pPr algn="ctr">
              <a:buClr>
                <a:schemeClr val="accent6">
                  <a:lumMod val="75000"/>
                </a:schemeClr>
              </a:buClr>
              <a:defRPr/>
            </a:pPr>
            <a:r>
              <a:rPr lang="en-US" sz="5400" b="1" dirty="0">
                <a:solidFill>
                  <a:schemeClr val="tx2"/>
                </a:solidFill>
                <a:latin typeface="+mj-lt"/>
              </a:rPr>
              <a:t>Consequences of Gender Based Violence </a:t>
            </a:r>
          </a:p>
        </p:txBody>
      </p:sp>
      <p:sp>
        <p:nvSpPr>
          <p:cNvPr id="2" name="TextBox 1"/>
          <p:cNvSpPr txBox="1"/>
          <p:nvPr/>
        </p:nvSpPr>
        <p:spPr>
          <a:xfrm>
            <a:off x="838200" y="2590800"/>
            <a:ext cx="7239000" cy="3200400"/>
          </a:xfrm>
          <a:prstGeom prst="rect">
            <a:avLst/>
          </a:prstGeom>
        </p:spPr>
        <p:txBody>
          <a:bodyPr wrap="none"/>
          <a:lstStyle/>
          <a:p>
            <a:pPr marL="685800" indent="-685800">
              <a:buClr>
                <a:schemeClr val="tx1"/>
              </a:buClr>
              <a:buFont typeface="Wingdings" panose="05000000000000000000" pitchFamily="2" charset="2"/>
              <a:buChar char="§"/>
              <a:defRPr/>
            </a:pPr>
            <a:r>
              <a:rPr lang="en-US" sz="4800" dirty="0">
                <a:latin typeface="+mn-lt"/>
              </a:rPr>
              <a:t>Emotional Health</a:t>
            </a:r>
          </a:p>
          <a:p>
            <a:pPr marL="685800" indent="-685800">
              <a:buClr>
                <a:schemeClr val="tx1"/>
              </a:buClr>
              <a:buFont typeface="Wingdings" panose="05000000000000000000" pitchFamily="2" charset="2"/>
              <a:buChar char="§"/>
              <a:defRPr/>
            </a:pPr>
            <a:r>
              <a:rPr lang="en-US" sz="4800" dirty="0">
                <a:latin typeface="+mn-lt"/>
              </a:rPr>
              <a:t>Psychological/Mental Health</a:t>
            </a:r>
          </a:p>
          <a:p>
            <a:pPr marL="685800" indent="-685800">
              <a:buClr>
                <a:schemeClr val="tx1"/>
              </a:buClr>
              <a:buFont typeface="Wingdings" panose="05000000000000000000" pitchFamily="2" charset="2"/>
              <a:buChar char="§"/>
              <a:defRPr/>
            </a:pPr>
            <a:r>
              <a:rPr lang="en-US" sz="4800" dirty="0">
                <a:latin typeface="+mn-lt"/>
              </a:rPr>
              <a:t>Physical Health</a:t>
            </a:r>
          </a:p>
          <a:p>
            <a:pPr marL="685800" indent="-685800">
              <a:buFont typeface="Wingdings" panose="05000000000000000000" pitchFamily="2" charset="2"/>
              <a:buChar char="§"/>
              <a:defRPr/>
            </a:pPr>
            <a:r>
              <a:rPr lang="en-US" sz="4800" dirty="0">
                <a:latin typeface="+mn-lt"/>
              </a:rPr>
              <a:t>Economic Health</a:t>
            </a:r>
          </a:p>
        </p:txBody>
      </p:sp>
    </p:spTree>
  </p:cSld>
  <p:clrMapOvr>
    <a:masterClrMapping/>
  </p:clrMapOvr>
  <p:transition>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2590800"/>
            <a:ext cx="7543800" cy="1905000"/>
          </a:xfrm>
          <a:prstGeom prst="rect">
            <a:avLst/>
          </a:prstGeom>
        </p:spPr>
        <p:txBody>
          <a:bodyPr wrap="none">
            <a:normAutofit/>
          </a:bodyPr>
          <a:lstStyle/>
          <a:p>
            <a:pPr algn="ctr">
              <a:buClr>
                <a:schemeClr val="accent6">
                  <a:lumMod val="75000"/>
                </a:schemeClr>
              </a:buClr>
              <a:defRPr/>
            </a:pPr>
            <a:r>
              <a:rPr lang="en-US" sz="6600" b="1" dirty="0">
                <a:solidFill>
                  <a:schemeClr val="tx2"/>
                </a:solidFill>
                <a:latin typeface="+mj-lt"/>
              </a:rPr>
              <a:t>Trauma</a:t>
            </a:r>
          </a:p>
        </p:txBody>
      </p:sp>
    </p:spTree>
  </p:cSld>
  <p:clrMapOvr>
    <a:masterClrMapping/>
  </p:clrMapOvr>
  <p:transition>
    <p:rand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914400"/>
            <a:ext cx="8458200" cy="5448300"/>
          </a:xfrm>
          <a:prstGeom prst="rect">
            <a:avLst/>
          </a:prstGeom>
        </p:spPr>
        <p:txBody>
          <a:bodyPr>
            <a:spAutoFit/>
          </a:bodyPr>
          <a:lstStyle/>
          <a:p>
            <a:pPr marL="342900" indent="-342900">
              <a:buFont typeface="Wingdings" panose="05000000000000000000" pitchFamily="2" charset="2"/>
              <a:buChar char="§"/>
              <a:defRPr/>
            </a:pPr>
            <a:r>
              <a:rPr lang="en-US" sz="3200" dirty="0">
                <a:solidFill>
                  <a:srgbClr val="000000"/>
                </a:solidFill>
                <a:latin typeface="+mn-lt"/>
              </a:rPr>
              <a:t>The word </a:t>
            </a:r>
            <a:r>
              <a:rPr lang="en-US" sz="3200" b="1" dirty="0">
                <a:solidFill>
                  <a:srgbClr val="000000"/>
                </a:solidFill>
                <a:latin typeface="+mn-lt"/>
              </a:rPr>
              <a:t>trauma </a:t>
            </a:r>
            <a:r>
              <a:rPr lang="en-US" sz="3200" dirty="0">
                <a:solidFill>
                  <a:srgbClr val="000000"/>
                </a:solidFill>
                <a:latin typeface="+mn-lt"/>
              </a:rPr>
              <a:t>is used to describe experiences or situations that are emotionally painful and distressing, and that overwhelm people’s ability to cope, leaving them powerless. </a:t>
            </a:r>
          </a:p>
          <a:p>
            <a:pPr>
              <a:defRPr/>
            </a:pPr>
            <a:endParaRPr lang="en-US" sz="3200" dirty="0">
              <a:solidFill>
                <a:srgbClr val="000000"/>
              </a:solidFill>
              <a:latin typeface="+mn-lt"/>
            </a:endParaRPr>
          </a:p>
          <a:p>
            <a:pPr marL="342900" indent="-342900">
              <a:buFont typeface="Wingdings" panose="05000000000000000000" pitchFamily="2" charset="2"/>
              <a:buChar char="§"/>
              <a:defRPr/>
            </a:pPr>
            <a:r>
              <a:rPr lang="en-US" sz="3200" dirty="0">
                <a:solidFill>
                  <a:srgbClr val="000000"/>
                </a:solidFill>
                <a:latin typeface="+mn-lt"/>
              </a:rPr>
              <a:t>For some groups of people, trauma can occur frequently and become part of their day to day life.</a:t>
            </a:r>
          </a:p>
          <a:p>
            <a:pPr>
              <a:defRPr/>
            </a:pPr>
            <a:endParaRPr lang="en-US" dirty="0">
              <a:solidFill>
                <a:srgbClr val="000000"/>
              </a:solidFill>
              <a:latin typeface="arial" panose="020B0604020202020204" pitchFamily="34" charset="0"/>
            </a:endParaRPr>
          </a:p>
          <a:p>
            <a:pPr>
              <a:defRPr/>
            </a:pPr>
            <a:endParaRPr lang="en-US" dirty="0">
              <a:solidFill>
                <a:srgbClr val="000000"/>
              </a:solidFill>
              <a:latin typeface="arial" panose="020B0604020202020204" pitchFamily="34" charset="0"/>
            </a:endParaRPr>
          </a:p>
          <a:p>
            <a:pPr algn="r">
              <a:defRPr/>
            </a:pPr>
            <a:r>
              <a:rPr lang="en-US" sz="1200" dirty="0">
                <a:solidFill>
                  <a:srgbClr val="000000"/>
                </a:solidFill>
                <a:latin typeface="arial" panose="020B0604020202020204" pitchFamily="34" charset="0"/>
              </a:rPr>
              <a:t>Center for Non-Violence and Social Justice</a:t>
            </a:r>
            <a:endParaRPr lang="en-US" sz="1200" dirty="0"/>
          </a:p>
        </p:txBody>
      </p:sp>
    </p:spTree>
  </p:cSld>
  <p:clrMapOvr>
    <a:masterClrMapping/>
  </p:clrMapOvr>
  <p:transition>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
          <p:cNvSpPr>
            <a:spLocks noChangeArrowheads="1"/>
          </p:cNvSpPr>
          <p:nvPr/>
        </p:nvSpPr>
        <p:spPr bwMode="auto">
          <a:xfrm>
            <a:off x="457200" y="685800"/>
            <a:ext cx="83820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342900" indent="-342900">
              <a:buFont typeface="Wingdings" panose="05000000000000000000" pitchFamily="2" charset="2"/>
              <a:buChar char="§"/>
              <a:defRPr/>
            </a:pPr>
            <a:r>
              <a:rPr lang="en-US" altLang="en-US" sz="3200" dirty="0">
                <a:solidFill>
                  <a:srgbClr val="000000"/>
                </a:solidFill>
                <a:latin typeface="+mn-lt"/>
              </a:rPr>
              <a:t>Relatively subtle, pervasive and insidious forms of trauma experienced chronically can have a cumulative impact that can be fundamentally life-altering.</a:t>
            </a:r>
          </a:p>
          <a:p>
            <a:pPr>
              <a:defRPr/>
            </a:pPr>
            <a:endParaRPr lang="en-US" altLang="en-US" sz="3200" dirty="0">
              <a:solidFill>
                <a:srgbClr val="000000"/>
              </a:solidFill>
              <a:latin typeface="+mn-lt"/>
            </a:endParaRPr>
          </a:p>
          <a:p>
            <a:pPr marL="457200" indent="-457200">
              <a:buFont typeface="Wingdings" panose="05000000000000000000" pitchFamily="2" charset="2"/>
              <a:buChar char="§"/>
              <a:defRPr/>
            </a:pPr>
            <a:r>
              <a:rPr lang="en-US" altLang="en-US" sz="3200" dirty="0">
                <a:solidFill>
                  <a:srgbClr val="000000"/>
                </a:solidFill>
                <a:latin typeface="+mn-lt"/>
              </a:rPr>
              <a:t>Witnessing violence, sustained discrimination, poverty, and ensuing chaotic life conditions are directly related to chronic fear and anxiety, with serious long-term effects on health and other life outcomes.</a:t>
            </a:r>
          </a:p>
          <a:p>
            <a:pPr algn="r">
              <a:defRPr/>
            </a:pPr>
            <a:r>
              <a:rPr lang="en-US" altLang="en-US" sz="1200" dirty="0">
                <a:solidFill>
                  <a:srgbClr val="000000"/>
                </a:solidFill>
                <a:latin typeface="Arial" panose="020B0604020202020204" pitchFamily="34" charset="0"/>
              </a:rPr>
              <a:t>Center for Non-Violence and Social Justice</a:t>
            </a:r>
          </a:p>
        </p:txBody>
      </p:sp>
    </p:spTree>
  </p:cSld>
  <p:clrMapOvr>
    <a:masterClrMapping/>
  </p:clrMapOvr>
  <p:transition>
    <p:rand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1"/>
          <p:cNvSpPr>
            <a:spLocks noChangeArrowheads="1"/>
          </p:cNvSpPr>
          <p:nvPr/>
        </p:nvSpPr>
        <p:spPr bwMode="auto">
          <a:xfrm>
            <a:off x="457200" y="990600"/>
            <a:ext cx="8382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342900" indent="-342900">
              <a:buFont typeface="Wingdings" panose="05000000000000000000" pitchFamily="2" charset="2"/>
              <a:buChar char="§"/>
              <a:defRPr/>
            </a:pPr>
            <a:r>
              <a:rPr lang="en-US" altLang="en-US" sz="3200" dirty="0">
                <a:latin typeface="+mn-lt"/>
              </a:rPr>
              <a:t>The environment we create communicates our beliefs about the people we serve as well as the way we offer services. </a:t>
            </a:r>
          </a:p>
          <a:p>
            <a:pPr>
              <a:defRPr/>
            </a:pPr>
            <a:endParaRPr lang="en-US" altLang="en-US" sz="3200" dirty="0">
              <a:latin typeface="+mn-lt"/>
            </a:endParaRPr>
          </a:p>
          <a:p>
            <a:pPr>
              <a:defRPr/>
            </a:pPr>
            <a:endParaRPr lang="en-US" altLang="en-US" sz="3200" dirty="0">
              <a:latin typeface="+mn-lt"/>
            </a:endParaRPr>
          </a:p>
          <a:p>
            <a:pPr marL="342900" indent="-342900">
              <a:buFont typeface="Wingdings" panose="05000000000000000000" pitchFamily="2" charset="2"/>
              <a:buChar char="§"/>
              <a:defRPr/>
            </a:pPr>
            <a:r>
              <a:rPr lang="en-US" altLang="en-US" sz="3200" dirty="0">
                <a:latin typeface="+mn-lt"/>
              </a:rPr>
              <a:t>Most of us understand what it feels like to be welcomed (a sense that people want to have us around and that the environment is set up in a way that is comfortable for us).</a:t>
            </a:r>
          </a:p>
        </p:txBody>
      </p:sp>
    </p:spTree>
  </p:cSld>
  <p:clrMapOvr>
    <a:masterClrMapping/>
  </p:clrMapOvr>
  <p:transition>
    <p:rand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1946" y="533400"/>
            <a:ext cx="8458200" cy="5632311"/>
          </a:xfrm>
          <a:prstGeom prst="rect">
            <a:avLst/>
          </a:prstGeom>
        </p:spPr>
        <p:txBody>
          <a:bodyPr>
            <a:spAutoFit/>
          </a:bodyPr>
          <a:lstStyle/>
          <a:p>
            <a:pPr>
              <a:defRPr/>
            </a:pPr>
            <a:r>
              <a:rPr lang="en-US" altLang="en-US" sz="3000" b="1" dirty="0">
                <a:latin typeface="+mn-lt"/>
              </a:rPr>
              <a:t>Offering welcome can look like this:</a:t>
            </a:r>
            <a:endParaRPr lang="en-US" altLang="en-US" sz="3000" dirty="0">
              <a:latin typeface="+mn-lt"/>
            </a:endParaRPr>
          </a:p>
          <a:p>
            <a:pPr marL="457200" indent="-457200">
              <a:buFont typeface="Wingdings" panose="05000000000000000000" pitchFamily="2" charset="2"/>
              <a:buChar char="§"/>
              <a:defRPr/>
            </a:pPr>
            <a:r>
              <a:rPr lang="en-US" altLang="en-US" sz="3000" dirty="0">
                <a:latin typeface="+mn-lt"/>
              </a:rPr>
              <a:t>Giving food or drink to a guest, providing a comfortable place to sit. </a:t>
            </a:r>
          </a:p>
          <a:p>
            <a:pPr marL="457200" indent="-457200">
              <a:buFont typeface="Wingdings" panose="05000000000000000000" pitchFamily="2" charset="2"/>
              <a:buChar char="§"/>
              <a:defRPr/>
            </a:pPr>
            <a:r>
              <a:rPr lang="en-US" altLang="en-US" sz="3000" dirty="0">
                <a:latin typeface="+mn-lt"/>
              </a:rPr>
              <a:t>Making sure that the room is not too hot or too cold. </a:t>
            </a:r>
          </a:p>
          <a:p>
            <a:pPr marL="457200" indent="-457200">
              <a:buFont typeface="Wingdings" panose="05000000000000000000" pitchFamily="2" charset="2"/>
              <a:buChar char="§"/>
              <a:defRPr/>
            </a:pPr>
            <a:r>
              <a:rPr lang="en-US" altLang="en-US" sz="3000" dirty="0">
                <a:latin typeface="+mn-lt"/>
              </a:rPr>
              <a:t>Choosing our language thoughtfully (saying “survivor” instead of “victim” or “client”).</a:t>
            </a:r>
          </a:p>
          <a:p>
            <a:pPr marL="457200" indent="-457200">
              <a:buFont typeface="Wingdings" panose="05000000000000000000" pitchFamily="2" charset="2"/>
              <a:buChar char="§"/>
              <a:defRPr/>
            </a:pPr>
            <a:r>
              <a:rPr lang="en-US" altLang="en-US" sz="3000" dirty="0">
                <a:latin typeface="+mn-lt"/>
              </a:rPr>
              <a:t>Selecting art/images that reflects the cultures of the communities that we serve. </a:t>
            </a:r>
          </a:p>
          <a:p>
            <a:pPr marL="457200" indent="-457200">
              <a:buFont typeface="Wingdings" panose="05000000000000000000" pitchFamily="2" charset="2"/>
              <a:buChar char="§"/>
              <a:defRPr/>
            </a:pPr>
            <a:r>
              <a:rPr lang="en-US" altLang="en-US" sz="3000" dirty="0">
                <a:latin typeface="+mn-lt"/>
              </a:rPr>
              <a:t>Attending to both physical and interpersonal aspects of our program.</a:t>
            </a:r>
          </a:p>
          <a:p>
            <a:pPr lvl="8">
              <a:defRPr/>
            </a:pPr>
            <a:r>
              <a:rPr lang="en-US" altLang="en-US" sz="3000" b="1" dirty="0">
                <a:solidFill>
                  <a:schemeClr val="tx2"/>
                </a:solidFill>
                <a:latin typeface="+mn-lt"/>
              </a:rPr>
              <a:t>	Other thoughts/ideas?</a:t>
            </a:r>
          </a:p>
        </p:txBody>
      </p:sp>
    </p:spTree>
  </p:cSld>
  <p:clrMapOvr>
    <a:masterClrMapping/>
  </p:clrMapOvr>
  <p:transition>
    <p:rand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ctrTitle" idx="4294967295"/>
          </p:nvPr>
        </p:nvSpPr>
        <p:spPr bwMode="auto">
          <a:xfrm>
            <a:off x="914400" y="2667000"/>
            <a:ext cx="7315200" cy="1447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3600" b="1">
                <a:solidFill>
                  <a:schemeClr val="tx2"/>
                </a:solidFill>
              </a:rPr>
              <a:t>BRAINSTORM:</a:t>
            </a:r>
            <a:r>
              <a:rPr lang="en-US" altLang="en-US" sz="3600" b="1"/>
              <a:t/>
            </a:r>
            <a:br>
              <a:rPr lang="en-US" altLang="en-US" sz="3600" b="1"/>
            </a:br>
            <a:r>
              <a:rPr lang="en-US" altLang="en-US" sz="3600" b="1"/>
              <a:t>How do you define Harm Reduction?</a:t>
            </a:r>
          </a:p>
        </p:txBody>
      </p:sp>
    </p:spTree>
  </p:cSld>
  <p:clrMapOvr>
    <a:masterClrMapping/>
  </p:clrMapOvr>
  <p:transition>
    <p:random/>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6" name="Rectangle 2"/>
          <p:cNvSpPr>
            <a:spLocks noGrp="1" noChangeArrowheads="1"/>
          </p:cNvSpPr>
          <p:nvPr>
            <p:ph type="title" idx="4294967295"/>
          </p:nvPr>
        </p:nvSpPr>
        <p:spPr bwMode="auto">
          <a:xfrm>
            <a:off x="838200" y="457200"/>
            <a:ext cx="7510463" cy="685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solidFill>
                  <a:schemeClr val="tx2"/>
                </a:solidFill>
              </a:rPr>
              <a:t>Harm Reduction</a:t>
            </a:r>
          </a:p>
        </p:txBody>
      </p:sp>
      <p:sp>
        <p:nvSpPr>
          <p:cNvPr id="93187" name="Rectangle 3"/>
          <p:cNvSpPr>
            <a:spLocks noGrp="1" noChangeArrowheads="1"/>
          </p:cNvSpPr>
          <p:nvPr>
            <p:ph idx="4294967295"/>
          </p:nvPr>
        </p:nvSpPr>
        <p:spPr bwMode="auto">
          <a:xfrm>
            <a:off x="304800" y="1371600"/>
            <a:ext cx="8610600" cy="441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2800" dirty="0"/>
              <a:t>A set of practical strategies that reduce the negative consequences associated with drug use and sex work.</a:t>
            </a:r>
          </a:p>
          <a:p>
            <a:pPr eaLnBrk="1" hangingPunct="1">
              <a:buFont typeface="Arial" panose="020B0604020202020204" pitchFamily="34" charset="0"/>
              <a:buNone/>
            </a:pPr>
            <a:endParaRPr lang="en-US" altLang="en-US" sz="2800" dirty="0"/>
          </a:p>
          <a:p>
            <a:pPr eaLnBrk="1" hangingPunct="1"/>
            <a:r>
              <a:rPr lang="en-US" altLang="en-US" sz="2800" dirty="0"/>
              <a:t>In relation to drug use, it incorporates a spectrum of strategies including </a:t>
            </a:r>
            <a:r>
              <a:rPr lang="en-US" altLang="en-US" sz="2800" i="1" dirty="0"/>
              <a:t>safer use, managed use, abstinence.</a:t>
            </a:r>
          </a:p>
          <a:p>
            <a:pPr eaLnBrk="1" hangingPunct="1">
              <a:buFont typeface="Arial" panose="020B0604020202020204" pitchFamily="34" charset="0"/>
              <a:buNone/>
            </a:pPr>
            <a:endParaRPr lang="en-US" altLang="en-US" sz="2800" i="1" dirty="0"/>
          </a:p>
          <a:p>
            <a:pPr eaLnBrk="1" hangingPunct="1"/>
            <a:r>
              <a:rPr lang="en-US" altLang="en-US" sz="2800" dirty="0"/>
              <a:t>Harm reduction strategies meet people "</a:t>
            </a:r>
            <a:r>
              <a:rPr lang="en-US" altLang="en-US" sz="2800" i="1" dirty="0"/>
              <a:t>where</a:t>
            </a:r>
          </a:p>
          <a:p>
            <a:pPr eaLnBrk="1" hangingPunct="1">
              <a:buFont typeface="Wingdings" panose="05000000000000000000" pitchFamily="2" charset="2"/>
              <a:buNone/>
            </a:pPr>
            <a:r>
              <a:rPr lang="en-US" altLang="en-US" sz="2800" i="1" dirty="0"/>
              <a:t>     they're at“ (but don’t leave them there).</a:t>
            </a:r>
            <a:r>
              <a:rPr lang="en-US" altLang="en-US" sz="2800" dirty="0"/>
              <a:t/>
            </a:r>
            <a:br>
              <a:rPr lang="en-US" altLang="en-US" sz="2800" dirty="0"/>
            </a:br>
            <a:endParaRPr lang="en-US" altLang="en-US" sz="2800" dirty="0"/>
          </a:p>
          <a:p>
            <a:pPr algn="ctr" eaLnBrk="1" hangingPunct="1">
              <a:buFont typeface="Wingdings" panose="05000000000000000000" pitchFamily="2" charset="2"/>
              <a:buNone/>
            </a:pPr>
            <a:r>
              <a:rPr lang="en-US" altLang="en-US" sz="2800" dirty="0">
                <a:latin typeface="Arial" panose="020B0604020202020204" pitchFamily="34" charset="0"/>
              </a:rPr>
              <a:t>	</a:t>
            </a:r>
            <a:endParaRPr lang="en-US" altLang="en-US" sz="2800" dirty="0"/>
          </a:p>
        </p:txBody>
      </p:sp>
    </p:spTree>
  </p:cSld>
  <p:clrMapOvr>
    <a:masterClrMapping/>
  </p:clrMapOvr>
  <p:transition>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Box 1"/>
          <p:cNvSpPr txBox="1">
            <a:spLocks noChangeArrowheads="1"/>
          </p:cNvSpPr>
          <p:nvPr/>
        </p:nvSpPr>
        <p:spPr bwMode="auto">
          <a:xfrm>
            <a:off x="1371600" y="609600"/>
            <a:ext cx="6553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37931725" indent="-37474525">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a:buClr>
                <a:srgbClr val="E46C0A"/>
              </a:buClr>
            </a:pPr>
            <a:r>
              <a:rPr lang="en-US" altLang="en-US" sz="3600" b="1">
                <a:solidFill>
                  <a:schemeClr val="tx2"/>
                </a:solidFill>
                <a:latin typeface="Calibri" panose="020F0502020204030204" pitchFamily="34" charset="0"/>
              </a:rPr>
              <a:t>Risk Reduction, too</a:t>
            </a:r>
          </a:p>
        </p:txBody>
      </p:sp>
      <p:sp>
        <p:nvSpPr>
          <p:cNvPr id="95235" name="TextBox 2"/>
          <p:cNvSpPr txBox="1">
            <a:spLocks noChangeArrowheads="1"/>
          </p:cNvSpPr>
          <p:nvPr/>
        </p:nvSpPr>
        <p:spPr bwMode="auto">
          <a:xfrm>
            <a:off x="838200" y="1752600"/>
            <a:ext cx="7315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37931725" indent="-37474525">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buClr>
                <a:srgbClr val="E46C0A"/>
              </a:buClr>
            </a:pPr>
            <a:endParaRPr lang="en-US" altLang="en-US" sz="4000">
              <a:latin typeface="Arial" panose="020B0604020202020204" pitchFamily="34" charset="0"/>
            </a:endParaRPr>
          </a:p>
        </p:txBody>
      </p:sp>
      <p:sp>
        <p:nvSpPr>
          <p:cNvPr id="95236" name="Rectangle 3"/>
          <p:cNvSpPr>
            <a:spLocks noChangeArrowheads="1"/>
          </p:cNvSpPr>
          <p:nvPr/>
        </p:nvSpPr>
        <p:spPr bwMode="auto">
          <a:xfrm>
            <a:off x="304800" y="1600200"/>
            <a:ext cx="8293100" cy="358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New Roman" panose="02020603050405020304" pitchFamily="18" charset="0"/>
                <a:ea typeface="MS PGothic" panose="020B0600070205080204" pitchFamily="34" charset="-128"/>
              </a:defRPr>
            </a:lvl1pPr>
            <a:lvl2pPr marL="37931725" indent="-37474525">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lnSpc>
                <a:spcPct val="90000"/>
              </a:lnSpc>
              <a:buFont typeface="Arial" panose="020B0604020202020204" pitchFamily="34" charset="0"/>
              <a:buChar char="•"/>
            </a:pPr>
            <a:r>
              <a:rPr lang="en-US" altLang="en-US" sz="2800" dirty="0">
                <a:latin typeface="Calibri" panose="020F0502020204030204" pitchFamily="34" charset="0"/>
              </a:rPr>
              <a:t>Employs various strategies and approaches to reduce individual physical and social harms associated with risk-taking behaviors. </a:t>
            </a:r>
          </a:p>
          <a:p>
            <a:pPr eaLnBrk="1" hangingPunct="1">
              <a:lnSpc>
                <a:spcPct val="90000"/>
              </a:lnSpc>
            </a:pPr>
            <a:endParaRPr lang="en-US" altLang="en-US" sz="2800" dirty="0">
              <a:latin typeface="Calibri" panose="020F0502020204030204" pitchFamily="34" charset="0"/>
            </a:endParaRPr>
          </a:p>
          <a:p>
            <a:pPr eaLnBrk="1" hangingPunct="1">
              <a:lnSpc>
                <a:spcPct val="90000"/>
              </a:lnSpc>
              <a:buFont typeface="Arial" panose="020B0604020202020204" pitchFamily="34" charset="0"/>
              <a:buChar char="•"/>
            </a:pPr>
            <a:r>
              <a:rPr lang="en-US" altLang="en-US" sz="2800" dirty="0">
                <a:latin typeface="Calibri" panose="020F0502020204030204" pitchFamily="34" charset="0"/>
              </a:rPr>
              <a:t>Applies a holistic approach.</a:t>
            </a:r>
          </a:p>
          <a:p>
            <a:pPr eaLnBrk="1" hangingPunct="1">
              <a:lnSpc>
                <a:spcPct val="90000"/>
              </a:lnSpc>
            </a:pPr>
            <a:endParaRPr lang="en-US" altLang="en-US" sz="2800" dirty="0">
              <a:latin typeface="Calibri" panose="020F0502020204030204" pitchFamily="34" charset="0"/>
            </a:endParaRPr>
          </a:p>
          <a:p>
            <a:pPr eaLnBrk="1" hangingPunct="1">
              <a:lnSpc>
                <a:spcPct val="90000"/>
              </a:lnSpc>
              <a:buFont typeface="Arial" panose="020B0604020202020204" pitchFamily="34" charset="0"/>
              <a:buChar char="•"/>
            </a:pPr>
            <a:r>
              <a:rPr lang="en-US" altLang="en-US" sz="2800" dirty="0">
                <a:latin typeface="Calibri" panose="020F0502020204030204" pitchFamily="34" charset="0"/>
              </a:rPr>
              <a:t>The degree of harm associated with a risk behavior may vary based upon numerous factors, including drug, set, and setting.</a:t>
            </a:r>
          </a:p>
        </p:txBody>
      </p:sp>
    </p:spTree>
  </p:cSld>
  <p:clrMapOvr>
    <a:masterClrMapping/>
  </p:clrMapOvr>
  <p:transition>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idx="4294967295"/>
          </p:nvPr>
        </p:nvSpPr>
        <p:spPr bwMode="auto">
          <a:xfrm>
            <a:off x="762000" y="533400"/>
            <a:ext cx="7848600" cy="838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3600" b="1">
                <a:solidFill>
                  <a:schemeClr val="tx2"/>
                </a:solidFill>
                <a:cs typeface="Arial" panose="020B0604020202020204" pitchFamily="34" charset="0"/>
              </a:rPr>
              <a:t>What Harm Reduction is </a:t>
            </a:r>
            <a:r>
              <a:rPr lang="en-US" altLang="en-US" sz="3600" b="1">
                <a:solidFill>
                  <a:srgbClr val="C00000"/>
                </a:solidFill>
                <a:cs typeface="Arial" panose="020B0604020202020204" pitchFamily="34" charset="0"/>
              </a:rPr>
              <a:t>Not</a:t>
            </a:r>
          </a:p>
        </p:txBody>
      </p:sp>
      <p:sp>
        <p:nvSpPr>
          <p:cNvPr id="97283" name="Rectangle 2"/>
          <p:cNvSpPr>
            <a:spLocks noChangeArrowheads="1"/>
          </p:cNvSpPr>
          <p:nvPr/>
        </p:nvSpPr>
        <p:spPr bwMode="auto">
          <a:xfrm>
            <a:off x="533400" y="1295400"/>
            <a:ext cx="8305800" cy="467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37931725" indent="-37474525">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pPr>
            <a:r>
              <a:rPr lang="en-US" altLang="en-US" sz="2800" dirty="0">
                <a:latin typeface="Calibri" panose="020F0502020204030204" pitchFamily="34" charset="0"/>
              </a:rPr>
              <a:t>Harm reduction </a:t>
            </a:r>
            <a:r>
              <a:rPr lang="en-US" altLang="en-US" sz="2800" dirty="0">
                <a:solidFill>
                  <a:srgbClr val="C00000"/>
                </a:solidFill>
                <a:latin typeface="Calibri" panose="020F0502020204030204" pitchFamily="34" charset="0"/>
              </a:rPr>
              <a:t>does not </a:t>
            </a:r>
            <a:r>
              <a:rPr lang="en-US" altLang="en-US" sz="2800" dirty="0">
                <a:latin typeface="Calibri" panose="020F0502020204030204" pitchFamily="34" charset="0"/>
              </a:rPr>
              <a:t>mean</a:t>
            </a:r>
            <a:r>
              <a:rPr lang="en-US" altLang="en-US" sz="2800" dirty="0">
                <a:solidFill>
                  <a:srgbClr val="C00000"/>
                </a:solidFill>
                <a:latin typeface="Calibri" panose="020F0502020204030204" pitchFamily="34" charset="0"/>
              </a:rPr>
              <a:t> </a:t>
            </a:r>
            <a:r>
              <a:rPr lang="en-US" altLang="en-US" sz="2800" dirty="0">
                <a:latin typeface="Calibri" panose="020F0502020204030204" pitchFamily="34" charset="0"/>
              </a:rPr>
              <a:t>“anything goes.”</a:t>
            </a:r>
          </a:p>
          <a:p>
            <a:pPr eaLnBrk="1" hangingPunct="1">
              <a:lnSpc>
                <a:spcPct val="80000"/>
              </a:lnSpc>
            </a:pPr>
            <a:endParaRPr lang="en-US" altLang="en-US" sz="2800" dirty="0">
              <a:latin typeface="Calibri" panose="020F0502020204030204" pitchFamily="34" charset="0"/>
            </a:endParaRPr>
          </a:p>
          <a:p>
            <a:pPr eaLnBrk="1" hangingPunct="1">
              <a:lnSpc>
                <a:spcPct val="80000"/>
              </a:lnSpc>
            </a:pPr>
            <a:endParaRPr lang="en-US" altLang="en-US" sz="1200" dirty="0">
              <a:latin typeface="Calibri" panose="020F0502020204030204" pitchFamily="34" charset="0"/>
            </a:endParaRPr>
          </a:p>
          <a:p>
            <a:pPr eaLnBrk="1" hangingPunct="1">
              <a:lnSpc>
                <a:spcPct val="80000"/>
              </a:lnSpc>
            </a:pPr>
            <a:r>
              <a:rPr lang="en-US" altLang="en-US" sz="2800" dirty="0">
                <a:latin typeface="Calibri" panose="020F0502020204030204" pitchFamily="34" charset="0"/>
              </a:rPr>
              <a:t>Harm reduction </a:t>
            </a:r>
            <a:r>
              <a:rPr lang="en-US" altLang="en-US" sz="2800" dirty="0">
                <a:solidFill>
                  <a:srgbClr val="C00000"/>
                </a:solidFill>
                <a:latin typeface="Calibri" panose="020F0502020204030204" pitchFamily="34" charset="0"/>
              </a:rPr>
              <a:t>does not </a:t>
            </a:r>
            <a:r>
              <a:rPr lang="en-US" altLang="en-US" sz="2800" dirty="0">
                <a:latin typeface="Calibri" panose="020F0502020204030204" pitchFamily="34" charset="0"/>
              </a:rPr>
              <a:t>enable drug use or high risk behaviors.</a:t>
            </a:r>
          </a:p>
          <a:p>
            <a:pPr eaLnBrk="1" hangingPunct="1">
              <a:lnSpc>
                <a:spcPct val="80000"/>
              </a:lnSpc>
            </a:pPr>
            <a:endParaRPr lang="en-US" altLang="en-US" sz="2800" dirty="0">
              <a:latin typeface="Calibri" panose="020F0502020204030204" pitchFamily="34" charset="0"/>
            </a:endParaRPr>
          </a:p>
          <a:p>
            <a:pPr eaLnBrk="1" hangingPunct="1">
              <a:lnSpc>
                <a:spcPct val="80000"/>
              </a:lnSpc>
            </a:pPr>
            <a:endParaRPr lang="en-US" altLang="en-US" sz="1200" dirty="0">
              <a:latin typeface="Calibri" panose="020F0502020204030204" pitchFamily="34" charset="0"/>
            </a:endParaRPr>
          </a:p>
          <a:p>
            <a:pPr eaLnBrk="1" hangingPunct="1">
              <a:lnSpc>
                <a:spcPct val="80000"/>
              </a:lnSpc>
            </a:pPr>
            <a:r>
              <a:rPr lang="en-US" altLang="en-US" sz="2800" dirty="0">
                <a:latin typeface="Calibri" panose="020F0502020204030204" pitchFamily="34" charset="0"/>
              </a:rPr>
              <a:t>Harm reduction </a:t>
            </a:r>
            <a:r>
              <a:rPr lang="en-US" altLang="en-US" sz="2800" dirty="0">
                <a:solidFill>
                  <a:srgbClr val="C00000"/>
                </a:solidFill>
                <a:latin typeface="Calibri" panose="020F0502020204030204" pitchFamily="34" charset="0"/>
              </a:rPr>
              <a:t>does not  </a:t>
            </a:r>
            <a:r>
              <a:rPr lang="en-US" altLang="en-US" sz="2800" dirty="0">
                <a:latin typeface="Calibri" panose="020F0502020204030204" pitchFamily="34" charset="0"/>
              </a:rPr>
              <a:t>stigmatize or judge people choices to use drugs or engage in sex work.</a:t>
            </a:r>
          </a:p>
          <a:p>
            <a:pPr eaLnBrk="1" hangingPunct="1">
              <a:lnSpc>
                <a:spcPct val="80000"/>
              </a:lnSpc>
            </a:pPr>
            <a:endParaRPr lang="en-US" altLang="en-US" sz="2800" dirty="0">
              <a:latin typeface="Calibri" panose="020F0502020204030204" pitchFamily="34" charset="0"/>
            </a:endParaRPr>
          </a:p>
          <a:p>
            <a:pPr eaLnBrk="1" hangingPunct="1">
              <a:lnSpc>
                <a:spcPct val="80000"/>
              </a:lnSpc>
            </a:pPr>
            <a:endParaRPr lang="en-US" altLang="en-US" sz="1200" dirty="0">
              <a:latin typeface="Calibri" panose="020F0502020204030204" pitchFamily="34" charset="0"/>
            </a:endParaRPr>
          </a:p>
          <a:p>
            <a:pPr eaLnBrk="1" hangingPunct="1">
              <a:lnSpc>
                <a:spcPct val="80000"/>
              </a:lnSpc>
            </a:pPr>
            <a:r>
              <a:rPr lang="en-US" altLang="en-US" sz="2800" dirty="0">
                <a:latin typeface="Calibri" panose="020F0502020204030204" pitchFamily="34" charset="0"/>
              </a:rPr>
              <a:t>Harm reduction </a:t>
            </a:r>
            <a:r>
              <a:rPr lang="en-US" altLang="en-US" sz="2800" dirty="0">
                <a:solidFill>
                  <a:srgbClr val="C00000"/>
                </a:solidFill>
                <a:latin typeface="Calibri" panose="020F0502020204030204" pitchFamily="34" charset="0"/>
              </a:rPr>
              <a:t>does not </a:t>
            </a:r>
            <a:r>
              <a:rPr lang="en-US" altLang="en-US" sz="2800" dirty="0">
                <a:latin typeface="Calibri" panose="020F0502020204030204" pitchFamily="34" charset="0"/>
              </a:rPr>
              <a:t>exclude or dismiss abstinence-based substance use treatment models as viable options.</a:t>
            </a:r>
          </a:p>
          <a:p>
            <a:pPr eaLnBrk="1" hangingPunct="1">
              <a:lnSpc>
                <a:spcPct val="80000"/>
              </a:lnSpc>
              <a:buFont typeface="Arial" panose="020B0604020202020204" pitchFamily="34" charset="0"/>
              <a:buChar char="•"/>
            </a:pPr>
            <a:endParaRPr lang="en-US" altLang="en-US" sz="2800" dirty="0">
              <a:latin typeface="Calibri" panose="020F0502020204030204" pitchFamily="34" charset="0"/>
            </a:endParaRPr>
          </a:p>
        </p:txBody>
      </p:sp>
    </p:spTree>
  </p:cSld>
  <p:clrMapOvr>
    <a:masterClrMapping/>
  </p:clrMapOvr>
  <p:transition>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nvPr>
        </p:nvGraphicFramePr>
        <p:xfrm>
          <a:off x="243281" y="2114027"/>
          <a:ext cx="8179266" cy="5453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p:cNvSpPr txBox="1"/>
          <p:nvPr/>
        </p:nvSpPr>
        <p:spPr>
          <a:xfrm>
            <a:off x="536895" y="924010"/>
            <a:ext cx="8036654" cy="2800767"/>
          </a:xfrm>
          <a:prstGeom prst="rect">
            <a:avLst/>
          </a:prstGeom>
          <a:noFill/>
        </p:spPr>
        <p:txBody>
          <a:bodyPr wrap="square" rtlCol="0">
            <a:spAutoFit/>
          </a:bodyPr>
          <a:lstStyle/>
          <a:p>
            <a:pPr algn="ctr"/>
            <a:r>
              <a:rPr lang="en-US" sz="1600" b="1" dirty="0"/>
              <a:t>NYC DOHMH’s Capacity Building Assistance project (NYC CBA) provides free and customized </a:t>
            </a:r>
          </a:p>
          <a:p>
            <a:pPr algn="ctr"/>
            <a:r>
              <a:rPr lang="en-US" sz="1600" b="1" dirty="0">
                <a:solidFill>
                  <a:schemeClr val="tx2">
                    <a:lumMod val="60000"/>
                    <a:lumOff val="40000"/>
                  </a:schemeClr>
                </a:solidFill>
              </a:rPr>
              <a:t>training</a:t>
            </a:r>
            <a:r>
              <a:rPr lang="en-US" sz="1600" b="1" dirty="0"/>
              <a:t>, </a:t>
            </a:r>
            <a:r>
              <a:rPr lang="en-US" sz="1600" b="1" dirty="0">
                <a:solidFill>
                  <a:schemeClr val="tx2">
                    <a:lumMod val="60000"/>
                    <a:lumOff val="40000"/>
                  </a:schemeClr>
                </a:solidFill>
              </a:rPr>
              <a:t>technical assistance</a:t>
            </a:r>
            <a:r>
              <a:rPr lang="en-US" sz="1600" b="1" dirty="0"/>
              <a:t> and </a:t>
            </a:r>
            <a:r>
              <a:rPr lang="en-US" sz="1600" b="1" dirty="0">
                <a:solidFill>
                  <a:schemeClr val="tx2">
                    <a:lumMod val="60000"/>
                    <a:lumOff val="40000"/>
                  </a:schemeClr>
                </a:solidFill>
              </a:rPr>
              <a:t>culturally and linguistically appropriate information</a:t>
            </a:r>
            <a:r>
              <a:rPr lang="en-US" sz="1600" b="1" dirty="0"/>
              <a:t> </a:t>
            </a:r>
          </a:p>
          <a:p>
            <a:pPr algn="ctr"/>
            <a:r>
              <a:rPr lang="en-US" sz="1600" b="1" dirty="0"/>
              <a:t>to empower </a:t>
            </a:r>
            <a:r>
              <a:rPr lang="en-US" sz="1600" b="1" i="1" dirty="0">
                <a:solidFill>
                  <a:schemeClr val="accent1">
                    <a:lumMod val="75000"/>
                  </a:schemeClr>
                </a:solidFill>
              </a:rPr>
              <a:t>Community Based Organizations </a:t>
            </a:r>
            <a:r>
              <a:rPr lang="en-US" sz="1600" b="1" dirty="0"/>
              <a:t>and </a:t>
            </a:r>
            <a:r>
              <a:rPr lang="en-US" sz="1600" b="1" i="1" dirty="0">
                <a:solidFill>
                  <a:schemeClr val="accent1">
                    <a:lumMod val="75000"/>
                  </a:schemeClr>
                </a:solidFill>
              </a:rPr>
              <a:t>Health Departments </a:t>
            </a:r>
          </a:p>
          <a:p>
            <a:pPr algn="ctr"/>
            <a:r>
              <a:rPr lang="en-US" sz="1600" b="1" dirty="0"/>
              <a:t>to increase health equity.</a:t>
            </a: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p:txBody>
      </p:sp>
      <p:sp>
        <p:nvSpPr>
          <p:cNvPr id="4" name="TextBox 3"/>
          <p:cNvSpPr txBox="1"/>
          <p:nvPr/>
        </p:nvSpPr>
        <p:spPr>
          <a:xfrm>
            <a:off x="3816466" y="5326091"/>
            <a:ext cx="5470147" cy="1077218"/>
          </a:xfrm>
          <a:prstGeom prst="rect">
            <a:avLst/>
          </a:prstGeom>
          <a:noFill/>
        </p:spPr>
        <p:txBody>
          <a:bodyPr wrap="square" numCol="1" rtlCol="0">
            <a:spAutoFit/>
          </a:bodyPr>
          <a:lstStyle/>
          <a:p>
            <a:r>
              <a:rPr lang="en-US" sz="1600" b="1" dirty="0"/>
              <a:t>Connect with us to learn more: </a:t>
            </a:r>
            <a:r>
              <a:rPr lang="en-US" sz="1600" b="1" dirty="0">
                <a:hlinkClick r:id="rId7"/>
              </a:rPr>
              <a:t>NYCCBA@health.nyc.gov</a:t>
            </a:r>
            <a:endParaRPr lang="en-US" sz="1600" b="1" dirty="0"/>
          </a:p>
          <a:p>
            <a:endParaRPr lang="en-US" sz="1600" b="1" dirty="0"/>
          </a:p>
          <a:p>
            <a:r>
              <a:rPr lang="en-US" sz="1600" b="1" dirty="0"/>
              <a:t>Name-request NYC CBA by visiting </a:t>
            </a:r>
            <a:r>
              <a:rPr lang="en-US" sz="1600" b="1" dirty="0">
                <a:hlinkClick r:id="rId8"/>
              </a:rPr>
              <a:t>www.getcbanow.org</a:t>
            </a:r>
            <a:r>
              <a:rPr lang="en-US" sz="1600" b="1" dirty="0"/>
              <a:t>   </a:t>
            </a:r>
            <a:r>
              <a:rPr lang="en-US" sz="1600" dirty="0"/>
              <a:t>	</a:t>
            </a:r>
          </a:p>
        </p:txBody>
      </p:sp>
      <p:sp>
        <p:nvSpPr>
          <p:cNvPr id="7" name="TextBox 6"/>
          <p:cNvSpPr txBox="1"/>
          <p:nvPr/>
        </p:nvSpPr>
        <p:spPr>
          <a:xfrm>
            <a:off x="459407" y="5326091"/>
            <a:ext cx="2726422" cy="830997"/>
          </a:xfrm>
          <a:prstGeom prst="rect">
            <a:avLst/>
          </a:prstGeom>
          <a:noFill/>
        </p:spPr>
        <p:txBody>
          <a:bodyPr wrap="square" rtlCol="0">
            <a:spAutoFit/>
          </a:bodyPr>
          <a:lstStyle/>
          <a:p>
            <a:r>
              <a:rPr lang="en-US" sz="1600" b="1" dirty="0"/>
              <a:t>Follow up on today’s session:</a:t>
            </a:r>
          </a:p>
          <a:p>
            <a:r>
              <a:rPr lang="en-US" sz="1600" dirty="0"/>
              <a:t>Julie Rwan</a:t>
            </a:r>
          </a:p>
          <a:p>
            <a:r>
              <a:rPr lang="en-US" sz="1600" dirty="0">
                <a:hlinkClick r:id="rId9"/>
              </a:rPr>
              <a:t>jrwan@health.nyc.gov</a:t>
            </a:r>
            <a:r>
              <a:rPr lang="en-US" sz="1600" dirty="0"/>
              <a:t> </a:t>
            </a:r>
          </a:p>
        </p:txBody>
      </p:sp>
      <p:sp>
        <p:nvSpPr>
          <p:cNvPr id="8" name="TextBox 7"/>
          <p:cNvSpPr txBox="1"/>
          <p:nvPr/>
        </p:nvSpPr>
        <p:spPr>
          <a:xfrm>
            <a:off x="459407" y="106819"/>
            <a:ext cx="4750156" cy="769441"/>
          </a:xfrm>
          <a:prstGeom prst="rect">
            <a:avLst/>
          </a:prstGeom>
          <a:noFill/>
        </p:spPr>
        <p:txBody>
          <a:bodyPr wrap="square" rtlCol="0">
            <a:spAutoFit/>
          </a:bodyPr>
          <a:lstStyle/>
          <a:p>
            <a:r>
              <a:rPr lang="en-US" sz="4400" b="1" dirty="0">
                <a:solidFill>
                  <a:schemeClr val="accent1">
                    <a:lumMod val="75000"/>
                  </a:schemeClr>
                </a:solidFill>
              </a:rPr>
              <a:t>NYC CBA</a:t>
            </a:r>
          </a:p>
        </p:txBody>
      </p:sp>
    </p:spTree>
    <p:extLst>
      <p:ext uri="{BB962C8B-B14F-4D97-AF65-F5344CB8AC3E}">
        <p14:creationId xmlns:p14="http://schemas.microsoft.com/office/powerpoint/2010/main" val="288257112"/>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02057CF-838D-4715-AE3F-079C9A7A4506}"/>
              </a:ext>
            </a:extLst>
          </p:cNvPr>
          <p:cNvSpPr/>
          <p:nvPr/>
        </p:nvSpPr>
        <p:spPr>
          <a:xfrm>
            <a:off x="2819400" y="457200"/>
            <a:ext cx="2514600" cy="2401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lang="en-US" sz="2200" dirty="0">
                <a:solidFill>
                  <a:schemeClr val="tx1"/>
                </a:solidFill>
              </a:rPr>
              <a:t>Risk Reduction</a:t>
            </a:r>
          </a:p>
          <a:p>
            <a:pPr algn="ctr">
              <a:defRPr/>
            </a:pPr>
            <a:r>
              <a:rPr lang="en-US" sz="2200" dirty="0">
                <a:solidFill>
                  <a:schemeClr val="tx1"/>
                </a:solidFill>
              </a:rPr>
              <a:t>Prevention</a:t>
            </a:r>
          </a:p>
          <a:p>
            <a:pPr algn="ctr">
              <a:defRPr/>
            </a:pPr>
            <a:r>
              <a:rPr lang="en-US" sz="2200" dirty="0">
                <a:solidFill>
                  <a:schemeClr val="tx1"/>
                </a:solidFill>
              </a:rPr>
              <a:t>Support</a:t>
            </a:r>
          </a:p>
          <a:p>
            <a:pPr algn="ctr">
              <a:defRPr/>
            </a:pPr>
            <a:r>
              <a:rPr lang="en-US" sz="2200" dirty="0">
                <a:solidFill>
                  <a:schemeClr val="tx1"/>
                </a:solidFill>
              </a:rPr>
              <a:t>Wellness</a:t>
            </a:r>
          </a:p>
        </p:txBody>
      </p:sp>
      <p:sp>
        <p:nvSpPr>
          <p:cNvPr id="4" name="Oval 3">
            <a:extLst>
              <a:ext uri="{FF2B5EF4-FFF2-40B4-BE49-F238E27FC236}">
                <a16:creationId xmlns:a16="http://schemas.microsoft.com/office/drawing/2014/main" id="{5256FAFA-E087-4E5B-8935-34A95BB612D9}"/>
              </a:ext>
            </a:extLst>
          </p:cNvPr>
          <p:cNvSpPr/>
          <p:nvPr/>
        </p:nvSpPr>
        <p:spPr>
          <a:xfrm>
            <a:off x="609600" y="3124200"/>
            <a:ext cx="2689225" cy="22399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lang="en-US" dirty="0">
                <a:solidFill>
                  <a:schemeClr val="tx1"/>
                </a:solidFill>
              </a:rPr>
              <a:t>Education</a:t>
            </a:r>
          </a:p>
          <a:p>
            <a:pPr algn="ctr">
              <a:defRPr/>
            </a:pPr>
            <a:r>
              <a:rPr lang="en-US" dirty="0">
                <a:solidFill>
                  <a:schemeClr val="tx1"/>
                </a:solidFill>
              </a:rPr>
              <a:t>Safer Sex</a:t>
            </a:r>
          </a:p>
          <a:p>
            <a:pPr algn="ctr">
              <a:defRPr/>
            </a:pPr>
            <a:r>
              <a:rPr lang="en-US" dirty="0">
                <a:solidFill>
                  <a:schemeClr val="tx1"/>
                </a:solidFill>
              </a:rPr>
              <a:t>Safer Use</a:t>
            </a:r>
          </a:p>
          <a:p>
            <a:pPr algn="ctr">
              <a:defRPr/>
            </a:pPr>
            <a:r>
              <a:rPr lang="en-US" dirty="0">
                <a:solidFill>
                  <a:schemeClr val="tx1"/>
                </a:solidFill>
              </a:rPr>
              <a:t>HIV/HCV/STIS</a:t>
            </a:r>
          </a:p>
        </p:txBody>
      </p:sp>
      <p:sp>
        <p:nvSpPr>
          <p:cNvPr id="6" name="Oval 5">
            <a:extLst>
              <a:ext uri="{FF2B5EF4-FFF2-40B4-BE49-F238E27FC236}">
                <a16:creationId xmlns:a16="http://schemas.microsoft.com/office/drawing/2014/main" id="{9D99AF9E-2563-4765-AE0D-82D02F8ED04C}"/>
              </a:ext>
            </a:extLst>
          </p:cNvPr>
          <p:cNvSpPr/>
          <p:nvPr/>
        </p:nvSpPr>
        <p:spPr>
          <a:xfrm>
            <a:off x="3810000" y="3429000"/>
            <a:ext cx="2501900" cy="2451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lang="en-US" sz="2200" dirty="0">
                <a:solidFill>
                  <a:schemeClr val="tx1"/>
                </a:solidFill>
              </a:rPr>
              <a:t>Individual Counseling </a:t>
            </a:r>
          </a:p>
          <a:p>
            <a:pPr algn="ctr">
              <a:defRPr/>
            </a:pPr>
            <a:r>
              <a:rPr lang="en-US" sz="2200" dirty="0">
                <a:solidFill>
                  <a:schemeClr val="tx1"/>
                </a:solidFill>
              </a:rPr>
              <a:t>Group Support</a:t>
            </a:r>
          </a:p>
        </p:txBody>
      </p:sp>
      <p:sp>
        <p:nvSpPr>
          <p:cNvPr id="7" name="Oval 6">
            <a:extLst>
              <a:ext uri="{FF2B5EF4-FFF2-40B4-BE49-F238E27FC236}">
                <a16:creationId xmlns:a16="http://schemas.microsoft.com/office/drawing/2014/main" id="{4205AC4B-4C15-41AD-93D9-A67C8E9DA31F}"/>
              </a:ext>
            </a:extLst>
          </p:cNvPr>
          <p:cNvSpPr/>
          <p:nvPr/>
        </p:nvSpPr>
        <p:spPr>
          <a:xfrm>
            <a:off x="5715000" y="1022350"/>
            <a:ext cx="2501900" cy="2209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lang="en-US" sz="2200" dirty="0">
                <a:solidFill>
                  <a:schemeClr val="tx1"/>
                </a:solidFill>
              </a:rPr>
              <a:t>Advocacy</a:t>
            </a:r>
          </a:p>
          <a:p>
            <a:pPr algn="ctr">
              <a:defRPr/>
            </a:pPr>
            <a:r>
              <a:rPr lang="en-US" sz="2200" dirty="0">
                <a:solidFill>
                  <a:schemeClr val="tx1"/>
                </a:solidFill>
              </a:rPr>
              <a:t>Linkages</a:t>
            </a:r>
          </a:p>
          <a:p>
            <a:pPr algn="ctr">
              <a:defRPr/>
            </a:pPr>
            <a:r>
              <a:rPr lang="en-US" sz="2200" dirty="0">
                <a:solidFill>
                  <a:schemeClr val="tx1"/>
                </a:solidFill>
              </a:rPr>
              <a:t>Testing</a:t>
            </a:r>
          </a:p>
        </p:txBody>
      </p:sp>
      <p:sp>
        <p:nvSpPr>
          <p:cNvPr id="8" name="Oval 7">
            <a:extLst>
              <a:ext uri="{FF2B5EF4-FFF2-40B4-BE49-F238E27FC236}">
                <a16:creationId xmlns:a16="http://schemas.microsoft.com/office/drawing/2014/main" id="{3C95F85D-4FDF-4B09-9E4E-AB7AD8C709F7}"/>
              </a:ext>
            </a:extLst>
          </p:cNvPr>
          <p:cNvSpPr/>
          <p:nvPr/>
        </p:nvSpPr>
        <p:spPr>
          <a:xfrm>
            <a:off x="6448425" y="3798888"/>
            <a:ext cx="2501900" cy="2220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lang="en-US" sz="2200" dirty="0">
                <a:solidFill>
                  <a:schemeClr val="tx1"/>
                </a:solidFill>
              </a:rPr>
              <a:t>Outreach</a:t>
            </a:r>
          </a:p>
          <a:p>
            <a:pPr algn="ctr">
              <a:defRPr/>
            </a:pPr>
            <a:r>
              <a:rPr lang="en-US" sz="2200" dirty="0">
                <a:solidFill>
                  <a:schemeClr val="tx1"/>
                </a:solidFill>
              </a:rPr>
              <a:t>SAPs</a:t>
            </a:r>
          </a:p>
          <a:p>
            <a:pPr algn="ctr">
              <a:defRPr/>
            </a:pPr>
            <a:r>
              <a:rPr lang="en-US" sz="2200" dirty="0">
                <a:solidFill>
                  <a:schemeClr val="tx1"/>
                </a:solidFill>
              </a:rPr>
              <a:t>Prevention Supplies</a:t>
            </a:r>
          </a:p>
        </p:txBody>
      </p:sp>
      <p:sp>
        <p:nvSpPr>
          <p:cNvPr id="9" name="Rectangle 8">
            <a:extLst>
              <a:ext uri="{FF2B5EF4-FFF2-40B4-BE49-F238E27FC236}">
                <a16:creationId xmlns:a16="http://schemas.microsoft.com/office/drawing/2014/main" id="{685E882C-062A-416D-A911-C884E9C996B7}"/>
              </a:ext>
            </a:extLst>
          </p:cNvPr>
          <p:cNvSpPr/>
          <p:nvPr/>
        </p:nvSpPr>
        <p:spPr>
          <a:xfrm>
            <a:off x="0" y="304800"/>
            <a:ext cx="3146425" cy="2554288"/>
          </a:xfrm>
          <a:prstGeom prst="rect">
            <a:avLst/>
          </a:prstGeom>
        </p:spPr>
        <p:txBody>
          <a:bodyPr>
            <a:spAutoFit/>
          </a:bodyPr>
          <a:lstStyle/>
          <a:p>
            <a:pPr>
              <a:defRPr/>
            </a:pPr>
            <a:r>
              <a:rPr lang="en-US" sz="4000" b="1" dirty="0">
                <a:latin typeface="+mj-lt"/>
                <a:ea typeface="MS PGothic" panose="020B0600070205080204" pitchFamily="34" charset="-128"/>
              </a:rPr>
              <a:t>What Does Harm Reduction </a:t>
            </a:r>
          </a:p>
          <a:p>
            <a:pPr>
              <a:defRPr/>
            </a:pPr>
            <a:r>
              <a:rPr lang="en-US" sz="4000" b="1" dirty="0">
                <a:latin typeface="+mj-lt"/>
                <a:ea typeface="MS PGothic" panose="020B0600070205080204" pitchFamily="34" charset="-128"/>
              </a:rPr>
              <a:t>Look Like?</a:t>
            </a:r>
            <a:endParaRPr lang="en-US" sz="4000" dirty="0">
              <a:latin typeface="+mj-lt"/>
              <a:ea typeface="MS PGothic" panose="020B0600070205080204" pitchFamily="34" charset="-128"/>
            </a:endParaRPr>
          </a:p>
        </p:txBody>
      </p:sp>
    </p:spTree>
    <p:extLst>
      <p:ext uri="{BB962C8B-B14F-4D97-AF65-F5344CB8AC3E}">
        <p14:creationId xmlns:p14="http://schemas.microsoft.com/office/powerpoint/2010/main" val="4027043720"/>
      </p:ext>
    </p:extLst>
  </p:cSld>
  <p:clrMapOvr>
    <a:masterClrMapping/>
  </p:clrMapOvr>
  <p:transition>
    <p:random/>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bwMode="auto">
          <a:xfrm>
            <a:off x="228600" y="130175"/>
            <a:ext cx="8229600" cy="685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defRPr/>
            </a:pPr>
            <a:r>
              <a:rPr lang="en-US" altLang="en-US" sz="3600" b="1" dirty="0">
                <a:solidFill>
                  <a:schemeClr val="tx2">
                    <a:lumMod val="75000"/>
                  </a:schemeClr>
                </a:solidFill>
              </a:rPr>
              <a:t>Contributing Factors &amp; Harms</a:t>
            </a:r>
            <a:r>
              <a:rPr lang="en-US" altLang="en-US" sz="3600" b="1" dirty="0"/>
              <a:t/>
            </a:r>
            <a:br>
              <a:rPr lang="en-US" altLang="en-US" sz="3600" b="1" dirty="0"/>
            </a:br>
            <a:r>
              <a:rPr lang="en-US" altLang="en-US" sz="2000" b="1" dirty="0"/>
              <a:t>How would these look for survivors of Trauma/GB Violence?</a:t>
            </a:r>
            <a:br>
              <a:rPr lang="en-US" altLang="en-US" sz="2000" b="1" dirty="0"/>
            </a:br>
            <a:r>
              <a:rPr lang="en-US" altLang="en-US" sz="3600" b="1" dirty="0"/>
              <a:t> </a:t>
            </a:r>
          </a:p>
        </p:txBody>
      </p:sp>
      <p:sp>
        <p:nvSpPr>
          <p:cNvPr id="576515" name="Rectangle 3"/>
          <p:cNvSpPr>
            <a:spLocks noGrp="1" noChangeArrowheads="1"/>
          </p:cNvSpPr>
          <p:nvPr>
            <p:ph type="body" sz="half" idx="1"/>
          </p:nvPr>
        </p:nvSpPr>
        <p:spPr bwMode="auto">
          <a:xfrm>
            <a:off x="457200" y="1228725"/>
            <a:ext cx="4114800" cy="55530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90000"/>
              </a:lnSpc>
              <a:buFont typeface="Arial" panose="020B0604020202020204" pitchFamily="34" charset="0"/>
              <a:buNone/>
              <a:defRPr/>
            </a:pPr>
            <a:r>
              <a:rPr lang="en-US" altLang="en-US" b="1" dirty="0">
                <a:solidFill>
                  <a:schemeClr val="tx2"/>
                </a:solidFill>
              </a:rPr>
              <a:t>Physical</a:t>
            </a:r>
          </a:p>
          <a:p>
            <a:pPr marL="685800" lvl="2" eaLnBrk="1" hangingPunct="1">
              <a:lnSpc>
                <a:spcPct val="90000"/>
              </a:lnSpc>
              <a:defRPr/>
            </a:pPr>
            <a:r>
              <a:rPr lang="en-US" altLang="en-US" dirty="0"/>
              <a:t>Poor health outcomes</a:t>
            </a:r>
          </a:p>
          <a:p>
            <a:pPr marL="685800" lvl="2" eaLnBrk="1" hangingPunct="1">
              <a:lnSpc>
                <a:spcPct val="90000"/>
              </a:lnSpc>
              <a:defRPr/>
            </a:pPr>
            <a:r>
              <a:rPr lang="en-US" altLang="en-US" dirty="0"/>
              <a:t>Violence</a:t>
            </a:r>
          </a:p>
          <a:p>
            <a:pPr marL="685800" lvl="2" eaLnBrk="1" hangingPunct="1">
              <a:lnSpc>
                <a:spcPct val="90000"/>
              </a:lnSpc>
              <a:defRPr/>
            </a:pPr>
            <a:r>
              <a:rPr lang="en-US" altLang="en-US" dirty="0"/>
              <a:t>OD</a:t>
            </a:r>
          </a:p>
          <a:p>
            <a:pPr marL="0" indent="0" eaLnBrk="1" hangingPunct="1">
              <a:lnSpc>
                <a:spcPct val="90000"/>
              </a:lnSpc>
              <a:buFont typeface="Arial" panose="020B0604020202020204" pitchFamily="34" charset="0"/>
              <a:buNone/>
              <a:defRPr/>
            </a:pPr>
            <a:r>
              <a:rPr lang="en-US" altLang="en-US" b="1" dirty="0">
                <a:solidFill>
                  <a:schemeClr val="tx2"/>
                </a:solidFill>
              </a:rPr>
              <a:t>Psychological</a:t>
            </a:r>
          </a:p>
          <a:p>
            <a:pPr marL="685800" lvl="2" eaLnBrk="1" hangingPunct="1">
              <a:lnSpc>
                <a:spcPct val="90000"/>
              </a:lnSpc>
              <a:defRPr/>
            </a:pPr>
            <a:r>
              <a:rPr lang="en-US" altLang="en-US" dirty="0"/>
              <a:t>Depression</a:t>
            </a:r>
          </a:p>
          <a:p>
            <a:pPr marL="685800" lvl="2" eaLnBrk="1" hangingPunct="1">
              <a:lnSpc>
                <a:spcPct val="90000"/>
              </a:lnSpc>
              <a:defRPr/>
            </a:pPr>
            <a:r>
              <a:rPr lang="en-US" altLang="en-US" dirty="0"/>
              <a:t>Isolation</a:t>
            </a:r>
          </a:p>
          <a:p>
            <a:pPr marL="685800" lvl="2" eaLnBrk="1" hangingPunct="1">
              <a:lnSpc>
                <a:spcPct val="90000"/>
              </a:lnSpc>
              <a:defRPr/>
            </a:pPr>
            <a:r>
              <a:rPr lang="en-US" altLang="en-US" dirty="0"/>
              <a:t>Stigma</a:t>
            </a:r>
          </a:p>
          <a:p>
            <a:pPr marL="457200" lvl="2" indent="0" eaLnBrk="1" hangingPunct="1">
              <a:lnSpc>
                <a:spcPct val="90000"/>
              </a:lnSpc>
              <a:buFont typeface="Arial" panose="020B0604020202020204" pitchFamily="34" charset="0"/>
              <a:buNone/>
              <a:defRPr/>
            </a:pPr>
            <a:r>
              <a:rPr lang="en-US" altLang="en-US" b="1" dirty="0">
                <a:solidFill>
                  <a:schemeClr val="tx2"/>
                </a:solidFill>
              </a:rPr>
              <a:t>Legal</a:t>
            </a:r>
          </a:p>
          <a:p>
            <a:pPr marL="685800" lvl="2" eaLnBrk="1" hangingPunct="1">
              <a:defRPr/>
            </a:pPr>
            <a:r>
              <a:rPr lang="en-US" altLang="en-US" dirty="0"/>
              <a:t>Discrimination</a:t>
            </a:r>
          </a:p>
          <a:p>
            <a:pPr marL="685800" lvl="2" eaLnBrk="1" hangingPunct="1">
              <a:defRPr/>
            </a:pPr>
            <a:r>
              <a:rPr lang="en-US" altLang="en-US" dirty="0"/>
              <a:t>Arrest</a:t>
            </a:r>
          </a:p>
          <a:p>
            <a:pPr marL="685800" lvl="2" eaLnBrk="1" hangingPunct="1">
              <a:defRPr/>
            </a:pPr>
            <a:r>
              <a:rPr lang="en-US" altLang="en-US" dirty="0"/>
              <a:t>Incarceration</a:t>
            </a:r>
          </a:p>
          <a:p>
            <a:pPr marL="685800" lvl="2" eaLnBrk="1" hangingPunct="1">
              <a:defRPr/>
            </a:pPr>
            <a:r>
              <a:rPr lang="en-US" altLang="en-US" dirty="0"/>
              <a:t>Immigration status</a:t>
            </a:r>
          </a:p>
          <a:p>
            <a:pPr marL="457200" lvl="2" indent="0" eaLnBrk="1" hangingPunct="1">
              <a:lnSpc>
                <a:spcPct val="90000"/>
              </a:lnSpc>
              <a:buFont typeface="Arial" panose="020B0604020202020204" pitchFamily="34" charset="0"/>
              <a:buNone/>
              <a:defRPr/>
            </a:pPr>
            <a:endParaRPr lang="en-US" altLang="en-US" dirty="0"/>
          </a:p>
          <a:p>
            <a:pPr marL="0" indent="0" eaLnBrk="1" hangingPunct="1">
              <a:lnSpc>
                <a:spcPct val="90000"/>
              </a:lnSpc>
              <a:defRPr/>
            </a:pPr>
            <a:endParaRPr lang="en-US" altLang="en-US" sz="2000" dirty="0"/>
          </a:p>
        </p:txBody>
      </p:sp>
      <p:sp>
        <p:nvSpPr>
          <p:cNvPr id="576516" name="Rectangle 4"/>
          <p:cNvSpPr>
            <a:spLocks noGrp="1" noChangeArrowheads="1"/>
          </p:cNvSpPr>
          <p:nvPr>
            <p:ph type="body" sz="half" idx="2"/>
          </p:nvPr>
        </p:nvSpPr>
        <p:spPr bwMode="auto">
          <a:xfrm>
            <a:off x="4572000" y="1017588"/>
            <a:ext cx="4038600" cy="5764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Font typeface="Arial" panose="020B0604020202020204" pitchFamily="34" charset="0"/>
              <a:buNone/>
            </a:pPr>
            <a:r>
              <a:rPr lang="en-US" altLang="en-US" b="1">
                <a:solidFill>
                  <a:schemeClr val="tx2"/>
                </a:solidFill>
              </a:rPr>
              <a:t>Spiritual</a:t>
            </a:r>
          </a:p>
          <a:p>
            <a:pPr marL="685800" lvl="2" eaLnBrk="1" hangingPunct="1"/>
            <a:r>
              <a:rPr lang="en-US" altLang="en-US"/>
              <a:t>Isolation</a:t>
            </a:r>
          </a:p>
          <a:p>
            <a:pPr marL="685800" lvl="2" eaLnBrk="1" hangingPunct="1"/>
            <a:r>
              <a:rPr lang="en-US" altLang="en-US"/>
              <a:t>Not connecting to life</a:t>
            </a:r>
          </a:p>
          <a:p>
            <a:pPr marL="0" indent="0" eaLnBrk="1" hangingPunct="1">
              <a:buFont typeface="Arial" panose="020B0604020202020204" pitchFamily="34" charset="0"/>
              <a:buNone/>
            </a:pPr>
            <a:r>
              <a:rPr lang="en-US" altLang="en-US" b="1">
                <a:solidFill>
                  <a:schemeClr val="tx2"/>
                </a:solidFill>
              </a:rPr>
              <a:t>Economic</a:t>
            </a:r>
          </a:p>
          <a:p>
            <a:pPr marL="685800" lvl="2" eaLnBrk="1" hangingPunct="1"/>
            <a:r>
              <a:rPr lang="en-US" altLang="en-US"/>
              <a:t>$ to acquire drugs</a:t>
            </a:r>
          </a:p>
          <a:p>
            <a:pPr marL="685800" lvl="2" eaLnBrk="1" hangingPunct="1"/>
            <a:r>
              <a:rPr lang="en-US" altLang="en-US"/>
              <a:t>Loss of housing</a:t>
            </a:r>
          </a:p>
          <a:p>
            <a:pPr marL="685800" lvl="2" eaLnBrk="1" hangingPunct="1"/>
            <a:r>
              <a:rPr lang="en-US" altLang="en-US"/>
              <a:t>Loss of or trouble finding jobs</a:t>
            </a:r>
          </a:p>
          <a:p>
            <a:pPr marL="0" indent="0" eaLnBrk="1" hangingPunct="1">
              <a:lnSpc>
                <a:spcPct val="90000"/>
              </a:lnSpc>
              <a:buFont typeface="Arial" panose="020B0604020202020204" pitchFamily="34" charset="0"/>
              <a:buNone/>
            </a:pPr>
            <a:r>
              <a:rPr lang="en-US" altLang="en-US" b="1">
                <a:solidFill>
                  <a:schemeClr val="tx2"/>
                </a:solidFill>
              </a:rPr>
              <a:t>Social</a:t>
            </a:r>
          </a:p>
          <a:p>
            <a:pPr marL="685800" lvl="2" eaLnBrk="1" hangingPunct="1">
              <a:lnSpc>
                <a:spcPct val="90000"/>
              </a:lnSpc>
            </a:pPr>
            <a:r>
              <a:rPr lang="en-US" altLang="en-US"/>
              <a:t>Relationship issues</a:t>
            </a:r>
          </a:p>
          <a:p>
            <a:pPr marL="685800" lvl="2" eaLnBrk="1" hangingPunct="1">
              <a:lnSpc>
                <a:spcPct val="90000"/>
              </a:lnSpc>
            </a:pPr>
            <a:r>
              <a:rPr lang="en-US" altLang="en-US"/>
              <a:t>Lack of community</a:t>
            </a:r>
          </a:p>
          <a:p>
            <a:pPr marL="685800" lvl="2" eaLnBrk="1" hangingPunct="1">
              <a:lnSpc>
                <a:spcPct val="90000"/>
              </a:lnSpc>
            </a:pPr>
            <a:r>
              <a:rPr lang="en-US" altLang="en-US"/>
              <a:t>Isolation from community</a:t>
            </a:r>
          </a:p>
          <a:p>
            <a:pPr marL="0" indent="0" eaLnBrk="1" hangingPunct="1"/>
            <a:endParaRPr lang="en-US" alt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76515">
                                            <p:txEl>
                                              <p:pRg st="1" end="1"/>
                                            </p:txEl>
                                          </p:spTgt>
                                        </p:tgtEl>
                                        <p:attrNameLst>
                                          <p:attrName>style.visibility</p:attrName>
                                        </p:attrNameLst>
                                      </p:cBhvr>
                                      <p:to>
                                        <p:strVal val="visible"/>
                                      </p:to>
                                    </p:set>
                                    <p:anim calcmode="lin" valueType="num">
                                      <p:cBhvr additive="base">
                                        <p:cTn id="7" dur="500" fill="hold"/>
                                        <p:tgtEl>
                                          <p:spTgt spid="57651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76515">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76515">
                                            <p:txEl>
                                              <p:pRg st="2" end="2"/>
                                            </p:txEl>
                                          </p:spTgt>
                                        </p:tgtEl>
                                        <p:attrNameLst>
                                          <p:attrName>style.visibility</p:attrName>
                                        </p:attrNameLst>
                                      </p:cBhvr>
                                      <p:to>
                                        <p:strVal val="visible"/>
                                      </p:to>
                                    </p:set>
                                    <p:anim calcmode="lin" valueType="num">
                                      <p:cBhvr additive="base">
                                        <p:cTn id="11" dur="500" fill="hold"/>
                                        <p:tgtEl>
                                          <p:spTgt spid="576515">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76515">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76515">
                                            <p:txEl>
                                              <p:pRg st="3" end="3"/>
                                            </p:txEl>
                                          </p:spTgt>
                                        </p:tgtEl>
                                        <p:attrNameLst>
                                          <p:attrName>style.visibility</p:attrName>
                                        </p:attrNameLst>
                                      </p:cBhvr>
                                      <p:to>
                                        <p:strVal val="visible"/>
                                      </p:to>
                                    </p:set>
                                    <p:anim calcmode="lin" valueType="num">
                                      <p:cBhvr additive="base">
                                        <p:cTn id="15" dur="500" fill="hold"/>
                                        <p:tgtEl>
                                          <p:spTgt spid="576515">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765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576515">
                                            <p:txEl>
                                              <p:pRg st="5" end="5"/>
                                            </p:txEl>
                                          </p:spTgt>
                                        </p:tgtEl>
                                        <p:attrNameLst>
                                          <p:attrName>style.visibility</p:attrName>
                                        </p:attrNameLst>
                                      </p:cBhvr>
                                      <p:to>
                                        <p:strVal val="visible"/>
                                      </p:to>
                                    </p:set>
                                    <p:anim calcmode="lin" valueType="num">
                                      <p:cBhvr additive="base">
                                        <p:cTn id="21" dur="500" fill="hold"/>
                                        <p:tgtEl>
                                          <p:spTgt spid="576515">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76515">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76515">
                                            <p:txEl>
                                              <p:pRg st="6" end="6"/>
                                            </p:txEl>
                                          </p:spTgt>
                                        </p:tgtEl>
                                        <p:attrNameLst>
                                          <p:attrName>style.visibility</p:attrName>
                                        </p:attrNameLst>
                                      </p:cBhvr>
                                      <p:to>
                                        <p:strVal val="visible"/>
                                      </p:to>
                                    </p:set>
                                    <p:anim calcmode="lin" valueType="num">
                                      <p:cBhvr additive="base">
                                        <p:cTn id="25" dur="500" fill="hold"/>
                                        <p:tgtEl>
                                          <p:spTgt spid="57651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76515">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76515">
                                            <p:txEl>
                                              <p:pRg st="7" end="7"/>
                                            </p:txEl>
                                          </p:spTgt>
                                        </p:tgtEl>
                                        <p:attrNameLst>
                                          <p:attrName>style.visibility</p:attrName>
                                        </p:attrNameLst>
                                      </p:cBhvr>
                                      <p:to>
                                        <p:strVal val="visible"/>
                                      </p:to>
                                    </p:set>
                                    <p:anim calcmode="lin" valueType="num">
                                      <p:cBhvr additive="base">
                                        <p:cTn id="29" dur="500" fill="hold"/>
                                        <p:tgtEl>
                                          <p:spTgt spid="576515">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76515">
                                            <p:txEl>
                                              <p:pRg st="7" end="7"/>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76515">
                                            <p:txEl>
                                              <p:pRg st="8" end="8"/>
                                            </p:txEl>
                                          </p:spTgt>
                                        </p:tgtEl>
                                        <p:attrNameLst>
                                          <p:attrName>style.visibility</p:attrName>
                                        </p:attrNameLst>
                                      </p:cBhvr>
                                      <p:to>
                                        <p:strVal val="visible"/>
                                      </p:to>
                                    </p:set>
                                    <p:anim calcmode="lin" valueType="num">
                                      <p:cBhvr additive="base">
                                        <p:cTn id="33" dur="500" fill="hold"/>
                                        <p:tgtEl>
                                          <p:spTgt spid="576515">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76515">
                                            <p:txEl>
                                              <p:pRg st="8" end="8"/>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76515">
                                            <p:txEl>
                                              <p:pRg st="9" end="9"/>
                                            </p:txEl>
                                          </p:spTgt>
                                        </p:tgtEl>
                                        <p:attrNameLst>
                                          <p:attrName>style.visibility</p:attrName>
                                        </p:attrNameLst>
                                      </p:cBhvr>
                                      <p:to>
                                        <p:strVal val="visible"/>
                                      </p:to>
                                    </p:set>
                                    <p:anim calcmode="lin" valueType="num">
                                      <p:cBhvr additive="base">
                                        <p:cTn id="37" dur="500" fill="hold"/>
                                        <p:tgtEl>
                                          <p:spTgt spid="576515">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76515">
                                            <p:txEl>
                                              <p:pRg st="9" end="9"/>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576515">
                                            <p:txEl>
                                              <p:pRg st="10" end="10"/>
                                            </p:txEl>
                                          </p:spTgt>
                                        </p:tgtEl>
                                        <p:attrNameLst>
                                          <p:attrName>style.visibility</p:attrName>
                                        </p:attrNameLst>
                                      </p:cBhvr>
                                      <p:to>
                                        <p:strVal val="visible"/>
                                      </p:to>
                                    </p:set>
                                    <p:anim calcmode="lin" valueType="num">
                                      <p:cBhvr additive="base">
                                        <p:cTn id="41" dur="500" fill="hold"/>
                                        <p:tgtEl>
                                          <p:spTgt spid="576515">
                                            <p:txEl>
                                              <p:pRg st="10" end="1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76515">
                                            <p:txEl>
                                              <p:pRg st="10" end="10"/>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576515">
                                            <p:txEl>
                                              <p:pRg st="11" end="11"/>
                                            </p:txEl>
                                          </p:spTgt>
                                        </p:tgtEl>
                                        <p:attrNameLst>
                                          <p:attrName>style.visibility</p:attrName>
                                        </p:attrNameLst>
                                      </p:cBhvr>
                                      <p:to>
                                        <p:strVal val="visible"/>
                                      </p:to>
                                    </p:set>
                                    <p:anim calcmode="lin" valueType="num">
                                      <p:cBhvr additive="base">
                                        <p:cTn id="45" dur="500" fill="hold"/>
                                        <p:tgtEl>
                                          <p:spTgt spid="576515">
                                            <p:txEl>
                                              <p:pRg st="11" end="1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576515">
                                            <p:txEl>
                                              <p:pRg st="11" end="11"/>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576515">
                                            <p:txEl>
                                              <p:pRg st="12" end="12"/>
                                            </p:txEl>
                                          </p:spTgt>
                                        </p:tgtEl>
                                        <p:attrNameLst>
                                          <p:attrName>style.visibility</p:attrName>
                                        </p:attrNameLst>
                                      </p:cBhvr>
                                      <p:to>
                                        <p:strVal val="visible"/>
                                      </p:to>
                                    </p:set>
                                    <p:anim calcmode="lin" valueType="num">
                                      <p:cBhvr additive="base">
                                        <p:cTn id="49" dur="500" fill="hold"/>
                                        <p:tgtEl>
                                          <p:spTgt spid="576515">
                                            <p:txEl>
                                              <p:pRg st="12" end="1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76515">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576516">
                                            <p:txEl>
                                              <p:pRg st="1" end="1"/>
                                            </p:txEl>
                                          </p:spTgt>
                                        </p:tgtEl>
                                        <p:attrNameLst>
                                          <p:attrName>style.visibility</p:attrName>
                                        </p:attrNameLst>
                                      </p:cBhvr>
                                      <p:to>
                                        <p:strVal val="visible"/>
                                      </p:to>
                                    </p:set>
                                    <p:anim calcmode="lin" valueType="num">
                                      <p:cBhvr additive="base">
                                        <p:cTn id="55" dur="500" fill="hold"/>
                                        <p:tgtEl>
                                          <p:spTgt spid="576516">
                                            <p:txEl>
                                              <p:pRg st="1" end="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76516">
                                            <p:txEl>
                                              <p:pRg st="1" end="1"/>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576516">
                                            <p:txEl>
                                              <p:pRg st="2" end="2"/>
                                            </p:txEl>
                                          </p:spTgt>
                                        </p:tgtEl>
                                        <p:attrNameLst>
                                          <p:attrName>style.visibility</p:attrName>
                                        </p:attrNameLst>
                                      </p:cBhvr>
                                      <p:to>
                                        <p:strVal val="visible"/>
                                      </p:to>
                                    </p:set>
                                    <p:anim calcmode="lin" valueType="num">
                                      <p:cBhvr additive="base">
                                        <p:cTn id="59" dur="500" fill="hold"/>
                                        <p:tgtEl>
                                          <p:spTgt spid="576516">
                                            <p:txEl>
                                              <p:pRg st="2" end="2"/>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5765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4" fill="hold" nodeType="clickEffect">
                                  <p:stCondLst>
                                    <p:cond delay="0"/>
                                  </p:stCondLst>
                                  <p:childTnLst>
                                    <p:set>
                                      <p:cBhvr>
                                        <p:cTn id="64" dur="1" fill="hold">
                                          <p:stCondLst>
                                            <p:cond delay="0"/>
                                          </p:stCondLst>
                                        </p:cTn>
                                        <p:tgtEl>
                                          <p:spTgt spid="576516">
                                            <p:txEl>
                                              <p:pRg st="4" end="4"/>
                                            </p:txEl>
                                          </p:spTgt>
                                        </p:tgtEl>
                                        <p:attrNameLst>
                                          <p:attrName>style.visibility</p:attrName>
                                        </p:attrNameLst>
                                      </p:cBhvr>
                                      <p:to>
                                        <p:strVal val="visible"/>
                                      </p:to>
                                    </p:set>
                                    <p:anim calcmode="lin" valueType="num">
                                      <p:cBhvr additive="base">
                                        <p:cTn id="65" dur="500" fill="hold"/>
                                        <p:tgtEl>
                                          <p:spTgt spid="576516">
                                            <p:txEl>
                                              <p:pRg st="4" end="4"/>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576516">
                                            <p:txEl>
                                              <p:pRg st="4" end="4"/>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576516">
                                            <p:txEl>
                                              <p:pRg st="5" end="5"/>
                                            </p:txEl>
                                          </p:spTgt>
                                        </p:tgtEl>
                                        <p:attrNameLst>
                                          <p:attrName>style.visibility</p:attrName>
                                        </p:attrNameLst>
                                      </p:cBhvr>
                                      <p:to>
                                        <p:strVal val="visible"/>
                                      </p:to>
                                    </p:set>
                                    <p:anim calcmode="lin" valueType="num">
                                      <p:cBhvr additive="base">
                                        <p:cTn id="69" dur="500" fill="hold"/>
                                        <p:tgtEl>
                                          <p:spTgt spid="576516">
                                            <p:txEl>
                                              <p:pRg st="5" end="5"/>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576516">
                                            <p:txEl>
                                              <p:pRg st="5" end="5"/>
                                            </p:txEl>
                                          </p:spTgt>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576516">
                                            <p:txEl>
                                              <p:pRg st="6" end="6"/>
                                            </p:txEl>
                                          </p:spTgt>
                                        </p:tgtEl>
                                        <p:attrNameLst>
                                          <p:attrName>style.visibility</p:attrName>
                                        </p:attrNameLst>
                                      </p:cBhvr>
                                      <p:to>
                                        <p:strVal val="visible"/>
                                      </p:to>
                                    </p:set>
                                    <p:anim calcmode="lin" valueType="num">
                                      <p:cBhvr additive="base">
                                        <p:cTn id="73" dur="500" fill="hold"/>
                                        <p:tgtEl>
                                          <p:spTgt spid="576516">
                                            <p:txEl>
                                              <p:pRg st="6" end="6"/>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576516">
                                            <p:txEl>
                                              <p:pRg st="6" end="6"/>
                                            </p:txEl>
                                          </p:spTgt>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576516">
                                            <p:txEl>
                                              <p:pRg st="7" end="7"/>
                                            </p:txEl>
                                          </p:spTgt>
                                        </p:tgtEl>
                                        <p:attrNameLst>
                                          <p:attrName>style.visibility</p:attrName>
                                        </p:attrNameLst>
                                      </p:cBhvr>
                                      <p:to>
                                        <p:strVal val="visible"/>
                                      </p:to>
                                    </p:set>
                                    <p:anim calcmode="lin" valueType="num">
                                      <p:cBhvr additive="base">
                                        <p:cTn id="77" dur="500" fill="hold"/>
                                        <p:tgtEl>
                                          <p:spTgt spid="576516">
                                            <p:txEl>
                                              <p:pRg st="7" end="7"/>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576516">
                                            <p:txEl>
                                              <p:pRg st="7" end="7"/>
                                            </p:txEl>
                                          </p:spTgt>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576516">
                                            <p:txEl>
                                              <p:pRg st="8" end="8"/>
                                            </p:txEl>
                                          </p:spTgt>
                                        </p:tgtEl>
                                        <p:attrNameLst>
                                          <p:attrName>style.visibility</p:attrName>
                                        </p:attrNameLst>
                                      </p:cBhvr>
                                      <p:to>
                                        <p:strVal val="visible"/>
                                      </p:to>
                                    </p:set>
                                    <p:anim calcmode="lin" valueType="num">
                                      <p:cBhvr additive="base">
                                        <p:cTn id="81" dur="500" fill="hold"/>
                                        <p:tgtEl>
                                          <p:spTgt spid="576516">
                                            <p:txEl>
                                              <p:pRg st="8" end="8"/>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576516">
                                            <p:txEl>
                                              <p:pRg st="8" end="8"/>
                                            </p:txEl>
                                          </p:spTgt>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576516">
                                            <p:txEl>
                                              <p:pRg st="9" end="9"/>
                                            </p:txEl>
                                          </p:spTgt>
                                        </p:tgtEl>
                                        <p:attrNameLst>
                                          <p:attrName>style.visibility</p:attrName>
                                        </p:attrNameLst>
                                      </p:cBhvr>
                                      <p:to>
                                        <p:strVal val="visible"/>
                                      </p:to>
                                    </p:set>
                                    <p:anim calcmode="lin" valueType="num">
                                      <p:cBhvr additive="base">
                                        <p:cTn id="85" dur="500" fill="hold"/>
                                        <p:tgtEl>
                                          <p:spTgt spid="576516">
                                            <p:txEl>
                                              <p:pRg st="9" end="9"/>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576516">
                                            <p:txEl>
                                              <p:pRg st="9" end="9"/>
                                            </p:txEl>
                                          </p:spTgt>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576516">
                                            <p:txEl>
                                              <p:pRg st="10" end="10"/>
                                            </p:txEl>
                                          </p:spTgt>
                                        </p:tgtEl>
                                        <p:attrNameLst>
                                          <p:attrName>style.visibility</p:attrName>
                                        </p:attrNameLst>
                                      </p:cBhvr>
                                      <p:to>
                                        <p:strVal val="visible"/>
                                      </p:to>
                                    </p:set>
                                    <p:anim calcmode="lin" valueType="num">
                                      <p:cBhvr additive="base">
                                        <p:cTn id="89" dur="500" fill="hold"/>
                                        <p:tgtEl>
                                          <p:spTgt spid="576516">
                                            <p:txEl>
                                              <p:pRg st="10" end="10"/>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576516">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11618" name="Rectangle 2"/>
          <p:cNvSpPr>
            <a:spLocks noChangeArrowheads="1"/>
          </p:cNvSpPr>
          <p:nvPr/>
        </p:nvSpPr>
        <p:spPr bwMode="auto">
          <a:xfrm>
            <a:off x="152400" y="838200"/>
            <a:ext cx="8763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spcBef>
                <a:spcPts val="700"/>
              </a:spcBef>
              <a:buFont typeface="Arial" panose="020B0604020202020204" pitchFamily="34" charset="0"/>
              <a:buChar char="•"/>
              <a:defRPr sz="3200">
                <a:solidFill>
                  <a:srgbClr val="000000"/>
                </a:solidFill>
                <a:latin typeface="Calibri" panose="020F0502020204030204" pitchFamily="34" charset="0"/>
                <a:ea typeface="MS PGothic" panose="020B0600070205080204" pitchFamily="34" charset="-128"/>
                <a:cs typeface="Arial" panose="020B0604020202020204" pitchFamily="34" charset="0"/>
              </a:defRPr>
            </a:lvl1pPr>
            <a:lvl2pPr marL="37931725" indent="-37474525">
              <a:spcBef>
                <a:spcPts val="700"/>
              </a:spcBef>
              <a:buFont typeface="Arial" panose="020B0604020202020204" pitchFamily="34" charset="0"/>
              <a:buChar char="–"/>
              <a:defRPr sz="3200">
                <a:solidFill>
                  <a:srgbClr val="000000"/>
                </a:solidFill>
                <a:latin typeface="Calibri" panose="020F0502020204030204" pitchFamily="34" charset="0"/>
                <a:ea typeface="MS PGothic" panose="020B0600070205080204" pitchFamily="34" charset="-128"/>
                <a:cs typeface="Arial" panose="020B0604020202020204" pitchFamily="34" charset="0"/>
              </a:defRPr>
            </a:lvl2pPr>
            <a:lvl3pPr marL="1219200" indent="-304800">
              <a:spcBef>
                <a:spcPts val="700"/>
              </a:spcBef>
              <a:buFont typeface="Arial" panose="020B0604020202020204" pitchFamily="34" charset="0"/>
              <a:buChar char="•"/>
              <a:defRPr sz="3200">
                <a:solidFill>
                  <a:srgbClr val="000000"/>
                </a:solidFill>
                <a:latin typeface="Calibri" panose="020F0502020204030204" pitchFamily="34" charset="0"/>
                <a:ea typeface="MS PGothic" panose="020B0600070205080204" pitchFamily="34" charset="-128"/>
                <a:cs typeface="Arial" panose="020B0604020202020204" pitchFamily="34" charset="0"/>
              </a:defRPr>
            </a:lvl3pPr>
            <a:lvl4pPr marL="1736725" indent="-365125">
              <a:spcBef>
                <a:spcPts val="700"/>
              </a:spcBef>
              <a:buFont typeface="Arial" panose="020B0604020202020204" pitchFamily="34" charset="0"/>
              <a:buChar char="–"/>
              <a:defRPr sz="3200">
                <a:solidFill>
                  <a:srgbClr val="000000"/>
                </a:solidFill>
                <a:latin typeface="Calibri" panose="020F0502020204030204" pitchFamily="34" charset="0"/>
                <a:ea typeface="MS PGothic" panose="020B0600070205080204" pitchFamily="34" charset="-128"/>
                <a:cs typeface="Arial" panose="020B0604020202020204" pitchFamily="34" charset="0"/>
              </a:defRPr>
            </a:lvl4pPr>
            <a:lvl5pPr marL="2193925" indent="-342900">
              <a:spcBef>
                <a:spcPts val="700"/>
              </a:spcBef>
              <a:buFont typeface="Arial" panose="020B0604020202020204" pitchFamily="34" charset="0"/>
              <a:buChar char="»"/>
              <a:defRPr sz="3200">
                <a:solidFill>
                  <a:srgbClr val="000000"/>
                </a:solidFill>
                <a:latin typeface="Calibri" panose="020F0502020204030204" pitchFamily="34" charset="0"/>
                <a:ea typeface="MS PGothic" panose="020B0600070205080204" pitchFamily="34" charset="-128"/>
                <a:cs typeface="Arial" panose="020B0604020202020204" pitchFamily="34" charset="0"/>
              </a:defRPr>
            </a:lvl5pPr>
            <a:lvl6pPr marL="2651125" indent="-342900" eaLnBrk="0" fontAlgn="base" hangingPunct="0">
              <a:spcBef>
                <a:spcPts val="700"/>
              </a:spcBef>
              <a:spcAft>
                <a:spcPct val="0"/>
              </a:spcAft>
              <a:buFont typeface="Arial" panose="020B0604020202020204" pitchFamily="34" charset="0"/>
              <a:buChar char="»"/>
              <a:defRPr sz="3200">
                <a:solidFill>
                  <a:srgbClr val="000000"/>
                </a:solidFill>
                <a:latin typeface="Calibri" panose="020F0502020204030204" pitchFamily="34" charset="0"/>
                <a:ea typeface="MS PGothic" panose="020B0600070205080204" pitchFamily="34" charset="-128"/>
                <a:cs typeface="Arial" panose="020B0604020202020204" pitchFamily="34" charset="0"/>
              </a:defRPr>
            </a:lvl6pPr>
            <a:lvl7pPr marL="3108325" indent="-342900" eaLnBrk="0" fontAlgn="base" hangingPunct="0">
              <a:spcBef>
                <a:spcPts val="700"/>
              </a:spcBef>
              <a:spcAft>
                <a:spcPct val="0"/>
              </a:spcAft>
              <a:buFont typeface="Arial" panose="020B0604020202020204" pitchFamily="34" charset="0"/>
              <a:buChar char="»"/>
              <a:defRPr sz="3200">
                <a:solidFill>
                  <a:srgbClr val="000000"/>
                </a:solidFill>
                <a:latin typeface="Calibri" panose="020F0502020204030204" pitchFamily="34" charset="0"/>
                <a:ea typeface="MS PGothic" panose="020B0600070205080204" pitchFamily="34" charset="-128"/>
                <a:cs typeface="Arial" panose="020B0604020202020204" pitchFamily="34" charset="0"/>
              </a:defRPr>
            </a:lvl7pPr>
            <a:lvl8pPr marL="3565525" indent="-342900" eaLnBrk="0" fontAlgn="base" hangingPunct="0">
              <a:spcBef>
                <a:spcPts val="700"/>
              </a:spcBef>
              <a:spcAft>
                <a:spcPct val="0"/>
              </a:spcAft>
              <a:buFont typeface="Arial" panose="020B0604020202020204" pitchFamily="34" charset="0"/>
              <a:buChar char="»"/>
              <a:defRPr sz="3200">
                <a:solidFill>
                  <a:srgbClr val="000000"/>
                </a:solidFill>
                <a:latin typeface="Calibri" panose="020F0502020204030204" pitchFamily="34" charset="0"/>
                <a:ea typeface="MS PGothic" panose="020B0600070205080204" pitchFamily="34" charset="-128"/>
                <a:cs typeface="Arial" panose="020B0604020202020204" pitchFamily="34" charset="0"/>
              </a:defRPr>
            </a:lvl8pPr>
            <a:lvl9pPr marL="4022725" indent="-342900" eaLnBrk="0" fontAlgn="base" hangingPunct="0">
              <a:spcBef>
                <a:spcPts val="700"/>
              </a:spcBef>
              <a:spcAft>
                <a:spcPct val="0"/>
              </a:spcAft>
              <a:buFont typeface="Arial" panose="020B0604020202020204" pitchFamily="34" charset="0"/>
              <a:buChar char="»"/>
              <a:defRPr sz="3200">
                <a:solidFill>
                  <a:srgbClr val="000000"/>
                </a:solidFill>
                <a:latin typeface="Calibri" panose="020F0502020204030204" pitchFamily="34" charset="0"/>
                <a:ea typeface="MS PGothic" panose="020B0600070205080204" pitchFamily="34" charset="-128"/>
                <a:cs typeface="Arial" panose="020B0604020202020204" pitchFamily="34" charset="0"/>
              </a:defRPr>
            </a:lvl9pPr>
          </a:lstStyle>
          <a:p>
            <a:pPr algn="ctr" eaLnBrk="1" hangingPunct="1">
              <a:spcBef>
                <a:spcPct val="0"/>
              </a:spcBef>
              <a:buFontTx/>
              <a:buNone/>
            </a:pPr>
            <a:r>
              <a:rPr lang="en-US" altLang="en-US" sz="4400" b="1">
                <a:solidFill>
                  <a:schemeClr val="tx2"/>
                </a:solidFill>
              </a:rPr>
              <a:t>Principles of Harm Reduction</a:t>
            </a:r>
          </a:p>
        </p:txBody>
      </p:sp>
      <p:sp>
        <p:nvSpPr>
          <p:cNvPr id="111619" name="Rectangle 2"/>
          <p:cNvSpPr>
            <a:spLocks noChangeArrowheads="1"/>
          </p:cNvSpPr>
          <p:nvPr/>
        </p:nvSpPr>
        <p:spPr bwMode="auto">
          <a:xfrm>
            <a:off x="685800" y="1752600"/>
            <a:ext cx="76962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6038" rIns="90488" bIns="46038"/>
          <a:lstStyle>
            <a:lvl1pPr marL="24161750" indent="-24161750">
              <a:spcBef>
                <a:spcPts val="700"/>
              </a:spcBef>
              <a:buFont typeface="Arial" panose="020B0604020202020204" pitchFamily="34" charset="0"/>
              <a:buChar char="•"/>
              <a:defRPr sz="3200">
                <a:solidFill>
                  <a:srgbClr val="000000"/>
                </a:solidFill>
                <a:latin typeface="Calibri" panose="020F0502020204030204" pitchFamily="34" charset="0"/>
                <a:ea typeface="MS PGothic" panose="020B0600070205080204" pitchFamily="34" charset="-128"/>
                <a:cs typeface="Arial" panose="020B0604020202020204" pitchFamily="34" charset="0"/>
              </a:defRPr>
            </a:lvl1pPr>
            <a:lvl2pPr marL="37931725" indent="-37474525">
              <a:spcBef>
                <a:spcPts val="700"/>
              </a:spcBef>
              <a:buFont typeface="Arial" panose="020B0604020202020204" pitchFamily="34" charset="0"/>
              <a:buChar char="–"/>
              <a:defRPr sz="3200">
                <a:solidFill>
                  <a:srgbClr val="000000"/>
                </a:solidFill>
                <a:latin typeface="Calibri" panose="020F0502020204030204" pitchFamily="34" charset="0"/>
                <a:ea typeface="MS PGothic" panose="020B0600070205080204" pitchFamily="34" charset="-128"/>
                <a:cs typeface="Arial" panose="020B0604020202020204" pitchFamily="34" charset="0"/>
              </a:defRPr>
            </a:lvl2pPr>
            <a:lvl3pPr marL="1219200" indent="-304800">
              <a:spcBef>
                <a:spcPts val="700"/>
              </a:spcBef>
              <a:buFont typeface="Arial" panose="020B0604020202020204" pitchFamily="34" charset="0"/>
              <a:buChar char="•"/>
              <a:defRPr sz="3200">
                <a:solidFill>
                  <a:srgbClr val="000000"/>
                </a:solidFill>
                <a:latin typeface="Calibri" panose="020F0502020204030204" pitchFamily="34" charset="0"/>
                <a:ea typeface="MS PGothic" panose="020B0600070205080204" pitchFamily="34" charset="-128"/>
                <a:cs typeface="Arial" panose="020B0604020202020204" pitchFamily="34" charset="0"/>
              </a:defRPr>
            </a:lvl3pPr>
            <a:lvl4pPr marL="1828800" indent="-457200">
              <a:spcBef>
                <a:spcPts val="700"/>
              </a:spcBef>
              <a:buFont typeface="Arial" panose="020B0604020202020204" pitchFamily="34" charset="0"/>
              <a:buChar char="–"/>
              <a:defRPr sz="3200">
                <a:solidFill>
                  <a:srgbClr val="000000"/>
                </a:solidFill>
                <a:latin typeface="Calibri" panose="020F0502020204030204" pitchFamily="34" charset="0"/>
                <a:ea typeface="MS PGothic" panose="020B0600070205080204" pitchFamily="34" charset="-128"/>
                <a:cs typeface="Arial" panose="020B0604020202020204" pitchFamily="34" charset="0"/>
              </a:defRPr>
            </a:lvl4pPr>
            <a:lvl5pPr marL="2193925" indent="-342900">
              <a:spcBef>
                <a:spcPts val="700"/>
              </a:spcBef>
              <a:buFont typeface="Arial" panose="020B0604020202020204" pitchFamily="34" charset="0"/>
              <a:buChar char="»"/>
              <a:defRPr sz="3200">
                <a:solidFill>
                  <a:srgbClr val="000000"/>
                </a:solidFill>
                <a:latin typeface="Calibri" panose="020F0502020204030204" pitchFamily="34" charset="0"/>
                <a:ea typeface="MS PGothic" panose="020B0600070205080204" pitchFamily="34" charset="-128"/>
                <a:cs typeface="Arial" panose="020B0604020202020204" pitchFamily="34" charset="0"/>
              </a:defRPr>
            </a:lvl5pPr>
            <a:lvl6pPr marL="2651125" indent="-342900" eaLnBrk="0" fontAlgn="base" hangingPunct="0">
              <a:spcBef>
                <a:spcPts val="700"/>
              </a:spcBef>
              <a:spcAft>
                <a:spcPct val="0"/>
              </a:spcAft>
              <a:buFont typeface="Arial" panose="020B0604020202020204" pitchFamily="34" charset="0"/>
              <a:buChar char="»"/>
              <a:defRPr sz="3200">
                <a:solidFill>
                  <a:srgbClr val="000000"/>
                </a:solidFill>
                <a:latin typeface="Calibri" panose="020F0502020204030204" pitchFamily="34" charset="0"/>
                <a:ea typeface="MS PGothic" panose="020B0600070205080204" pitchFamily="34" charset="-128"/>
                <a:cs typeface="Arial" panose="020B0604020202020204" pitchFamily="34" charset="0"/>
              </a:defRPr>
            </a:lvl6pPr>
            <a:lvl7pPr marL="3108325" indent="-342900" eaLnBrk="0" fontAlgn="base" hangingPunct="0">
              <a:spcBef>
                <a:spcPts val="700"/>
              </a:spcBef>
              <a:spcAft>
                <a:spcPct val="0"/>
              </a:spcAft>
              <a:buFont typeface="Arial" panose="020B0604020202020204" pitchFamily="34" charset="0"/>
              <a:buChar char="»"/>
              <a:defRPr sz="3200">
                <a:solidFill>
                  <a:srgbClr val="000000"/>
                </a:solidFill>
                <a:latin typeface="Calibri" panose="020F0502020204030204" pitchFamily="34" charset="0"/>
                <a:ea typeface="MS PGothic" panose="020B0600070205080204" pitchFamily="34" charset="-128"/>
                <a:cs typeface="Arial" panose="020B0604020202020204" pitchFamily="34" charset="0"/>
              </a:defRPr>
            </a:lvl7pPr>
            <a:lvl8pPr marL="3565525" indent="-342900" eaLnBrk="0" fontAlgn="base" hangingPunct="0">
              <a:spcBef>
                <a:spcPts val="700"/>
              </a:spcBef>
              <a:spcAft>
                <a:spcPct val="0"/>
              </a:spcAft>
              <a:buFont typeface="Arial" panose="020B0604020202020204" pitchFamily="34" charset="0"/>
              <a:buChar char="»"/>
              <a:defRPr sz="3200">
                <a:solidFill>
                  <a:srgbClr val="000000"/>
                </a:solidFill>
                <a:latin typeface="Calibri" panose="020F0502020204030204" pitchFamily="34" charset="0"/>
                <a:ea typeface="MS PGothic" panose="020B0600070205080204" pitchFamily="34" charset="-128"/>
                <a:cs typeface="Arial" panose="020B0604020202020204" pitchFamily="34" charset="0"/>
              </a:defRPr>
            </a:lvl8pPr>
            <a:lvl9pPr marL="4022725" indent="-342900" eaLnBrk="0" fontAlgn="base" hangingPunct="0">
              <a:spcBef>
                <a:spcPts val="700"/>
              </a:spcBef>
              <a:spcAft>
                <a:spcPct val="0"/>
              </a:spcAft>
              <a:buFont typeface="Arial" panose="020B0604020202020204" pitchFamily="34" charset="0"/>
              <a:buChar char="»"/>
              <a:defRPr sz="3200">
                <a:solidFill>
                  <a:srgbClr val="000000"/>
                </a:solidFill>
                <a:latin typeface="Calibri" panose="020F0502020204030204" pitchFamily="34" charset="0"/>
                <a:ea typeface="MS PGothic" panose="020B0600070205080204" pitchFamily="34" charset="-128"/>
                <a:cs typeface="Arial" panose="020B0604020202020204" pitchFamily="34" charset="0"/>
              </a:defRPr>
            </a:lvl9pPr>
          </a:lstStyle>
          <a:p>
            <a:pPr lvl="3">
              <a:lnSpc>
                <a:spcPct val="150000"/>
              </a:lnSpc>
              <a:spcBef>
                <a:spcPct val="0"/>
              </a:spcBef>
              <a:buFont typeface="Wingdings" panose="05000000000000000000" pitchFamily="2" charset="2"/>
              <a:buChar char="v"/>
            </a:pPr>
            <a:r>
              <a:rPr lang="en-US" altLang="en-US" dirty="0"/>
              <a:t>Health and Dignity</a:t>
            </a:r>
          </a:p>
          <a:p>
            <a:pPr lvl="3">
              <a:lnSpc>
                <a:spcPct val="150000"/>
              </a:lnSpc>
              <a:spcBef>
                <a:spcPct val="0"/>
              </a:spcBef>
              <a:buFont typeface="Wingdings" panose="05000000000000000000" pitchFamily="2" charset="2"/>
              <a:buChar char="v"/>
            </a:pPr>
            <a:r>
              <a:rPr lang="en-US" altLang="en-US" dirty="0"/>
              <a:t>Participant-Centered Services</a:t>
            </a:r>
          </a:p>
          <a:p>
            <a:pPr lvl="3">
              <a:lnSpc>
                <a:spcPct val="150000"/>
              </a:lnSpc>
              <a:spcBef>
                <a:spcPct val="0"/>
              </a:spcBef>
              <a:buFont typeface="Wingdings" panose="05000000000000000000" pitchFamily="2" charset="2"/>
              <a:buChar char="v"/>
            </a:pPr>
            <a:r>
              <a:rPr lang="en-US" altLang="en-US" dirty="0"/>
              <a:t>Participant Involvement</a:t>
            </a:r>
          </a:p>
          <a:p>
            <a:pPr lvl="3">
              <a:lnSpc>
                <a:spcPct val="150000"/>
              </a:lnSpc>
              <a:spcBef>
                <a:spcPct val="0"/>
              </a:spcBef>
              <a:buFont typeface="Wingdings" panose="05000000000000000000" pitchFamily="2" charset="2"/>
              <a:buChar char="v"/>
            </a:pPr>
            <a:r>
              <a:rPr lang="en-US" altLang="en-US" dirty="0"/>
              <a:t>Participant Autonomy</a:t>
            </a:r>
          </a:p>
          <a:p>
            <a:pPr lvl="3">
              <a:lnSpc>
                <a:spcPct val="150000"/>
              </a:lnSpc>
              <a:spcBef>
                <a:spcPct val="0"/>
              </a:spcBef>
              <a:buFont typeface="Wingdings" panose="05000000000000000000" pitchFamily="2" charset="2"/>
              <a:buChar char="v"/>
            </a:pPr>
            <a:r>
              <a:rPr lang="en-US" altLang="en-US" dirty="0"/>
              <a:t>Sociocultural Factors</a:t>
            </a:r>
          </a:p>
          <a:p>
            <a:pPr lvl="3">
              <a:lnSpc>
                <a:spcPct val="150000"/>
              </a:lnSpc>
              <a:spcBef>
                <a:spcPct val="0"/>
              </a:spcBef>
              <a:buFont typeface="Wingdings" panose="05000000000000000000" pitchFamily="2" charset="2"/>
              <a:buChar char="v"/>
            </a:pPr>
            <a:r>
              <a:rPr lang="en-US" altLang="en-US" dirty="0"/>
              <a:t>Pragmatism/Realism</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752600"/>
            <a:ext cx="7543800" cy="2586038"/>
          </a:xfrm>
          <a:prstGeom prst="rect">
            <a:avLst/>
          </a:prstGeom>
          <a:noFill/>
        </p:spPr>
        <p:txBody>
          <a:bodyPr>
            <a:spAutoFit/>
          </a:bodyPr>
          <a:lstStyle/>
          <a:p>
            <a:pPr algn="ctr">
              <a:defRPr/>
            </a:pPr>
            <a:r>
              <a:rPr lang="en-US" sz="5400" b="1" dirty="0">
                <a:solidFill>
                  <a:schemeClr val="accent5">
                    <a:lumMod val="50000"/>
                  </a:schemeClr>
                </a:solidFill>
                <a:latin typeface="+mj-lt"/>
              </a:rPr>
              <a:t>Intervention Strategies</a:t>
            </a:r>
          </a:p>
          <a:p>
            <a:pPr algn="ctr">
              <a:defRPr/>
            </a:pPr>
            <a:r>
              <a:rPr lang="en-US" sz="3600" b="1" i="1" dirty="0">
                <a:latin typeface="+mj-lt"/>
              </a:rPr>
              <a:t>Practical Intersections of Harm Reduction and Trauma informed Care for survivors of Gender Based Violence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1"/>
          <p:cNvSpPr>
            <a:spLocks noChangeArrowheads="1"/>
          </p:cNvSpPr>
          <p:nvPr/>
        </p:nvSpPr>
        <p:spPr bwMode="auto">
          <a:xfrm>
            <a:off x="304800" y="1600200"/>
            <a:ext cx="8610600"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457200" indent="-457200">
              <a:buFont typeface="Wingdings" panose="05000000000000000000" pitchFamily="2" charset="2"/>
              <a:buChar char="§"/>
              <a:defRPr/>
            </a:pPr>
            <a:r>
              <a:rPr lang="en-US" altLang="en-US" sz="4000" dirty="0">
                <a:latin typeface="+mn-lt"/>
              </a:rPr>
              <a:t>Offering TI-HR services recognizes the pervasiveness of trauma and its impact on a survivor’s ability to cope, to access our services, and to feel safe in a new environment. </a:t>
            </a:r>
          </a:p>
          <a:p>
            <a:pPr>
              <a:defRPr/>
            </a:pPr>
            <a:endParaRPr lang="en-US" altLang="en-US" sz="3400" dirty="0">
              <a:latin typeface="+mn-lt"/>
            </a:endParaRPr>
          </a:p>
        </p:txBody>
      </p:sp>
    </p:spTree>
  </p:cSld>
  <p:clrMapOvr>
    <a:masterClrMapping/>
  </p:clrMapOvr>
  <p:transition>
    <p:rand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Shape 143"/>
          <p:cNvSpPr>
            <a:spLocks noGrp="1"/>
          </p:cNvSpPr>
          <p:nvPr>
            <p:ph type="title" idx="4294967295"/>
          </p:nvPr>
        </p:nvSpPr>
        <p:spPr>
          <a:xfrm>
            <a:off x="381000" y="609600"/>
            <a:ext cx="8610600" cy="762000"/>
          </a:xfrm>
          <a:prstGeom prst="rect">
            <a:avLst/>
          </a:prstGeom>
        </p:spPr>
        <p:txBody>
          <a:bodyPr/>
          <a:lstStyle>
            <a:lvl1pPr defTabSz="525779">
              <a:defRPr sz="7200">
                <a:latin typeface="Arial"/>
                <a:ea typeface="Arial"/>
                <a:cs typeface="Arial"/>
                <a:sym typeface="Arial"/>
              </a:defRPr>
            </a:lvl1pPr>
          </a:lstStyle>
          <a:p>
            <a:pPr>
              <a:defRPr/>
            </a:pPr>
            <a:r>
              <a:rPr sz="4600" b="1" dirty="0">
                <a:solidFill>
                  <a:schemeClr val="tx2"/>
                </a:solidFill>
                <a:latin typeface="+mj-lt"/>
              </a:rPr>
              <a:t>E</a:t>
            </a:r>
            <a:r>
              <a:rPr lang="en-US" sz="4600" b="1" dirty="0">
                <a:solidFill>
                  <a:schemeClr val="tx2"/>
                </a:solidFill>
                <a:latin typeface="+mj-lt"/>
              </a:rPr>
              <a:t>ffective intervention strategies</a:t>
            </a:r>
            <a:br>
              <a:rPr lang="en-US" sz="4600" b="1" dirty="0">
                <a:solidFill>
                  <a:schemeClr val="tx2"/>
                </a:solidFill>
                <a:latin typeface="+mj-lt"/>
              </a:rPr>
            </a:br>
            <a:r>
              <a:rPr lang="en-US" sz="4600" b="1" dirty="0">
                <a:solidFill>
                  <a:schemeClr val="tx2"/>
                </a:solidFill>
                <a:latin typeface="+mj-lt"/>
              </a:rPr>
              <a:t/>
            </a:r>
            <a:br>
              <a:rPr lang="en-US" sz="4600" b="1" dirty="0">
                <a:solidFill>
                  <a:schemeClr val="tx2"/>
                </a:solidFill>
                <a:latin typeface="+mj-lt"/>
              </a:rPr>
            </a:br>
            <a:r>
              <a:rPr lang="en-US" sz="4600" b="1" dirty="0">
                <a:solidFill>
                  <a:schemeClr val="tx2"/>
                </a:solidFill>
                <a:latin typeface="+mj-lt"/>
              </a:rPr>
              <a:t> </a:t>
            </a:r>
            <a:endParaRPr sz="4600" b="1" dirty="0">
              <a:solidFill>
                <a:schemeClr val="tx2"/>
              </a:solidFill>
              <a:latin typeface="+mj-lt"/>
            </a:endParaRPr>
          </a:p>
        </p:txBody>
      </p:sp>
      <p:sp>
        <p:nvSpPr>
          <p:cNvPr id="144" name="Shape 144"/>
          <p:cNvSpPr>
            <a:spLocks noGrp="1"/>
          </p:cNvSpPr>
          <p:nvPr>
            <p:ph type="body" idx="4294967295"/>
          </p:nvPr>
        </p:nvSpPr>
        <p:spPr>
          <a:xfrm>
            <a:off x="539750" y="1600200"/>
            <a:ext cx="8299450" cy="4343400"/>
          </a:xfrm>
          <a:prstGeom prst="rect">
            <a:avLst/>
          </a:prstGeom>
        </p:spPr>
        <p:txBody>
          <a:bodyPr/>
          <a:lstStyle/>
          <a:p>
            <a:pPr marL="0" indent="0">
              <a:buFont typeface="Arial" panose="020B0604020202020204" pitchFamily="34" charset="0"/>
              <a:buNone/>
              <a:defRPr/>
            </a:pPr>
            <a:r>
              <a:rPr lang="en-US" b="1" dirty="0"/>
              <a:t>Narrative Therapy</a:t>
            </a:r>
            <a:endParaRPr lang="en-US" dirty="0"/>
          </a:p>
          <a:p>
            <a:pPr>
              <a:buFont typeface="Wingdings" panose="05000000000000000000" pitchFamily="2" charset="2"/>
              <a:buChar char="§"/>
              <a:defRPr/>
            </a:pPr>
            <a:r>
              <a:rPr lang="en-US" sz="2800" dirty="0"/>
              <a:t>At the      of narrative therapy is storytelling. Narrative therapy proposes the possibility of the constant construction of a life story (one’s ability to develop a new, empowering story). </a:t>
            </a:r>
          </a:p>
          <a:p>
            <a:pPr>
              <a:buFont typeface="Wingdings" panose="05000000000000000000" pitchFamily="2" charset="2"/>
              <a:buChar char="§"/>
              <a:defRPr/>
            </a:pPr>
            <a:r>
              <a:rPr lang="en-US" sz="2800" dirty="0"/>
              <a:t>Storytelling allows the client to reconstruct her/his story. With DV/GBV survivors, storytelling allows them to think in new ways with a multi-layered understanding of the reality of violence in their lives.</a:t>
            </a:r>
            <a:endParaRPr sz="2800" dirty="0">
              <a:ea typeface="Arial"/>
              <a:cs typeface="Arial"/>
              <a:sym typeface="Arial"/>
            </a:endParaRPr>
          </a:p>
        </p:txBody>
      </p:sp>
      <p:sp>
        <p:nvSpPr>
          <p:cNvPr id="2" name="Heart 1"/>
          <p:cNvSpPr/>
          <p:nvPr/>
        </p:nvSpPr>
        <p:spPr>
          <a:xfrm>
            <a:off x="1905000" y="2286000"/>
            <a:ext cx="381000" cy="30480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1066800"/>
            <a:ext cx="8382000" cy="4400550"/>
          </a:xfrm>
          <a:prstGeom prst="rect">
            <a:avLst/>
          </a:prstGeom>
        </p:spPr>
        <p:txBody>
          <a:bodyPr>
            <a:spAutoFit/>
          </a:bodyPr>
          <a:lstStyle/>
          <a:p>
            <a:pPr>
              <a:defRPr/>
            </a:pPr>
            <a:r>
              <a:rPr lang="en-US" sz="4000" b="1" dirty="0">
                <a:latin typeface="+mn-lt"/>
              </a:rPr>
              <a:t>Narrative Therapy </a:t>
            </a:r>
            <a:r>
              <a:rPr lang="en-US" sz="4000" dirty="0">
                <a:latin typeface="+mn-lt"/>
              </a:rPr>
              <a:t>promotes and encourages:</a:t>
            </a:r>
          </a:p>
          <a:p>
            <a:pPr marL="571500" indent="-571500">
              <a:buFont typeface="Wingdings" panose="05000000000000000000" pitchFamily="2" charset="2"/>
              <a:buChar char="§"/>
              <a:defRPr/>
            </a:pPr>
            <a:r>
              <a:rPr lang="en-US" sz="4000" dirty="0">
                <a:latin typeface="+mn-lt"/>
              </a:rPr>
              <a:t>Relationship of equity between participants and the Therapist/CM/SW. </a:t>
            </a:r>
          </a:p>
          <a:p>
            <a:pPr marL="571500" indent="-571500">
              <a:buFont typeface="Wingdings" panose="05000000000000000000" pitchFamily="2" charset="2"/>
              <a:buChar char="§"/>
              <a:defRPr/>
            </a:pPr>
            <a:r>
              <a:rPr lang="en-US" sz="4000" dirty="0">
                <a:latin typeface="+mn-lt"/>
              </a:rPr>
              <a:t>Empowerment by identifying and recognizing participant strengths.</a:t>
            </a:r>
          </a:p>
        </p:txBody>
      </p:sp>
    </p:spTree>
  </p:cSld>
  <p:clrMapOvr>
    <a:masterClrMapping/>
  </p:clrMapOvr>
  <p:transition>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1"/>
          <p:cNvSpPr>
            <a:spLocks noChangeArrowheads="1"/>
          </p:cNvSpPr>
          <p:nvPr/>
        </p:nvSpPr>
        <p:spPr bwMode="auto">
          <a:xfrm>
            <a:off x="685800" y="1676400"/>
            <a:ext cx="8548688" cy="384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defTabSz="336550">
              <a:defRPr sz="2400">
                <a:solidFill>
                  <a:schemeClr val="tx1"/>
                </a:solidFill>
                <a:latin typeface="Times New Roman" panose="02020603050405020304" pitchFamily="18" charset="0"/>
                <a:ea typeface="MS PGothic" panose="020B0600070205080204" pitchFamily="34" charset="-128"/>
              </a:defRPr>
            </a:lvl1pPr>
            <a:lvl2pPr marL="742950" indent="-285750" defTabSz="336550">
              <a:defRPr sz="2400">
                <a:solidFill>
                  <a:schemeClr val="tx1"/>
                </a:solidFill>
                <a:latin typeface="Times New Roman" panose="02020603050405020304" pitchFamily="18" charset="0"/>
                <a:ea typeface="MS PGothic" panose="020B0600070205080204" pitchFamily="34" charset="-128"/>
              </a:defRPr>
            </a:lvl2pPr>
            <a:lvl3pPr marL="1143000" indent="-228600" defTabSz="336550">
              <a:defRPr sz="2400">
                <a:solidFill>
                  <a:schemeClr val="tx1"/>
                </a:solidFill>
                <a:latin typeface="Times New Roman" panose="02020603050405020304" pitchFamily="18" charset="0"/>
                <a:ea typeface="MS PGothic" panose="020B0600070205080204" pitchFamily="34" charset="-128"/>
              </a:defRPr>
            </a:lvl3pPr>
            <a:lvl4pPr marL="1600200" indent="-228600" defTabSz="336550">
              <a:defRPr sz="2400">
                <a:solidFill>
                  <a:schemeClr val="tx1"/>
                </a:solidFill>
                <a:latin typeface="Times New Roman" panose="02020603050405020304" pitchFamily="18" charset="0"/>
                <a:ea typeface="MS PGothic" panose="020B0600070205080204" pitchFamily="34" charset="-128"/>
              </a:defRPr>
            </a:lvl4pPr>
            <a:lvl5pPr marL="2057400" indent="-228600" defTabSz="336550">
              <a:defRPr sz="2400">
                <a:solidFill>
                  <a:schemeClr val="tx1"/>
                </a:solidFill>
                <a:latin typeface="Times New Roman" panose="02020603050405020304" pitchFamily="18" charset="0"/>
                <a:ea typeface="MS PGothic" panose="020B0600070205080204" pitchFamily="34" charset="-128"/>
              </a:defRPr>
            </a:lvl5pPr>
            <a:lvl6pPr marL="2514600" indent="-228600" defTabSz="33655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33655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33655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33655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spcBef>
                <a:spcPts val="2388"/>
              </a:spcBef>
              <a:buFont typeface="Wingdings" panose="05000000000000000000" pitchFamily="2" charset="2"/>
              <a:buChar char="§"/>
              <a:defRPr/>
            </a:pPr>
            <a:r>
              <a:rPr lang="en-US" altLang="en-US" sz="3400" dirty="0">
                <a:latin typeface="+mn-lt"/>
                <a:cs typeface="Arial" panose="020B0604020202020204" pitchFamily="34" charset="0"/>
                <a:sym typeface="Arial" panose="020B0604020202020204" pitchFamily="34" charset="0"/>
              </a:rPr>
              <a:t>Do not pathologize, pity or blame the person experiencing the trauma/violence.  </a:t>
            </a:r>
          </a:p>
          <a:p>
            <a:pPr>
              <a:spcBef>
                <a:spcPts val="2388"/>
              </a:spcBef>
              <a:buFont typeface="Wingdings" panose="05000000000000000000" pitchFamily="2" charset="2"/>
              <a:buChar char="§"/>
              <a:defRPr/>
            </a:pPr>
            <a:r>
              <a:rPr lang="en-US" altLang="en-US" sz="3400" dirty="0">
                <a:latin typeface="+mn-lt"/>
                <a:cs typeface="Arial" panose="020B0604020202020204" pitchFamily="34" charset="0"/>
                <a:sym typeface="Arial" panose="020B0604020202020204" pitchFamily="34" charset="0"/>
              </a:rPr>
              <a:t>Reframe the situation from a perspective of resilience, self-efficacy and self- sufficiency.</a:t>
            </a:r>
          </a:p>
          <a:p>
            <a:pPr>
              <a:spcBef>
                <a:spcPts val="2388"/>
              </a:spcBef>
              <a:buFont typeface="Wingdings" panose="05000000000000000000" pitchFamily="2" charset="2"/>
              <a:buChar char="§"/>
              <a:defRPr/>
            </a:pPr>
            <a:r>
              <a:rPr lang="en-US" altLang="en-US" sz="3400" dirty="0">
                <a:latin typeface="+mn-lt"/>
                <a:cs typeface="Arial" panose="020B0604020202020204" pitchFamily="34" charset="0"/>
                <a:sym typeface="Arial" panose="020B0604020202020204" pitchFamily="34" charset="0"/>
              </a:rPr>
              <a:t>Accept and validate participant’s feelings and experience without judgement.</a:t>
            </a:r>
          </a:p>
        </p:txBody>
      </p:sp>
      <p:sp>
        <p:nvSpPr>
          <p:cNvPr id="2" name="TextBox 1"/>
          <p:cNvSpPr txBox="1"/>
          <p:nvPr/>
        </p:nvSpPr>
        <p:spPr>
          <a:xfrm>
            <a:off x="228600" y="609600"/>
            <a:ext cx="7786688" cy="1066800"/>
          </a:xfrm>
          <a:prstGeom prst="rect">
            <a:avLst/>
          </a:prstGeom>
        </p:spPr>
        <p:txBody>
          <a:bodyPr>
            <a:normAutofit fontScale="85000" lnSpcReduction="10000"/>
          </a:bodyPr>
          <a:lstStyle/>
          <a:p>
            <a:pPr>
              <a:buClr>
                <a:schemeClr val="accent6">
                  <a:lumMod val="75000"/>
                </a:schemeClr>
              </a:buClr>
              <a:defRPr/>
            </a:pPr>
            <a:r>
              <a:rPr lang="en-US" sz="4000" b="1" dirty="0">
                <a:solidFill>
                  <a:schemeClr val="accent5">
                    <a:lumMod val="50000"/>
                  </a:schemeClr>
                </a:solidFill>
                <a:latin typeface="+mj-lt"/>
              </a:rPr>
              <a:t>Helpful things to keep in mind when working from a Trauma/HR informed lens</a:t>
            </a:r>
          </a:p>
        </p:txBody>
      </p:sp>
    </p:spTree>
  </p:cSld>
  <p:clrMapOvr>
    <a:masterClrMapping/>
  </p:clrMapOvr>
  <p:transition>
    <p:rand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hape 147"/>
          <p:cNvSpPr txBox="1">
            <a:spLocks/>
          </p:cNvSpPr>
          <p:nvPr/>
        </p:nvSpPr>
        <p:spPr bwMode="auto">
          <a:xfrm>
            <a:off x="588963" y="685800"/>
            <a:ext cx="8555037"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20675" indent="-320675" defTabSz="641350">
              <a:defRPr sz="2400">
                <a:solidFill>
                  <a:schemeClr val="tx1"/>
                </a:solidFill>
                <a:latin typeface="Times New Roman" panose="02020603050405020304" pitchFamily="18" charset="0"/>
                <a:ea typeface="MS PGothic" panose="020B0600070205080204" pitchFamily="34" charset="-128"/>
              </a:defRPr>
            </a:lvl1pPr>
            <a:lvl2pPr marL="742950" indent="-285750" defTabSz="641350">
              <a:defRPr sz="2400">
                <a:solidFill>
                  <a:schemeClr val="tx1"/>
                </a:solidFill>
                <a:latin typeface="Times New Roman" panose="02020603050405020304" pitchFamily="18" charset="0"/>
                <a:ea typeface="MS PGothic" panose="020B0600070205080204" pitchFamily="34" charset="-128"/>
              </a:defRPr>
            </a:lvl2pPr>
            <a:lvl3pPr marL="1143000" indent="-228600" defTabSz="641350">
              <a:defRPr sz="2400">
                <a:solidFill>
                  <a:schemeClr val="tx1"/>
                </a:solidFill>
                <a:latin typeface="Times New Roman" panose="02020603050405020304" pitchFamily="18" charset="0"/>
                <a:ea typeface="MS PGothic" panose="020B0600070205080204" pitchFamily="34" charset="-128"/>
              </a:defRPr>
            </a:lvl3pPr>
            <a:lvl4pPr marL="1600200" indent="-228600" defTabSz="641350">
              <a:defRPr sz="2400">
                <a:solidFill>
                  <a:schemeClr val="tx1"/>
                </a:solidFill>
                <a:latin typeface="Times New Roman" panose="02020603050405020304" pitchFamily="18" charset="0"/>
                <a:ea typeface="MS PGothic" panose="020B0600070205080204" pitchFamily="34" charset="-128"/>
              </a:defRPr>
            </a:lvl4pPr>
            <a:lvl5pPr marL="2057400" indent="-228600" defTabSz="641350">
              <a:defRPr sz="2400">
                <a:solidFill>
                  <a:schemeClr val="tx1"/>
                </a:solidFill>
                <a:latin typeface="Times New Roman" panose="02020603050405020304" pitchFamily="18" charset="0"/>
                <a:ea typeface="MS PGothic" panose="020B0600070205080204" pitchFamily="34" charset="-128"/>
              </a:defRPr>
            </a:lvl5pPr>
            <a:lvl6pPr marL="2514600" indent="-228600" defTabSz="64135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64135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64135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64135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457200" indent="-457200">
              <a:spcBef>
                <a:spcPts val="275"/>
              </a:spcBef>
              <a:buSzPct val="100000"/>
              <a:buFont typeface="Wingdings" panose="05000000000000000000" pitchFamily="2" charset="2"/>
              <a:buChar char="§"/>
              <a:defRPr/>
            </a:pPr>
            <a:r>
              <a:rPr lang="en-US" altLang="en-US" sz="3200" dirty="0">
                <a:latin typeface="+mn-lt"/>
                <a:cs typeface="Arial" panose="020B0604020202020204" pitchFamily="34" charset="0"/>
                <a:sym typeface="Arial" panose="020B0604020202020204" pitchFamily="34" charset="0"/>
              </a:rPr>
              <a:t>We work from where the participant is at.</a:t>
            </a:r>
          </a:p>
          <a:p>
            <a:pPr marL="0" indent="0">
              <a:spcBef>
                <a:spcPts val="275"/>
              </a:spcBef>
              <a:buSzPct val="100000"/>
              <a:defRPr/>
            </a:pPr>
            <a:endParaRPr lang="en-US" altLang="en-US" sz="3200" dirty="0">
              <a:latin typeface="+mn-lt"/>
              <a:cs typeface="Arial" panose="020B0604020202020204" pitchFamily="34" charset="0"/>
              <a:sym typeface="Arial" panose="020B0604020202020204" pitchFamily="34" charset="0"/>
            </a:endParaRPr>
          </a:p>
          <a:p>
            <a:pPr marL="457200" indent="-457200">
              <a:spcBef>
                <a:spcPts val="275"/>
              </a:spcBef>
              <a:buSzPct val="100000"/>
              <a:buFont typeface="Wingdings" panose="05000000000000000000" pitchFamily="2" charset="2"/>
              <a:buChar char="§"/>
              <a:defRPr/>
            </a:pPr>
            <a:r>
              <a:rPr lang="en-US" altLang="en-US" sz="3200" dirty="0">
                <a:latin typeface="+mn-lt"/>
                <a:cs typeface="Arial" panose="020B0604020202020204" pitchFamily="34" charset="0"/>
                <a:sym typeface="Arial" panose="020B0604020202020204" pitchFamily="34" charset="0"/>
              </a:rPr>
              <a:t>Recognize that the participant is the expert on their life/process.  They should lead, we accompany. </a:t>
            </a:r>
          </a:p>
          <a:p>
            <a:pPr marL="457200" indent="-457200">
              <a:spcBef>
                <a:spcPts val="275"/>
              </a:spcBef>
              <a:buSzPct val="100000"/>
              <a:buFont typeface="Wingdings" panose="05000000000000000000" pitchFamily="2" charset="2"/>
              <a:buChar char="§"/>
              <a:defRPr/>
            </a:pPr>
            <a:endParaRPr lang="en-US" altLang="en-US" sz="3200" dirty="0">
              <a:latin typeface="+mn-lt"/>
              <a:cs typeface="Arial" panose="020B0604020202020204" pitchFamily="34" charset="0"/>
              <a:sym typeface="Arial" panose="020B0604020202020204" pitchFamily="34" charset="0"/>
            </a:endParaRPr>
          </a:p>
          <a:p>
            <a:pPr marL="457200" indent="-457200">
              <a:spcBef>
                <a:spcPts val="275"/>
              </a:spcBef>
              <a:buSzPct val="100000"/>
              <a:buFont typeface="Wingdings" panose="05000000000000000000" pitchFamily="2" charset="2"/>
              <a:buChar char="§"/>
              <a:defRPr/>
            </a:pPr>
            <a:r>
              <a:rPr lang="en-US" altLang="en-US" sz="3200" dirty="0">
                <a:latin typeface="+mn-lt"/>
                <a:cs typeface="Arial" panose="020B0604020202020204" pitchFamily="34" charset="0"/>
                <a:sym typeface="Arial" panose="020B0604020202020204" pitchFamily="34" charset="0"/>
              </a:rPr>
              <a:t>Use inclusive language.</a:t>
            </a:r>
          </a:p>
          <a:p>
            <a:pPr marL="457200" indent="-457200">
              <a:spcBef>
                <a:spcPts val="275"/>
              </a:spcBef>
              <a:buSzPct val="100000"/>
              <a:buFont typeface="Wingdings" panose="05000000000000000000" pitchFamily="2" charset="2"/>
              <a:buChar char="§"/>
              <a:defRPr/>
            </a:pPr>
            <a:endParaRPr lang="en-US" altLang="en-US" sz="3200" dirty="0">
              <a:latin typeface="+mn-lt"/>
              <a:cs typeface="Arial" panose="020B0604020202020204" pitchFamily="34" charset="0"/>
              <a:sym typeface="Arial" panose="020B0604020202020204" pitchFamily="34" charset="0"/>
            </a:endParaRPr>
          </a:p>
          <a:p>
            <a:pPr marL="457200" indent="-457200">
              <a:spcBef>
                <a:spcPts val="275"/>
              </a:spcBef>
              <a:buSzPct val="100000"/>
              <a:buFont typeface="Wingdings" panose="05000000000000000000" pitchFamily="2" charset="2"/>
              <a:buChar char="§"/>
              <a:defRPr/>
            </a:pPr>
            <a:r>
              <a:rPr lang="en-US" altLang="en-US" sz="3200" dirty="0">
                <a:latin typeface="+mn-lt"/>
                <a:cs typeface="Arial" panose="020B0604020202020204" pitchFamily="34" charset="0"/>
                <a:sym typeface="Arial" panose="020B0604020202020204" pitchFamily="34" charset="0"/>
              </a:rPr>
              <a:t>Look at  the present as the place where we can walk/work/grow from.</a:t>
            </a:r>
          </a:p>
          <a:p>
            <a:pPr marL="0" indent="0">
              <a:spcBef>
                <a:spcPts val="275"/>
              </a:spcBef>
              <a:buSzPct val="100000"/>
              <a:defRPr/>
            </a:pPr>
            <a:endParaRPr lang="es-ES" altLang="en-US" sz="3200" dirty="0">
              <a:latin typeface="+mn-lt"/>
              <a:cs typeface="Arial" panose="020B0604020202020204" pitchFamily="34" charset="0"/>
              <a:sym typeface="Arial" panose="020B0604020202020204" pitchFamily="34" charset="0"/>
            </a:endParaRPr>
          </a:p>
        </p:txBody>
      </p:sp>
    </p:spTree>
  </p:cSld>
  <p:clrMapOvr>
    <a:masterClrMapping/>
  </p:clrMapOvr>
  <p:transition>
    <p:rand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4650" y="838200"/>
            <a:ext cx="8763000" cy="5324475"/>
          </a:xfrm>
          <a:prstGeom prst="rect">
            <a:avLst/>
          </a:prstGeom>
        </p:spPr>
        <p:txBody>
          <a:bodyPr>
            <a:spAutoFit/>
          </a:bodyPr>
          <a:lstStyle/>
          <a:p>
            <a:pPr>
              <a:defRPr/>
            </a:pPr>
            <a:r>
              <a:rPr lang="en-US" altLang="en-US" sz="3000" dirty="0">
                <a:latin typeface="+mn-lt"/>
              </a:rPr>
              <a:t>As providers working from a </a:t>
            </a:r>
            <a:r>
              <a:rPr lang="en-US" altLang="en-US" sz="3000" dirty="0">
                <a:solidFill>
                  <a:schemeClr val="tx2"/>
                </a:solidFill>
                <a:latin typeface="+mn-lt"/>
              </a:rPr>
              <a:t>Trauma Informed/HR lens it </a:t>
            </a:r>
            <a:r>
              <a:rPr lang="en-US" altLang="en-US" sz="3000" dirty="0">
                <a:latin typeface="+mn-lt"/>
              </a:rPr>
              <a:t>means we:</a:t>
            </a:r>
          </a:p>
          <a:p>
            <a:pPr>
              <a:defRPr/>
            </a:pPr>
            <a:endParaRPr lang="en-US" altLang="en-US" sz="3200" dirty="0">
              <a:latin typeface="+mn-lt"/>
            </a:endParaRPr>
          </a:p>
          <a:p>
            <a:pPr marL="457200" indent="-457200">
              <a:buFont typeface="Wingdings" panose="05000000000000000000" pitchFamily="2" charset="2"/>
              <a:buChar char="§"/>
              <a:defRPr/>
            </a:pPr>
            <a:r>
              <a:rPr lang="en-US" altLang="en-US" sz="2800" dirty="0">
                <a:latin typeface="+mn-lt"/>
              </a:rPr>
              <a:t>Become knowledgeable about trauma and participate in ongoing training on how to offer trauma-informed support.</a:t>
            </a:r>
          </a:p>
          <a:p>
            <a:pPr marL="457200" indent="-457200">
              <a:buFont typeface="Wingdings" panose="05000000000000000000" pitchFamily="2" charset="2"/>
              <a:buChar char="§"/>
              <a:defRPr/>
            </a:pPr>
            <a:endParaRPr lang="en-US" altLang="en-US" sz="2800" dirty="0">
              <a:latin typeface="+mn-lt"/>
            </a:endParaRPr>
          </a:p>
          <a:p>
            <a:pPr marL="457200" indent="-457200">
              <a:buFont typeface="Wingdings" panose="05000000000000000000" pitchFamily="2" charset="2"/>
              <a:buChar char="§"/>
              <a:defRPr/>
            </a:pPr>
            <a:r>
              <a:rPr lang="en-US" altLang="en-US" sz="2800" dirty="0">
                <a:latin typeface="+mn-lt"/>
              </a:rPr>
              <a:t>Recognize that responses to trauma may include: numbing of feelings, desire to avoid reminders of previous traumatic experiences, increased sensitivity to these reminders, people, and  environment.</a:t>
            </a:r>
          </a:p>
          <a:p>
            <a:pPr>
              <a:defRPr/>
            </a:pPr>
            <a:endParaRPr lang="en-US" altLang="en-US" dirty="0">
              <a:latin typeface="Verdana" panose="020B0604030504040204" pitchFamily="34" charset="0"/>
            </a:endParaRPr>
          </a:p>
        </p:txBody>
      </p:sp>
    </p:spTree>
  </p:cSld>
  <p:clrMapOvr>
    <a:masterClrMapping/>
  </p:clrMapOvr>
  <p:transition>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Add heading.pdf">
            <a:extLst>
              <a:ext uri="{FF2B5EF4-FFF2-40B4-BE49-F238E27FC236}">
                <a16:creationId xmlns:a16="http://schemas.microsoft.com/office/drawing/2014/main" id="{8E1657F6-7BCE-4D09-9ABC-080152E9388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425" y="857250"/>
            <a:ext cx="89503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5812054"/>
      </p:ext>
    </p:extLst>
  </p:cSld>
  <p:clrMapOvr>
    <a:masterClrMapping/>
  </p:clrMapOvr>
  <p:transition>
    <p:rand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066800"/>
            <a:ext cx="8305800" cy="4400550"/>
          </a:xfrm>
          <a:prstGeom prst="rect">
            <a:avLst/>
          </a:prstGeom>
        </p:spPr>
        <p:txBody>
          <a:bodyPr>
            <a:spAutoFit/>
          </a:bodyPr>
          <a:lstStyle/>
          <a:p>
            <a:pPr marL="571500" indent="-571500">
              <a:buFont typeface="Wingdings" panose="05000000000000000000" pitchFamily="2" charset="2"/>
              <a:buChar char="§"/>
              <a:defRPr/>
            </a:pPr>
            <a:r>
              <a:rPr lang="en-US" altLang="en-US" sz="4000" dirty="0">
                <a:latin typeface="+mn-lt"/>
              </a:rPr>
              <a:t>Provide information to survivors about trauma and its effects.</a:t>
            </a:r>
          </a:p>
          <a:p>
            <a:pPr>
              <a:defRPr/>
            </a:pPr>
            <a:endParaRPr lang="en-US" altLang="en-US" sz="4000" dirty="0">
              <a:latin typeface="+mn-lt"/>
            </a:endParaRPr>
          </a:p>
          <a:p>
            <a:pPr marL="571500" indent="-571500">
              <a:buFont typeface="Wingdings" panose="05000000000000000000" pitchFamily="2" charset="2"/>
              <a:buChar char="§"/>
              <a:defRPr/>
            </a:pPr>
            <a:r>
              <a:rPr lang="en-US" altLang="en-US" sz="4000" dirty="0">
                <a:latin typeface="+mn-lt"/>
              </a:rPr>
              <a:t>Offer flexibility and choices when possible as to how a survivor can interact with our programs and our staff.</a:t>
            </a:r>
            <a:endParaRPr lang="en-US" sz="4000" dirty="0">
              <a:latin typeface="+mn-lt"/>
            </a:endParaRPr>
          </a:p>
        </p:txBody>
      </p:sp>
    </p:spTree>
  </p:cSld>
  <p:clrMapOvr>
    <a:masterClrMapping/>
  </p:clrMapOvr>
  <p:transition>
    <p:rand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2133600"/>
            <a:ext cx="6248400" cy="2209800"/>
          </a:xfrm>
          <a:prstGeom prst="rect">
            <a:avLst/>
          </a:prstGeom>
        </p:spPr>
        <p:txBody>
          <a:bodyPr>
            <a:normAutofit/>
          </a:bodyPr>
          <a:lstStyle/>
          <a:p>
            <a:pPr>
              <a:buClr>
                <a:schemeClr val="accent6">
                  <a:lumMod val="75000"/>
                </a:schemeClr>
              </a:buClr>
              <a:buFont typeface="Calibri" pitchFamily="34" charset="0"/>
              <a:buChar char="●"/>
              <a:defRPr/>
            </a:pPr>
            <a:endParaRPr lang="en-US" sz="4000" dirty="0">
              <a:latin typeface="Arial" pitchFamily="34" charset="0"/>
            </a:endParaRPr>
          </a:p>
        </p:txBody>
      </p:sp>
      <p:sp>
        <p:nvSpPr>
          <p:cNvPr id="4" name="TextBox 3"/>
          <p:cNvSpPr txBox="1"/>
          <p:nvPr/>
        </p:nvSpPr>
        <p:spPr>
          <a:xfrm>
            <a:off x="1981200" y="2438400"/>
            <a:ext cx="5334000" cy="1371600"/>
          </a:xfrm>
          <a:prstGeom prst="rect">
            <a:avLst/>
          </a:prstGeom>
        </p:spPr>
        <p:txBody>
          <a:bodyPr wrap="none"/>
          <a:lstStyle/>
          <a:p>
            <a:pPr algn="ctr">
              <a:buClr>
                <a:schemeClr val="accent6">
                  <a:lumMod val="75000"/>
                </a:schemeClr>
              </a:buClr>
              <a:defRPr/>
            </a:pPr>
            <a:r>
              <a:rPr lang="en-US" sz="7200" b="1" dirty="0">
                <a:solidFill>
                  <a:schemeClr val="tx2"/>
                </a:solidFill>
                <a:latin typeface="+mj-lt"/>
              </a:rPr>
              <a:t>Case Studies</a:t>
            </a:r>
          </a:p>
        </p:txBody>
      </p:sp>
    </p:spTree>
  </p:cSld>
  <p:clrMapOvr>
    <a:masterClrMapping/>
  </p:clrMapOvr>
  <p:transition>
    <p:rand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838200"/>
            <a:ext cx="8382000" cy="4832350"/>
          </a:xfrm>
          <a:prstGeom prst="rect">
            <a:avLst/>
          </a:prstGeom>
        </p:spPr>
        <p:txBody>
          <a:bodyPr>
            <a:spAutoFit/>
          </a:bodyPr>
          <a:lstStyle/>
          <a:p>
            <a:pPr marL="342900" indent="-342900">
              <a:spcBef>
                <a:spcPts val="0"/>
              </a:spcBef>
              <a:spcAft>
                <a:spcPts val="0"/>
              </a:spcAft>
              <a:buFont typeface="Wingdings" panose="05000000000000000000" pitchFamily="2" charset="2"/>
              <a:buChar char=""/>
              <a:tabLst>
                <a:tab pos="457200" algn="l"/>
              </a:tabLst>
              <a:defRPr/>
            </a:pPr>
            <a:r>
              <a:rPr lang="en-US" sz="2800" dirty="0">
                <a:solidFill>
                  <a:srgbClr val="000000"/>
                </a:solidFill>
                <a:latin typeface="+mn-lt"/>
                <a:cs typeface="Times New Roman" panose="02020603050405020304" pitchFamily="18" charset="0"/>
              </a:rPr>
              <a:t>Identify and discuss examples of how violence and trauma are present in the life experience of both Ana and  Luisa. </a:t>
            </a:r>
          </a:p>
          <a:p>
            <a:pPr>
              <a:spcBef>
                <a:spcPts val="0"/>
              </a:spcBef>
              <a:spcAft>
                <a:spcPts val="0"/>
              </a:spcAft>
              <a:defRPr/>
            </a:pPr>
            <a:endParaRPr lang="en-US" sz="2800" dirty="0">
              <a:latin typeface="+mn-lt"/>
              <a:ea typeface="Times New Roman" panose="02020603050405020304" pitchFamily="18" charset="0"/>
            </a:endParaRPr>
          </a:p>
          <a:p>
            <a:pPr marL="342900" indent="-342900">
              <a:spcBef>
                <a:spcPts val="0"/>
              </a:spcBef>
              <a:spcAft>
                <a:spcPts val="0"/>
              </a:spcAft>
              <a:buFont typeface="Wingdings" panose="05000000000000000000" pitchFamily="2" charset="2"/>
              <a:buChar char=""/>
              <a:tabLst>
                <a:tab pos="457200" algn="l"/>
              </a:tabLst>
              <a:defRPr/>
            </a:pPr>
            <a:r>
              <a:rPr lang="en-US" sz="2800" dirty="0">
                <a:solidFill>
                  <a:srgbClr val="000000"/>
                </a:solidFill>
                <a:latin typeface="+mn-lt"/>
                <a:cs typeface="Times New Roman" panose="02020603050405020304" pitchFamily="18" charset="0"/>
              </a:rPr>
              <a:t>What is the practical and real impact of those traumatic experiences in their lives? How does </a:t>
            </a:r>
            <a:r>
              <a:rPr lang="en-US" sz="2800" dirty="0">
                <a:latin typeface="+mn-lt"/>
              </a:rPr>
              <a:t>i</a:t>
            </a:r>
            <a:r>
              <a:rPr lang="en-US" sz="2800" dirty="0">
                <a:solidFill>
                  <a:srgbClr val="000000"/>
                </a:solidFill>
                <a:latin typeface="+mn-lt"/>
                <a:cs typeface="Times New Roman" panose="02020603050405020304" pitchFamily="18" charset="0"/>
              </a:rPr>
              <a:t>t affect/hinder them?</a:t>
            </a:r>
          </a:p>
          <a:p>
            <a:pPr>
              <a:spcBef>
                <a:spcPts val="0"/>
              </a:spcBef>
              <a:spcAft>
                <a:spcPts val="0"/>
              </a:spcAft>
              <a:defRPr/>
            </a:pPr>
            <a:endParaRPr lang="en-US" sz="2800" dirty="0">
              <a:latin typeface="+mn-lt"/>
              <a:ea typeface="Times New Roman" panose="02020603050405020304" pitchFamily="18" charset="0"/>
            </a:endParaRPr>
          </a:p>
          <a:p>
            <a:pPr marL="342900" indent="-342900">
              <a:spcBef>
                <a:spcPts val="0"/>
              </a:spcBef>
              <a:spcAft>
                <a:spcPts val="0"/>
              </a:spcAft>
              <a:buFont typeface="Wingdings" panose="05000000000000000000" pitchFamily="2" charset="2"/>
              <a:buChar char=""/>
              <a:tabLst>
                <a:tab pos="457200" algn="l"/>
              </a:tabLst>
              <a:defRPr/>
            </a:pPr>
            <a:r>
              <a:rPr lang="en-US" sz="2800" dirty="0">
                <a:solidFill>
                  <a:srgbClr val="000000"/>
                </a:solidFill>
                <a:latin typeface="+mn-lt"/>
                <a:cs typeface="Times New Roman" panose="02020603050405020304" pitchFamily="18" charset="0"/>
              </a:rPr>
              <a:t>Discuss the intervention of the case managers/service providers? What would you, as a provider, have done differently? What about the organizational structure?</a:t>
            </a:r>
            <a:endParaRPr lang="en-US" sz="2800" dirty="0">
              <a:latin typeface="+mn-lt"/>
              <a:ea typeface="Times New Roman" panose="02020603050405020304" pitchFamily="18" charset="0"/>
            </a:endParaRPr>
          </a:p>
        </p:txBody>
      </p:sp>
    </p:spTree>
  </p:cSld>
  <p:clrMapOvr>
    <a:masterClrMapping/>
  </p:clrMapOvr>
  <p:transition>
    <p:rand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3"/>
          <p:cNvSpPr>
            <a:spLocks noGrp="1" noChangeArrowheads="1"/>
          </p:cNvSpPr>
          <p:nvPr>
            <p:ph idx="4294967295"/>
          </p:nvPr>
        </p:nvSpPr>
        <p:spPr bwMode="auto">
          <a:xfrm>
            <a:off x="304800" y="1981200"/>
            <a:ext cx="7315200" cy="2819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ct val="130000"/>
              </a:lnSpc>
              <a:buClr>
                <a:schemeClr val="tx1"/>
              </a:buClr>
              <a:buFont typeface="Arial" panose="020B0604020202020204" pitchFamily="34" charset="0"/>
              <a:buNone/>
            </a:pPr>
            <a:r>
              <a:rPr lang="en-US" altLang="en-US" sz="3000" b="1">
                <a:solidFill>
                  <a:srgbClr val="009900"/>
                </a:solidFill>
              </a:rPr>
              <a:t>Do</a:t>
            </a:r>
            <a:r>
              <a:rPr lang="en-US" altLang="en-US" sz="3000"/>
              <a:t> say you don’t know when you don’t know.</a:t>
            </a:r>
          </a:p>
          <a:p>
            <a:pPr marL="0" indent="0" eaLnBrk="1" hangingPunct="1">
              <a:lnSpc>
                <a:spcPct val="130000"/>
              </a:lnSpc>
              <a:buClr>
                <a:schemeClr val="tx1"/>
              </a:buClr>
              <a:buFont typeface="Arial" panose="020B0604020202020204" pitchFamily="34" charset="0"/>
              <a:buNone/>
            </a:pPr>
            <a:r>
              <a:rPr lang="en-US" altLang="en-US" sz="3000" b="1">
                <a:solidFill>
                  <a:srgbClr val="009900"/>
                </a:solidFill>
              </a:rPr>
              <a:t>Do</a:t>
            </a:r>
            <a:r>
              <a:rPr lang="en-US" altLang="en-US" sz="3000"/>
              <a:t> celebrate small wins.</a:t>
            </a:r>
          </a:p>
          <a:p>
            <a:pPr marL="0" indent="0" eaLnBrk="1" hangingPunct="1">
              <a:lnSpc>
                <a:spcPct val="130000"/>
              </a:lnSpc>
              <a:buClr>
                <a:schemeClr val="tx1"/>
              </a:buClr>
              <a:buFont typeface="Arial" panose="020B0604020202020204" pitchFamily="34" charset="0"/>
              <a:buNone/>
            </a:pPr>
            <a:r>
              <a:rPr lang="en-US" altLang="en-US" sz="3000" b="1">
                <a:solidFill>
                  <a:srgbClr val="009900"/>
                </a:solidFill>
              </a:rPr>
              <a:t>Do</a:t>
            </a:r>
            <a:r>
              <a:rPr lang="en-US" altLang="en-US" sz="3000"/>
              <a:t> roll with the flow.</a:t>
            </a:r>
          </a:p>
          <a:p>
            <a:pPr marL="0" indent="0" eaLnBrk="1" hangingPunct="1">
              <a:lnSpc>
                <a:spcPct val="130000"/>
              </a:lnSpc>
              <a:buClr>
                <a:schemeClr val="tx1"/>
              </a:buClr>
              <a:buFont typeface="Arial" panose="020B0604020202020204" pitchFamily="34" charset="0"/>
              <a:buNone/>
            </a:pPr>
            <a:r>
              <a:rPr lang="en-US" altLang="en-US" sz="3000" b="1">
                <a:solidFill>
                  <a:srgbClr val="009900"/>
                </a:solidFill>
              </a:rPr>
              <a:t>Do</a:t>
            </a:r>
            <a:r>
              <a:rPr lang="en-US" altLang="en-US" sz="3000"/>
              <a:t> set limits.</a:t>
            </a:r>
            <a:endParaRPr lang="en-US" altLang="en-US" sz="3000">
              <a:solidFill>
                <a:srgbClr val="009900"/>
              </a:solidFill>
            </a:endParaRPr>
          </a:p>
        </p:txBody>
      </p:sp>
      <p:sp>
        <p:nvSpPr>
          <p:cNvPr id="129027" name="Rectangle 3"/>
          <p:cNvSpPr txBox="1">
            <a:spLocks noChangeArrowheads="1"/>
          </p:cNvSpPr>
          <p:nvPr/>
        </p:nvSpPr>
        <p:spPr bwMode="auto">
          <a:xfrm>
            <a:off x="3810000" y="4495800"/>
            <a:ext cx="4876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37931725" indent="-37474525">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lnSpc>
                <a:spcPct val="130000"/>
              </a:lnSpc>
              <a:spcBef>
                <a:spcPct val="20000"/>
              </a:spcBef>
              <a:buClr>
                <a:schemeClr val="tx1"/>
              </a:buClr>
            </a:pPr>
            <a:r>
              <a:rPr lang="en-US" altLang="en-US" sz="3000" b="1">
                <a:solidFill>
                  <a:srgbClr val="009900"/>
                </a:solidFill>
                <a:latin typeface="Calibri" panose="020F0502020204030204" pitchFamily="34" charset="0"/>
              </a:rPr>
              <a:t>Do</a:t>
            </a:r>
            <a:r>
              <a:rPr lang="en-US" altLang="en-US" sz="3000">
                <a:solidFill>
                  <a:srgbClr val="009900"/>
                </a:solidFill>
                <a:latin typeface="Calibri" panose="020F0502020204030204" pitchFamily="34" charset="0"/>
              </a:rPr>
              <a:t> </a:t>
            </a:r>
            <a:r>
              <a:rPr lang="en-US" altLang="en-US" sz="3000">
                <a:latin typeface="Calibri" panose="020F0502020204030204" pitchFamily="34" charset="0"/>
              </a:rPr>
              <a:t>keep your humor.</a:t>
            </a:r>
          </a:p>
          <a:p>
            <a:pPr eaLnBrk="1" hangingPunct="1">
              <a:lnSpc>
                <a:spcPct val="130000"/>
              </a:lnSpc>
              <a:spcBef>
                <a:spcPct val="20000"/>
              </a:spcBef>
              <a:buClr>
                <a:schemeClr val="tx1"/>
              </a:buClr>
            </a:pPr>
            <a:r>
              <a:rPr lang="en-US" altLang="en-US" sz="3000" b="1">
                <a:solidFill>
                  <a:srgbClr val="009900"/>
                </a:solidFill>
                <a:latin typeface="Calibri" panose="020F0502020204030204" pitchFamily="34" charset="0"/>
              </a:rPr>
              <a:t>Do</a:t>
            </a:r>
            <a:r>
              <a:rPr lang="en-US" altLang="en-US" sz="3000">
                <a:latin typeface="Calibri" panose="020F0502020204030204" pitchFamily="34" charset="0"/>
              </a:rPr>
              <a:t> learn from your mistakes.</a:t>
            </a:r>
          </a:p>
          <a:p>
            <a:pPr eaLnBrk="1" hangingPunct="1">
              <a:lnSpc>
                <a:spcPct val="130000"/>
              </a:lnSpc>
              <a:spcBef>
                <a:spcPct val="20000"/>
              </a:spcBef>
              <a:buClr>
                <a:schemeClr val="tx1"/>
              </a:buClr>
            </a:pPr>
            <a:r>
              <a:rPr lang="en-US" altLang="en-US" sz="3000" b="1">
                <a:solidFill>
                  <a:srgbClr val="009900"/>
                </a:solidFill>
                <a:latin typeface="Calibri" panose="020F0502020204030204" pitchFamily="34" charset="0"/>
              </a:rPr>
              <a:t>Do</a:t>
            </a:r>
            <a:r>
              <a:rPr lang="en-US" altLang="en-US" sz="3000">
                <a:latin typeface="Calibri" panose="020F0502020204030204" pitchFamily="34" charset="0"/>
              </a:rPr>
              <a:t> take care of yourself.</a:t>
            </a:r>
          </a:p>
          <a:p>
            <a:pPr eaLnBrk="1" hangingPunct="1">
              <a:spcBef>
                <a:spcPct val="20000"/>
              </a:spcBef>
              <a:buClr>
                <a:schemeClr val="tx1"/>
              </a:buClr>
            </a:pPr>
            <a:endParaRPr lang="en-US" altLang="en-US" sz="3000"/>
          </a:p>
        </p:txBody>
      </p:sp>
      <p:sp>
        <p:nvSpPr>
          <p:cNvPr id="129028" name="Rectangle 2"/>
          <p:cNvSpPr txBox="1">
            <a:spLocks noChangeArrowheads="1"/>
          </p:cNvSpPr>
          <p:nvPr/>
        </p:nvSpPr>
        <p:spPr bwMode="auto">
          <a:xfrm>
            <a:off x="304800" y="377825"/>
            <a:ext cx="8153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37931725" indent="-37474525">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r>
              <a:rPr lang="en-US" altLang="en-US" sz="4400" b="1">
                <a:solidFill>
                  <a:schemeClr val="tx2"/>
                </a:solidFill>
                <a:latin typeface="Calibri" panose="020F0502020204030204" pitchFamily="34" charset="0"/>
              </a:rPr>
              <a:t>Harm Reduction and Trauma Informed Care Tips for providers</a:t>
            </a:r>
          </a:p>
        </p:txBody>
      </p:sp>
    </p:spTree>
  </p:cSld>
  <p:clrMapOvr>
    <a:masterClrMapping/>
  </p:clrMapOvr>
  <p:transition>
    <p:rand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3"/>
          <p:cNvSpPr>
            <a:spLocks noGrp="1" noChangeArrowheads="1"/>
          </p:cNvSpPr>
          <p:nvPr>
            <p:ph idx="4294967295"/>
          </p:nvPr>
        </p:nvSpPr>
        <p:spPr bwMode="auto">
          <a:xfrm>
            <a:off x="838200" y="1447800"/>
            <a:ext cx="7467600" cy="3352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lnSpc>
                <a:spcPct val="130000"/>
              </a:lnSpc>
              <a:buClr>
                <a:schemeClr val="tx1"/>
              </a:buClr>
              <a:buFont typeface="Arial" panose="020B0604020202020204" pitchFamily="34" charset="0"/>
              <a:buNone/>
            </a:pPr>
            <a:r>
              <a:rPr lang="en-US" altLang="en-US" sz="3000" b="1">
                <a:solidFill>
                  <a:srgbClr val="FF0000"/>
                </a:solidFill>
              </a:rPr>
              <a:t>Avoid</a:t>
            </a:r>
            <a:r>
              <a:rPr lang="en-US" altLang="en-US" sz="3000"/>
              <a:t> becoming a rescuer.</a:t>
            </a:r>
          </a:p>
          <a:p>
            <a:pPr marL="0" indent="0" eaLnBrk="1" hangingPunct="1">
              <a:lnSpc>
                <a:spcPct val="130000"/>
              </a:lnSpc>
              <a:buClr>
                <a:schemeClr val="tx1"/>
              </a:buClr>
              <a:buFont typeface="Arial" panose="020B0604020202020204" pitchFamily="34" charset="0"/>
              <a:buNone/>
            </a:pPr>
            <a:r>
              <a:rPr lang="en-US" altLang="en-US" sz="3000" b="1">
                <a:solidFill>
                  <a:srgbClr val="FF0000"/>
                </a:solidFill>
              </a:rPr>
              <a:t>Avoid</a:t>
            </a:r>
            <a:r>
              <a:rPr lang="en-US" altLang="en-US" sz="3000">
                <a:solidFill>
                  <a:srgbClr val="FF0000"/>
                </a:solidFill>
              </a:rPr>
              <a:t> </a:t>
            </a:r>
            <a:r>
              <a:rPr lang="en-US" altLang="en-US" sz="3000"/>
              <a:t>taking it personally.</a:t>
            </a:r>
          </a:p>
          <a:p>
            <a:pPr marL="0" indent="0" eaLnBrk="1" hangingPunct="1">
              <a:lnSpc>
                <a:spcPct val="130000"/>
              </a:lnSpc>
              <a:buClr>
                <a:schemeClr val="tx1"/>
              </a:buClr>
              <a:buFont typeface="Arial" panose="020B0604020202020204" pitchFamily="34" charset="0"/>
              <a:buNone/>
            </a:pPr>
            <a:r>
              <a:rPr lang="en-US" altLang="en-US" sz="3000" b="1">
                <a:solidFill>
                  <a:srgbClr val="FF0000"/>
                </a:solidFill>
              </a:rPr>
              <a:t>Avoid</a:t>
            </a:r>
            <a:r>
              <a:rPr lang="en-US" altLang="en-US" sz="3000" b="1">
                <a:solidFill>
                  <a:srgbClr val="009900"/>
                </a:solidFill>
              </a:rPr>
              <a:t> </a:t>
            </a:r>
            <a:r>
              <a:rPr lang="en-US" altLang="en-US" sz="3000"/>
              <a:t>the assumption you have the same goals 	as the participant.</a:t>
            </a:r>
          </a:p>
          <a:p>
            <a:pPr marL="0" indent="0" eaLnBrk="1" hangingPunct="1">
              <a:lnSpc>
                <a:spcPct val="130000"/>
              </a:lnSpc>
              <a:buClr>
                <a:schemeClr val="tx1"/>
              </a:buClr>
              <a:buFont typeface="Arial" panose="020B0604020202020204" pitchFamily="34" charset="0"/>
              <a:buNone/>
            </a:pPr>
            <a:r>
              <a:rPr lang="en-US" altLang="en-US" sz="3000" b="1">
                <a:solidFill>
                  <a:srgbClr val="FF0000"/>
                </a:solidFill>
              </a:rPr>
              <a:t>Avoid</a:t>
            </a:r>
            <a:r>
              <a:rPr lang="en-US" altLang="en-US" sz="3000" b="1">
                <a:solidFill>
                  <a:srgbClr val="009900"/>
                </a:solidFill>
              </a:rPr>
              <a:t> </a:t>
            </a:r>
            <a:r>
              <a:rPr lang="en-US" altLang="en-US" sz="3000"/>
              <a:t>trying to do this alone.</a:t>
            </a:r>
          </a:p>
        </p:txBody>
      </p:sp>
    </p:spTree>
  </p:cSld>
  <p:clrMapOvr>
    <a:masterClrMapping/>
  </p:clrMapOvr>
  <p:transition>
    <p:rand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txBox="1">
            <a:spLocks noChangeArrowheads="1"/>
          </p:cNvSpPr>
          <p:nvPr/>
        </p:nvSpPr>
        <p:spPr bwMode="auto">
          <a:xfrm>
            <a:off x="762000" y="2514600"/>
            <a:ext cx="7543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37931725" indent="-37474525">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r>
              <a:rPr lang="en-US" altLang="en-US" sz="4400" b="1">
                <a:solidFill>
                  <a:schemeClr val="tx2"/>
                </a:solidFill>
                <a:latin typeface="Calibri" panose="020F0502020204030204" pitchFamily="34" charset="0"/>
              </a:rPr>
              <a:t>What suggestions </a:t>
            </a:r>
          </a:p>
          <a:p>
            <a:pPr algn="ctr" eaLnBrk="1" hangingPunct="1"/>
            <a:r>
              <a:rPr lang="en-US" altLang="en-US" sz="4400" b="1">
                <a:solidFill>
                  <a:schemeClr val="tx2"/>
                </a:solidFill>
                <a:latin typeface="Calibri" panose="020F0502020204030204" pitchFamily="34" charset="0"/>
              </a:rPr>
              <a:t>would you add?</a:t>
            </a:r>
          </a:p>
        </p:txBody>
      </p:sp>
    </p:spTree>
  </p:cSld>
  <p:clrMapOvr>
    <a:masterClrMapping/>
  </p:clrMapOvr>
  <p:transition>
    <p:random/>
  </p:transition>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5170" name="Title 1"/>
          <p:cNvSpPr txBox="1">
            <a:spLocks/>
          </p:cNvSpPr>
          <p:nvPr/>
        </p:nvSpPr>
        <p:spPr bwMode="auto">
          <a:xfrm>
            <a:off x="152400" y="228600"/>
            <a:ext cx="86106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56" tIns="45578" rIns="91156" bIns="45578"/>
          <a:lstStyle>
            <a:lvl1pPr>
              <a:defRPr sz="2400">
                <a:solidFill>
                  <a:schemeClr val="tx1"/>
                </a:solidFill>
                <a:latin typeface="Times New Roman" panose="02020603050405020304" pitchFamily="18" charset="0"/>
                <a:ea typeface="MS PGothic" panose="020B0600070205080204" pitchFamily="34" charset="-128"/>
              </a:defRPr>
            </a:lvl1pPr>
            <a:lvl2pPr marL="37931725" indent="-37474525">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r>
              <a:rPr lang="en-US" altLang="en-US" sz="3200" b="1">
                <a:solidFill>
                  <a:schemeClr val="tx2"/>
                </a:solidFill>
                <a:latin typeface="Calibri" panose="020F0502020204030204" pitchFamily="34" charset="0"/>
              </a:rPr>
              <a:t>Reflective Practice: Harm Reduction and Trauma informed Services</a:t>
            </a:r>
          </a:p>
        </p:txBody>
      </p:sp>
      <p:sp>
        <p:nvSpPr>
          <p:cNvPr id="135171" name="Content Placeholder 2"/>
          <p:cNvSpPr txBox="1">
            <a:spLocks/>
          </p:cNvSpPr>
          <p:nvPr/>
        </p:nvSpPr>
        <p:spPr bwMode="auto">
          <a:xfrm>
            <a:off x="331788" y="1371600"/>
            <a:ext cx="8458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56" tIns="45578" rIns="91156" bIns="45578"/>
          <a:lstStyle>
            <a:lvl1pPr>
              <a:defRPr sz="2400">
                <a:solidFill>
                  <a:schemeClr val="tx1"/>
                </a:solidFill>
                <a:latin typeface="Times New Roman" panose="02020603050405020304" pitchFamily="18" charset="0"/>
                <a:ea typeface="MS PGothic" panose="020B0600070205080204" pitchFamily="34" charset="-128"/>
              </a:defRPr>
            </a:lvl1pPr>
            <a:lvl2pPr marL="37931725" indent="-37474525">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20000"/>
              </a:spcBef>
              <a:buFont typeface="Arial" panose="020B0604020202020204" pitchFamily="34" charset="0"/>
              <a:buNone/>
            </a:pPr>
            <a:r>
              <a:rPr lang="en-US" altLang="en-US" sz="2600" b="1">
                <a:solidFill>
                  <a:srgbClr val="215968"/>
                </a:solidFill>
                <a:latin typeface="Calibri" panose="020F0502020204030204" pitchFamily="34" charset="0"/>
                <a:cs typeface="Arial" panose="020B0604020202020204" pitchFamily="34" charset="0"/>
              </a:rPr>
              <a:t>Identify</a:t>
            </a:r>
          </a:p>
          <a:p>
            <a:pPr algn="just" eaLnBrk="1" hangingPunct="1">
              <a:spcBef>
                <a:spcPct val="20000"/>
              </a:spcBef>
              <a:buFont typeface="Arial" panose="020B0604020202020204" pitchFamily="34" charset="0"/>
              <a:buNone/>
            </a:pPr>
            <a:r>
              <a:rPr lang="en-US" altLang="en-US">
                <a:latin typeface="Calibri" panose="020F0502020204030204" pitchFamily="34" charset="0"/>
                <a:cs typeface="Arial" panose="020B0604020202020204" pitchFamily="34" charset="0"/>
              </a:rPr>
              <a:t>Identify specific areas where you may need more support in applying specific harm reduction and trauma informed services interventions for survivors of gender based violence.</a:t>
            </a:r>
            <a:endParaRPr lang="en-US" altLang="en-US" b="1">
              <a:latin typeface="Calibri" panose="020F0502020204030204" pitchFamily="34" charset="0"/>
              <a:cs typeface="Arial" panose="020B0604020202020204" pitchFamily="34" charset="0"/>
            </a:endParaRPr>
          </a:p>
          <a:p>
            <a:pPr algn="ctr" eaLnBrk="1" hangingPunct="1">
              <a:spcBef>
                <a:spcPct val="20000"/>
              </a:spcBef>
              <a:buClr>
                <a:srgbClr val="7030A0"/>
              </a:buClr>
              <a:buSzPct val="125000"/>
              <a:buFont typeface="Arial" panose="020B0604020202020204" pitchFamily="34" charset="0"/>
              <a:buNone/>
            </a:pPr>
            <a:r>
              <a:rPr lang="en-US" altLang="en-US" b="1">
                <a:solidFill>
                  <a:srgbClr val="215968"/>
                </a:solidFill>
                <a:latin typeface="Calibri" panose="020F0502020204030204" pitchFamily="34" charset="0"/>
                <a:cs typeface="Arial" panose="020B0604020202020204" pitchFamily="34" charset="0"/>
              </a:rPr>
              <a:t>Explain</a:t>
            </a:r>
          </a:p>
          <a:p>
            <a:pPr algn="just" eaLnBrk="1" hangingPunct="1">
              <a:spcBef>
                <a:spcPct val="20000"/>
              </a:spcBef>
              <a:buClr>
                <a:srgbClr val="7030A0"/>
              </a:buClr>
              <a:buSzPct val="125000"/>
              <a:buFont typeface="Arial" panose="020B0604020202020204" pitchFamily="34" charset="0"/>
              <a:buNone/>
            </a:pPr>
            <a:r>
              <a:rPr lang="en-US" altLang="en-US">
                <a:latin typeface="Calibri" panose="020F0502020204030204" pitchFamily="34" charset="0"/>
                <a:cs typeface="Arial" panose="020B0604020202020204" pitchFamily="34" charset="0"/>
              </a:rPr>
              <a:t>Describe to a colleague what harm reduction services with a trauma informed lens is in your own words. Has this changed from this morning’s introduction  exercise?</a:t>
            </a:r>
            <a:endParaRPr lang="en-US" altLang="en-US" b="1">
              <a:latin typeface="Calibri" panose="020F0502020204030204" pitchFamily="34" charset="0"/>
              <a:cs typeface="Arial" panose="020B0604020202020204" pitchFamily="34" charset="0"/>
            </a:endParaRPr>
          </a:p>
          <a:p>
            <a:pPr algn="ctr" eaLnBrk="1" hangingPunct="1">
              <a:spcBef>
                <a:spcPct val="20000"/>
              </a:spcBef>
              <a:buClr>
                <a:srgbClr val="7030A0"/>
              </a:buClr>
              <a:buSzPct val="125000"/>
              <a:buFont typeface="Arial" panose="020B0604020202020204" pitchFamily="34" charset="0"/>
              <a:buNone/>
            </a:pPr>
            <a:r>
              <a:rPr lang="en-US" altLang="en-US" b="1">
                <a:solidFill>
                  <a:srgbClr val="215968"/>
                </a:solidFill>
                <a:latin typeface="Calibri" panose="020F0502020204030204" pitchFamily="34" charset="0"/>
                <a:cs typeface="Arial" panose="020B0604020202020204" pitchFamily="34" charset="0"/>
              </a:rPr>
              <a:t>Apply</a:t>
            </a:r>
          </a:p>
          <a:p>
            <a:pPr algn="just" eaLnBrk="1" hangingPunct="1">
              <a:spcBef>
                <a:spcPct val="20000"/>
              </a:spcBef>
              <a:buClr>
                <a:srgbClr val="7030A0"/>
              </a:buClr>
              <a:buSzPct val="125000"/>
              <a:buFont typeface="Arial" panose="020B0604020202020204" pitchFamily="34" charset="0"/>
              <a:buNone/>
            </a:pPr>
            <a:r>
              <a:rPr lang="en-US" altLang="en-US">
                <a:latin typeface="Calibri" panose="020F0502020204030204" pitchFamily="34" charset="0"/>
              </a:rPr>
              <a:t>Does your agency follow the six main principles of harm reduction?  How does it integrate trauma informed services? How can you integrate these harm reduction/TIC messages into daily work with participants? </a:t>
            </a:r>
            <a:r>
              <a:rPr lang="en-US" altLang="en-US">
                <a:latin typeface="Calibri" panose="020F0502020204030204" pitchFamily="34" charset="0"/>
                <a:cs typeface="Arial" panose="020B0604020202020204" pitchFamily="34" charset="0"/>
              </a:rPr>
              <a:t>		</a:t>
            </a:r>
          </a:p>
          <a:p>
            <a:pPr eaLnBrk="1" hangingPunct="1">
              <a:spcBef>
                <a:spcPct val="20000"/>
              </a:spcBef>
              <a:buClr>
                <a:srgbClr val="7030A0"/>
              </a:buClr>
              <a:buSzPct val="125000"/>
              <a:buFont typeface="Arial" panose="020B0604020202020204" pitchFamily="34" charset="0"/>
              <a:buNone/>
            </a:pPr>
            <a:r>
              <a:rPr lang="en-US" altLang="en-US" sz="2600">
                <a:latin typeface="Calibri" panose="020F0502020204030204" pitchFamily="34" charset="0"/>
                <a:cs typeface="Arial" panose="020B0604020202020204" pitchFamily="34" charset="0"/>
              </a:rPr>
              <a:t>			</a:t>
            </a:r>
          </a:p>
        </p:txBody>
      </p:sp>
    </p:spTree>
  </p:cSld>
  <p:clrMapOvr>
    <a:masterClrMapping/>
  </p:clrMapOvr>
  <p:transition>
    <p:rand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extBox 1"/>
          <p:cNvSpPr txBox="1">
            <a:spLocks noChangeArrowheads="1"/>
          </p:cNvSpPr>
          <p:nvPr/>
        </p:nvSpPr>
        <p:spPr bwMode="auto">
          <a:xfrm>
            <a:off x="1066800" y="990600"/>
            <a:ext cx="6934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37931725" indent="-37474525">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buClr>
                <a:srgbClr val="E46C0A"/>
              </a:buClr>
              <a:buFont typeface="Calibri" panose="020F0502020204030204" pitchFamily="34" charset="0"/>
              <a:buChar char="●"/>
            </a:pPr>
            <a:endParaRPr lang="en-US" altLang="en-US" sz="4000">
              <a:cs typeface="Arial" panose="020B0604020202020204" pitchFamily="34" charset="0"/>
            </a:endParaRPr>
          </a:p>
        </p:txBody>
      </p:sp>
      <p:sp>
        <p:nvSpPr>
          <p:cNvPr id="137219" name="Rectangle 2"/>
          <p:cNvSpPr txBox="1">
            <a:spLocks noChangeArrowheads="1"/>
          </p:cNvSpPr>
          <p:nvPr/>
        </p:nvSpPr>
        <p:spPr bwMode="auto">
          <a:xfrm>
            <a:off x="304800" y="762000"/>
            <a:ext cx="8382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37931725" indent="-37474525">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r>
              <a:rPr lang="en-US" altLang="en-US" sz="4400" b="1">
                <a:solidFill>
                  <a:schemeClr val="tx2"/>
                </a:solidFill>
                <a:latin typeface="Calibri" panose="020F0502020204030204" pitchFamily="34" charset="0"/>
              </a:rPr>
              <a:t>Closing &amp; Evaluations</a:t>
            </a:r>
          </a:p>
        </p:txBody>
      </p:sp>
      <p:sp>
        <p:nvSpPr>
          <p:cNvPr id="137220" name="Rectangle 4"/>
          <p:cNvSpPr txBox="1">
            <a:spLocks noChangeArrowheads="1"/>
          </p:cNvSpPr>
          <p:nvPr/>
        </p:nvSpPr>
        <p:spPr bwMode="auto">
          <a:xfrm>
            <a:off x="4343400" y="1524000"/>
            <a:ext cx="4419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ea typeface="MS PGothic" panose="020B0600070205080204" pitchFamily="34" charset="-128"/>
              </a:defRPr>
            </a:lvl1pPr>
            <a:lvl2pPr marL="37931725" indent="-37474525">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20000"/>
              </a:spcBef>
              <a:buFont typeface="Arial" panose="020B0604020202020204" pitchFamily="34" charset="0"/>
              <a:buChar char="•"/>
            </a:pPr>
            <a:endParaRPr lang="en-US" altLang="en-US">
              <a:latin typeface="Calibri" panose="020F0502020204030204" pitchFamily="34" charset="0"/>
            </a:endParaRPr>
          </a:p>
        </p:txBody>
      </p:sp>
      <p:sp>
        <p:nvSpPr>
          <p:cNvPr id="137221" name="Rectangle 3"/>
          <p:cNvSpPr txBox="1">
            <a:spLocks noChangeArrowheads="1"/>
          </p:cNvSpPr>
          <p:nvPr/>
        </p:nvSpPr>
        <p:spPr bwMode="auto">
          <a:xfrm>
            <a:off x="533400" y="2819400"/>
            <a:ext cx="8001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37931725" indent="-37474525">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lnSpc>
                <a:spcPct val="90000"/>
              </a:lnSpc>
              <a:spcBef>
                <a:spcPct val="20000"/>
              </a:spcBef>
              <a:buFont typeface="Arial" panose="020B0604020202020204" pitchFamily="34" charset="0"/>
              <a:buNone/>
            </a:pPr>
            <a:r>
              <a:rPr lang="en-US" altLang="en-US" sz="3200">
                <a:latin typeface="Calibri" panose="020F0502020204030204" pitchFamily="34" charset="0"/>
              </a:rPr>
              <a:t>Anonymous Surveys:</a:t>
            </a:r>
            <a:endParaRPr lang="en-US" altLang="en-US" sz="3200" b="1" u="sng">
              <a:latin typeface="Calibri" panose="020F0502020204030204" pitchFamily="34" charset="0"/>
            </a:endParaRPr>
          </a:p>
          <a:p>
            <a:pPr algn="ctr" eaLnBrk="1" hangingPunct="1">
              <a:lnSpc>
                <a:spcPct val="90000"/>
              </a:lnSpc>
              <a:spcBef>
                <a:spcPct val="20000"/>
              </a:spcBef>
              <a:buFont typeface="Arial" panose="020B0604020202020204" pitchFamily="34" charset="0"/>
              <a:buNone/>
            </a:pPr>
            <a:r>
              <a:rPr lang="en-US" altLang="en-US" sz="3200" i="1">
                <a:latin typeface="Calibri" panose="020F0502020204030204" pitchFamily="34" charset="0"/>
              </a:rPr>
              <a:t>Put completed surveys in the folder</a:t>
            </a:r>
            <a:endParaRPr lang="en-US" altLang="en-US" sz="3200">
              <a:latin typeface="Calibri" panose="020F0502020204030204" pitchFamily="34" charset="0"/>
            </a:endParaRPr>
          </a:p>
          <a:p>
            <a:pPr algn="ctr" eaLnBrk="1" hangingPunct="1">
              <a:lnSpc>
                <a:spcPct val="90000"/>
              </a:lnSpc>
              <a:spcBef>
                <a:spcPct val="20000"/>
              </a:spcBef>
              <a:buFont typeface="Wingdings" panose="05000000000000000000" pitchFamily="2" charset="2"/>
              <a:buNone/>
            </a:pPr>
            <a:endParaRPr lang="en-US" altLang="en-US" sz="1500">
              <a:latin typeface="Calibri" panose="020F0502020204030204" pitchFamily="34" charset="0"/>
            </a:endParaRPr>
          </a:p>
        </p:txBody>
      </p:sp>
    </p:spTree>
  </p:cSld>
  <p:clrMapOvr>
    <a:masterClrMapping/>
  </p:clrMapOvr>
  <p:transition>
    <p:rand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Content Placeholder 2"/>
          <p:cNvSpPr txBox="1">
            <a:spLocks/>
          </p:cNvSpPr>
          <p:nvPr/>
        </p:nvSpPr>
        <p:spPr bwMode="auto">
          <a:xfrm>
            <a:off x="457200" y="2057400"/>
            <a:ext cx="82296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ea typeface="MS PGothic" panose="020B0600070205080204" pitchFamily="34" charset="-128"/>
              </a:defRPr>
            </a:lvl1pPr>
            <a:lvl2pPr marL="37931725" indent="-37474525">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spcBef>
                <a:spcPct val="20000"/>
              </a:spcBef>
              <a:buFont typeface="Arial" panose="020B0604020202020204" pitchFamily="34" charset="0"/>
              <a:buNone/>
            </a:pPr>
            <a:endParaRPr lang="en-US" altLang="en-US" sz="3600" b="1">
              <a:latin typeface="Arial" panose="020B0604020202020204" pitchFamily="34" charset="0"/>
            </a:endParaRPr>
          </a:p>
        </p:txBody>
      </p:sp>
      <p:sp>
        <p:nvSpPr>
          <p:cNvPr id="139267" name="Rectangle 2"/>
          <p:cNvSpPr>
            <a:spLocks noChangeArrowheads="1"/>
          </p:cNvSpPr>
          <p:nvPr/>
        </p:nvSpPr>
        <p:spPr bwMode="auto">
          <a:xfrm>
            <a:off x="485775" y="2057400"/>
            <a:ext cx="797242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sz="2400">
                <a:solidFill>
                  <a:schemeClr val="tx1"/>
                </a:solidFill>
                <a:latin typeface="Times New Roman" panose="02020603050405020304" pitchFamily="18" charset="0"/>
                <a:ea typeface="MS PGothic" panose="020B0600070205080204" pitchFamily="34" charset="-128"/>
              </a:defRPr>
            </a:lvl1pPr>
            <a:lvl2pPr marL="37931725" indent="-37474525" defTabSz="912813">
              <a:defRPr sz="2400">
                <a:solidFill>
                  <a:schemeClr val="tx1"/>
                </a:solidFill>
                <a:latin typeface="Times New Roman" panose="02020603050405020304" pitchFamily="18" charset="0"/>
                <a:ea typeface="MS PGothic" panose="020B0600070205080204" pitchFamily="34" charset="-128"/>
              </a:defRPr>
            </a:lvl2pPr>
            <a:lvl3pPr marL="1143000" indent="-228600" defTabSz="912813">
              <a:defRPr sz="2400">
                <a:solidFill>
                  <a:schemeClr val="tx1"/>
                </a:solidFill>
                <a:latin typeface="Times New Roman" panose="02020603050405020304" pitchFamily="18" charset="0"/>
                <a:ea typeface="MS PGothic" panose="020B0600070205080204" pitchFamily="34" charset="-128"/>
              </a:defRPr>
            </a:lvl3pPr>
            <a:lvl4pPr marL="1600200" indent="-228600" defTabSz="912813">
              <a:defRPr sz="2400">
                <a:solidFill>
                  <a:schemeClr val="tx1"/>
                </a:solidFill>
                <a:latin typeface="Times New Roman" panose="02020603050405020304" pitchFamily="18" charset="0"/>
                <a:ea typeface="MS PGothic" panose="020B0600070205080204" pitchFamily="34" charset="-128"/>
              </a:defRPr>
            </a:lvl4pPr>
            <a:lvl5pPr marL="2057400" indent="-228600" defTabSz="912813">
              <a:defRPr sz="2400">
                <a:solidFill>
                  <a:schemeClr val="tx1"/>
                </a:solidFill>
                <a:latin typeface="Times New Roman" panose="02020603050405020304" pitchFamily="18" charset="0"/>
                <a:ea typeface="MS PGothic" panose="020B0600070205080204" pitchFamily="34" charset="-128"/>
              </a:defRPr>
            </a:lvl5pPr>
            <a:lvl6pPr marL="2514600" indent="-228600" defTabSz="91281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91281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91281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91281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lnSpc>
                <a:spcPct val="120000"/>
              </a:lnSpc>
            </a:pPr>
            <a:r>
              <a:rPr lang="en-US" altLang="en-US" sz="5000" b="1">
                <a:latin typeface="Arial" panose="020B0604020202020204" pitchFamily="34" charset="0"/>
                <a:cs typeface="Arial" panose="020B0604020202020204" pitchFamily="34" charset="0"/>
                <a:sym typeface="Arial" panose="020B0604020202020204" pitchFamily="34" charset="0"/>
              </a:rPr>
              <a:t>HRC thanks you for participating in this workshop!</a:t>
            </a:r>
            <a:endParaRPr lang="en-US" altLang="en-US" sz="5000" b="1">
              <a:latin typeface="Arial" panose="020B0604020202020204" pitchFamily="34" charset="0"/>
              <a:cs typeface="Arial" panose="020B0604020202020204" pitchFamily="34" charset="0"/>
              <a:sym typeface="Helvetica" panose="020B0604020202020204" pitchFamily="34" charset="0"/>
            </a:endParaRPr>
          </a:p>
        </p:txBody>
      </p:sp>
      <p:sp>
        <p:nvSpPr>
          <p:cNvPr id="139268" name="Rectangle 2"/>
          <p:cNvSpPr txBox="1">
            <a:spLocks noChangeArrowheads="1"/>
          </p:cNvSpPr>
          <p:nvPr/>
        </p:nvSpPr>
        <p:spPr bwMode="auto">
          <a:xfrm>
            <a:off x="5105400" y="5181600"/>
            <a:ext cx="3505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37931725" indent="-37474525">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r" eaLnBrk="1" hangingPunct="1"/>
            <a:endParaRPr lang="en-US" altLang="en-US" sz="3500" b="1" i="1">
              <a:solidFill>
                <a:srgbClr val="C713A3"/>
              </a:solidFill>
              <a:latin typeface="Calibri" panose="020F0502020204030204" pitchFamily="34" charset="0"/>
            </a:endParaRPr>
          </a:p>
        </p:txBody>
      </p:sp>
    </p:spTree>
  </p:cSld>
  <p:clrMapOvr>
    <a:masterClrMapping/>
  </p:clrMapOvr>
  <p:transition>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774EB2F4-24B4-44AA-AF2D-A0690D569D9A}"/>
              </a:ext>
            </a:extLst>
          </p:cNvPr>
          <p:cNvSpPr>
            <a:spLocks noGrp="1" noChangeArrowheads="1"/>
          </p:cNvSpPr>
          <p:nvPr>
            <p:ph type="title" idx="4294967295"/>
          </p:nvPr>
        </p:nvSpPr>
        <p:spPr bwMode="auto">
          <a:xfrm>
            <a:off x="685800" y="1003300"/>
            <a:ext cx="7886700" cy="993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5400" b="1" dirty="0">
                <a:solidFill>
                  <a:schemeClr val="accent1">
                    <a:lumMod val="75000"/>
                  </a:schemeClr>
                </a:solidFill>
                <a:latin typeface="Tahoma" panose="020B0604030504040204" pitchFamily="34" charset="0"/>
                <a:cs typeface="Tahoma" panose="020B0604030504040204" pitchFamily="34" charset="0"/>
              </a:rPr>
              <a:t>INTRODUCTIONS</a:t>
            </a:r>
          </a:p>
        </p:txBody>
      </p:sp>
      <p:sp>
        <p:nvSpPr>
          <p:cNvPr id="53251" name="Content Placeholder 2">
            <a:extLst>
              <a:ext uri="{FF2B5EF4-FFF2-40B4-BE49-F238E27FC236}">
                <a16:creationId xmlns:a16="http://schemas.microsoft.com/office/drawing/2014/main" id="{91A1CDF6-51EC-4C80-BC86-2DAA9AEB8726}"/>
              </a:ext>
            </a:extLst>
          </p:cNvPr>
          <p:cNvSpPr>
            <a:spLocks noGrp="1" noChangeArrowheads="1"/>
          </p:cNvSpPr>
          <p:nvPr>
            <p:ph idx="4294967295"/>
          </p:nvPr>
        </p:nvSpPr>
        <p:spPr bwMode="auto">
          <a:xfrm>
            <a:off x="1066800" y="2362200"/>
            <a:ext cx="7886700" cy="3263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ahoma" panose="020B0604030504040204" pitchFamily="34" charset="0"/>
                <a:cs typeface="Tahoma" panose="020B0604030504040204" pitchFamily="34" charset="0"/>
              </a:rPr>
              <a:t>Name</a:t>
            </a:r>
          </a:p>
          <a:p>
            <a:r>
              <a:rPr lang="en-US" altLang="en-US">
                <a:latin typeface="Tahoma" panose="020B0604030504040204" pitchFamily="34" charset="0"/>
                <a:cs typeface="Tahoma" panose="020B0604030504040204" pitchFamily="34" charset="0"/>
              </a:rPr>
              <a:t>Pronoun</a:t>
            </a:r>
          </a:p>
          <a:p>
            <a:r>
              <a:rPr lang="en-US" altLang="en-US">
                <a:latin typeface="Tahoma" panose="020B0604030504040204" pitchFamily="34" charset="0"/>
                <a:cs typeface="Tahoma" panose="020B0604030504040204" pitchFamily="34" charset="0"/>
              </a:rPr>
              <a:t>Role</a:t>
            </a:r>
          </a:p>
          <a:p>
            <a:r>
              <a:rPr lang="en-US" altLang="en-US">
                <a:latin typeface="Tahoma" panose="020B0604030504040204" pitchFamily="34" charset="0"/>
                <a:cs typeface="Tahoma" panose="020B0604030504040204" pitchFamily="34" charset="0"/>
              </a:rPr>
              <a:t>Expectation for the training</a:t>
            </a:r>
          </a:p>
          <a:p>
            <a:endParaRPr lang="en-US" altLang="en-US"/>
          </a:p>
        </p:txBody>
      </p:sp>
      <p:sp>
        <p:nvSpPr>
          <p:cNvPr id="53252" name="Slide Number Placeholder 3">
            <a:extLst>
              <a:ext uri="{FF2B5EF4-FFF2-40B4-BE49-F238E27FC236}">
                <a16:creationId xmlns:a16="http://schemas.microsoft.com/office/drawing/2014/main" id="{F5B8A8DD-B323-427D-A518-9462BE0A8EB7}"/>
              </a:ext>
            </a:extLst>
          </p:cNvPr>
          <p:cNvSpPr>
            <a:spLocks noGrp="1" noChangeArrowheads="1"/>
          </p:cNvSpPr>
          <p:nvPr>
            <p:ph type="sldNum" sz="quarter" idx="4294967295"/>
          </p:nvPr>
        </p:nvSpPr>
        <p:spPr bwMode="auto">
          <a:xfrm>
            <a:off x="70104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F59D9AF3-ED59-42C6-9713-581EAD80D361}" type="slidenum">
              <a:rPr lang="en-US" altLang="en-US">
                <a:solidFill>
                  <a:srgbClr val="898989"/>
                </a:solidFill>
              </a:rPr>
              <a:pPr/>
              <a:t>5</a:t>
            </a:fld>
            <a:endParaRPr lang="en-US" altLang="en-US">
              <a:solidFill>
                <a:srgbClr val="898989"/>
              </a:solidFill>
            </a:endParaRPr>
          </a:p>
        </p:txBody>
      </p:sp>
    </p:spTree>
    <p:extLst>
      <p:ext uri="{BB962C8B-B14F-4D97-AF65-F5344CB8AC3E}">
        <p14:creationId xmlns:p14="http://schemas.microsoft.com/office/powerpoint/2010/main" val="2965716189"/>
      </p:ext>
    </p:extLst>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1828800" y="1789113"/>
            <a:ext cx="6096000" cy="416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New Roman" panose="02020603050405020304" pitchFamily="18" charset="0"/>
                <a:ea typeface="MS PGothic" panose="020B0600070205080204" pitchFamily="34" charset="-128"/>
              </a:defRPr>
            </a:lvl1pPr>
            <a:lvl2pPr marL="37931725" indent="-37474525">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buFont typeface="Arial" panose="020B0604020202020204" pitchFamily="34" charset="0"/>
              <a:buChar char="•"/>
            </a:pPr>
            <a:r>
              <a:rPr lang="en-US" altLang="en-US" sz="3000">
                <a:solidFill>
                  <a:srgbClr val="000000"/>
                </a:solidFill>
                <a:latin typeface="Calibri" panose="020F0502020204030204" pitchFamily="34" charset="0"/>
                <a:cs typeface="Arial" panose="020B0604020202020204" pitchFamily="34" charset="0"/>
              </a:rPr>
              <a:t> Step up, Step Back</a:t>
            </a:r>
          </a:p>
          <a:p>
            <a:pPr eaLnBrk="1" hangingPunct="1">
              <a:lnSpc>
                <a:spcPct val="80000"/>
              </a:lnSpc>
              <a:buFont typeface="Arial" panose="020B0604020202020204" pitchFamily="34" charset="0"/>
              <a:buChar char="•"/>
            </a:pPr>
            <a:endParaRPr lang="en-US" altLang="en-US" sz="3000">
              <a:solidFill>
                <a:srgbClr val="000000"/>
              </a:solidFill>
              <a:latin typeface="Calibri" panose="020F0502020204030204" pitchFamily="34" charset="0"/>
              <a:cs typeface="Arial" panose="020B0604020202020204" pitchFamily="34" charset="0"/>
            </a:endParaRPr>
          </a:p>
          <a:p>
            <a:pPr eaLnBrk="1" hangingPunct="1">
              <a:lnSpc>
                <a:spcPct val="80000"/>
              </a:lnSpc>
              <a:buFont typeface="Arial" panose="020B0604020202020204" pitchFamily="34" charset="0"/>
              <a:buChar char="•"/>
            </a:pPr>
            <a:r>
              <a:rPr lang="en-US" altLang="en-US" sz="3000">
                <a:solidFill>
                  <a:srgbClr val="000000"/>
                </a:solidFill>
                <a:latin typeface="Calibri" panose="020F0502020204030204" pitchFamily="34" charset="0"/>
                <a:cs typeface="Arial" panose="020B0604020202020204" pitchFamily="34" charset="0"/>
              </a:rPr>
              <a:t> Non-Judgment</a:t>
            </a:r>
          </a:p>
          <a:p>
            <a:pPr eaLnBrk="1" hangingPunct="1">
              <a:lnSpc>
                <a:spcPct val="80000"/>
              </a:lnSpc>
              <a:buFont typeface="Arial" panose="020B0604020202020204" pitchFamily="34" charset="0"/>
              <a:buChar char="•"/>
            </a:pPr>
            <a:endParaRPr lang="en-US" altLang="en-US" sz="3000">
              <a:solidFill>
                <a:srgbClr val="000000"/>
              </a:solidFill>
              <a:latin typeface="Calibri" panose="020F0502020204030204" pitchFamily="34" charset="0"/>
              <a:cs typeface="Arial" panose="020B0604020202020204" pitchFamily="34" charset="0"/>
            </a:endParaRPr>
          </a:p>
          <a:p>
            <a:pPr eaLnBrk="1" hangingPunct="1">
              <a:lnSpc>
                <a:spcPct val="80000"/>
              </a:lnSpc>
              <a:buFont typeface="Arial" panose="020B0604020202020204" pitchFamily="34" charset="0"/>
              <a:buChar char="•"/>
            </a:pPr>
            <a:r>
              <a:rPr lang="en-US" altLang="en-US" sz="3000">
                <a:solidFill>
                  <a:srgbClr val="000000"/>
                </a:solidFill>
                <a:latin typeface="Calibri" panose="020F0502020204030204" pitchFamily="34" charset="0"/>
                <a:cs typeface="Arial" panose="020B0604020202020204" pitchFamily="34" charset="0"/>
              </a:rPr>
              <a:t> Use </a:t>
            </a:r>
            <a:r>
              <a:rPr lang="ja-JP" altLang="en-US" sz="3000">
                <a:solidFill>
                  <a:srgbClr val="000000"/>
                </a:solidFill>
                <a:latin typeface="Calibri" panose="020F0502020204030204" pitchFamily="34" charset="0"/>
                <a:cs typeface="Arial" panose="020B0604020202020204" pitchFamily="34" charset="0"/>
              </a:rPr>
              <a:t>“</a:t>
            </a:r>
            <a:r>
              <a:rPr lang="en-US" altLang="ja-JP" sz="3000">
                <a:solidFill>
                  <a:srgbClr val="000000"/>
                </a:solidFill>
                <a:latin typeface="Calibri" panose="020F0502020204030204" pitchFamily="34" charset="0"/>
                <a:cs typeface="Arial" panose="020B0604020202020204" pitchFamily="34" charset="0"/>
              </a:rPr>
              <a:t>I</a:t>
            </a:r>
            <a:r>
              <a:rPr lang="ja-JP" altLang="en-US" sz="3000">
                <a:solidFill>
                  <a:srgbClr val="000000"/>
                </a:solidFill>
                <a:latin typeface="Calibri" panose="020F0502020204030204" pitchFamily="34" charset="0"/>
                <a:cs typeface="Arial" panose="020B0604020202020204" pitchFamily="34" charset="0"/>
              </a:rPr>
              <a:t>”</a:t>
            </a:r>
            <a:r>
              <a:rPr lang="en-US" altLang="ja-JP" sz="3000">
                <a:solidFill>
                  <a:srgbClr val="000000"/>
                </a:solidFill>
                <a:latin typeface="Calibri" panose="020F0502020204030204" pitchFamily="34" charset="0"/>
                <a:cs typeface="Arial" panose="020B0604020202020204" pitchFamily="34" charset="0"/>
              </a:rPr>
              <a:t> Statements</a:t>
            </a:r>
          </a:p>
          <a:p>
            <a:pPr eaLnBrk="1" hangingPunct="1">
              <a:lnSpc>
                <a:spcPct val="80000"/>
              </a:lnSpc>
              <a:buFont typeface="Arial" panose="020B0604020202020204" pitchFamily="34" charset="0"/>
              <a:buChar char="•"/>
            </a:pPr>
            <a:endParaRPr lang="en-US" altLang="en-US" sz="3000">
              <a:solidFill>
                <a:srgbClr val="000000"/>
              </a:solidFill>
              <a:latin typeface="Calibri" panose="020F0502020204030204" pitchFamily="34" charset="0"/>
              <a:cs typeface="Arial" panose="020B0604020202020204" pitchFamily="34" charset="0"/>
            </a:endParaRPr>
          </a:p>
          <a:p>
            <a:pPr eaLnBrk="1" hangingPunct="1">
              <a:lnSpc>
                <a:spcPct val="80000"/>
              </a:lnSpc>
              <a:buFont typeface="Arial" panose="020B0604020202020204" pitchFamily="34" charset="0"/>
              <a:buChar char="•"/>
            </a:pPr>
            <a:r>
              <a:rPr lang="en-US" altLang="en-US" sz="3000">
                <a:solidFill>
                  <a:srgbClr val="000000"/>
                </a:solidFill>
                <a:latin typeface="Calibri" panose="020F0502020204030204" pitchFamily="34" charset="0"/>
                <a:cs typeface="Arial" panose="020B0604020202020204" pitchFamily="34" charset="0"/>
              </a:rPr>
              <a:t> Agree to disagree</a:t>
            </a:r>
          </a:p>
          <a:p>
            <a:pPr eaLnBrk="1" hangingPunct="1">
              <a:lnSpc>
                <a:spcPct val="80000"/>
              </a:lnSpc>
              <a:buFont typeface="Arial" panose="020B0604020202020204" pitchFamily="34" charset="0"/>
              <a:buChar char="•"/>
            </a:pPr>
            <a:endParaRPr lang="en-US" altLang="en-US" sz="3000">
              <a:solidFill>
                <a:srgbClr val="000000"/>
              </a:solidFill>
              <a:latin typeface="Calibri" panose="020F0502020204030204" pitchFamily="34" charset="0"/>
              <a:cs typeface="Arial" panose="020B0604020202020204" pitchFamily="34" charset="0"/>
            </a:endParaRPr>
          </a:p>
          <a:p>
            <a:pPr eaLnBrk="1" hangingPunct="1">
              <a:lnSpc>
                <a:spcPct val="80000"/>
              </a:lnSpc>
              <a:buFont typeface="Arial" panose="020B0604020202020204" pitchFamily="34" charset="0"/>
              <a:buChar char="•"/>
            </a:pPr>
            <a:r>
              <a:rPr lang="en-US" altLang="en-US" sz="3000">
                <a:solidFill>
                  <a:srgbClr val="000000"/>
                </a:solidFill>
                <a:latin typeface="Calibri" panose="020F0502020204030204" pitchFamily="34" charset="0"/>
                <a:cs typeface="Arial" panose="020B0604020202020204" pitchFamily="34" charset="0"/>
              </a:rPr>
              <a:t> Confidentiality</a:t>
            </a:r>
          </a:p>
          <a:p>
            <a:pPr eaLnBrk="1" hangingPunct="1">
              <a:lnSpc>
                <a:spcPct val="80000"/>
              </a:lnSpc>
            </a:pPr>
            <a:endParaRPr lang="en-US" altLang="en-US" sz="3000">
              <a:solidFill>
                <a:srgbClr val="000000"/>
              </a:solidFill>
              <a:latin typeface="Calibri" panose="020F0502020204030204" pitchFamily="34" charset="0"/>
              <a:cs typeface="Arial" panose="020B0604020202020204" pitchFamily="34" charset="0"/>
            </a:endParaRPr>
          </a:p>
          <a:p>
            <a:pPr eaLnBrk="1" hangingPunct="1">
              <a:lnSpc>
                <a:spcPct val="80000"/>
              </a:lnSpc>
              <a:buFont typeface="Arial" panose="020B0604020202020204" pitchFamily="34" charset="0"/>
              <a:buChar char="•"/>
            </a:pPr>
            <a:r>
              <a:rPr lang="en-US" altLang="en-US" sz="3000">
                <a:solidFill>
                  <a:srgbClr val="000000"/>
                </a:solidFill>
                <a:latin typeface="Calibri" panose="020F0502020204030204" pitchFamily="34" charset="0"/>
                <a:cs typeface="Arial" panose="020B0604020202020204" pitchFamily="34" charset="0"/>
              </a:rPr>
              <a:t>WAIT/PUSH/ELMO</a:t>
            </a:r>
          </a:p>
        </p:txBody>
      </p:sp>
      <p:sp>
        <p:nvSpPr>
          <p:cNvPr id="45059" name="TextBox 3"/>
          <p:cNvSpPr txBox="1">
            <a:spLocks noChangeArrowheads="1"/>
          </p:cNvSpPr>
          <p:nvPr/>
        </p:nvSpPr>
        <p:spPr bwMode="auto">
          <a:xfrm>
            <a:off x="990600" y="609600"/>
            <a:ext cx="6477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sz="2400">
                <a:solidFill>
                  <a:schemeClr val="tx1"/>
                </a:solidFill>
                <a:latin typeface="Times New Roman" panose="02020603050405020304" pitchFamily="18" charset="0"/>
                <a:ea typeface="MS PGothic" panose="020B0600070205080204" pitchFamily="34" charset="-128"/>
              </a:defRPr>
            </a:lvl1pPr>
            <a:lvl2pPr marL="37931725" indent="-37474525">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a:buClr>
                <a:srgbClr val="6A5650"/>
              </a:buClr>
              <a:defRPr/>
            </a:pPr>
            <a:r>
              <a:rPr lang="en-US" altLang="en-US" sz="4800" b="1" dirty="0">
                <a:solidFill>
                  <a:schemeClr val="accent5">
                    <a:lumMod val="50000"/>
                  </a:schemeClr>
                </a:solidFill>
                <a:latin typeface="Calibri" panose="020F0502020204030204" pitchFamily="34" charset="0"/>
              </a:rPr>
              <a:t>Group Agreements</a:t>
            </a:r>
          </a:p>
          <a:p>
            <a:pPr algn="ctr">
              <a:buClr>
                <a:srgbClr val="6A5650"/>
              </a:buClr>
              <a:defRPr/>
            </a:pPr>
            <a:endParaRPr lang="en-US" altLang="en-US" sz="4000" b="1" dirty="0">
              <a:solidFill>
                <a:srgbClr val="9900CC"/>
              </a:solidFill>
              <a:latin typeface="Arial" panose="020B0604020202020204" pitchFamily="34" charset="0"/>
            </a:endParaRPr>
          </a:p>
        </p:txBody>
      </p:sp>
    </p:spTree>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Shape 122"/>
          <p:cNvSpPr>
            <a:spLocks noGrp="1"/>
          </p:cNvSpPr>
          <p:nvPr>
            <p:ph type="title"/>
          </p:nvPr>
        </p:nvSpPr>
        <p:spPr>
          <a:xfrm>
            <a:off x="762000" y="533400"/>
            <a:ext cx="8229600" cy="838200"/>
          </a:xfrm>
        </p:spPr>
        <p:txBody>
          <a:bodyPr/>
          <a:lstStyle>
            <a:lvl1pPr>
              <a:defRPr>
                <a:latin typeface="Arial"/>
                <a:ea typeface="Arial"/>
                <a:cs typeface="Arial"/>
                <a:sym typeface="Arial"/>
              </a:defRPr>
            </a:lvl1pPr>
          </a:lstStyle>
          <a:p>
            <a:pPr>
              <a:defRPr/>
            </a:pPr>
            <a:r>
              <a:rPr lang="en-US" b="1" dirty="0">
                <a:solidFill>
                  <a:schemeClr val="accent5">
                    <a:lumMod val="50000"/>
                  </a:schemeClr>
                </a:solidFill>
                <a:latin typeface="+mj-lt"/>
              </a:rPr>
              <a:t>Training Objectives</a:t>
            </a:r>
            <a:endParaRPr b="1" dirty="0">
              <a:solidFill>
                <a:schemeClr val="accent5">
                  <a:lumMod val="50000"/>
                </a:schemeClr>
              </a:solidFill>
              <a:latin typeface="+mj-lt"/>
            </a:endParaRPr>
          </a:p>
        </p:txBody>
      </p:sp>
      <p:sp>
        <p:nvSpPr>
          <p:cNvPr id="47107" name="Shape 123"/>
          <p:cNvSpPr>
            <a:spLocks noGrp="1"/>
          </p:cNvSpPr>
          <p:nvPr>
            <p:ph type="body" idx="1"/>
          </p:nvPr>
        </p:nvSpPr>
        <p:spPr>
          <a:xfrm>
            <a:off x="685800" y="1295400"/>
            <a:ext cx="8229600" cy="5257800"/>
          </a:xfrm>
        </p:spPr>
        <p:txBody>
          <a:bodyPr/>
          <a:lstStyle/>
          <a:p>
            <a:pPr marL="0" indent="0">
              <a:buClr>
                <a:srgbClr val="000000"/>
              </a:buClr>
              <a:buFont typeface="Arial" panose="020B0604020202020204" pitchFamily="34" charset="0"/>
              <a:buNone/>
              <a:defRPr/>
            </a:pPr>
            <a:r>
              <a:rPr lang="en-US" altLang="en-US" sz="2600" u="sng" dirty="0">
                <a:cs typeface="Tahoma" panose="020B0604030504040204" pitchFamily="34" charset="0"/>
              </a:rPr>
              <a:t>By the end of this session you will be able to:</a:t>
            </a:r>
          </a:p>
          <a:p>
            <a:pPr>
              <a:buClr>
                <a:srgbClr val="000000"/>
              </a:buClr>
              <a:buFont typeface="Calibri" panose="020F0502020204030204" pitchFamily="34" charset="0"/>
              <a:buAutoNum type="arabicPeriod"/>
              <a:defRPr/>
            </a:pPr>
            <a:r>
              <a:rPr lang="en-US" altLang="en-US" sz="2600" dirty="0">
                <a:cs typeface="Tahoma" panose="020B0604030504040204" pitchFamily="34" charset="0"/>
              </a:rPr>
              <a:t>Define gender based violence, trauma and harm reduction.</a:t>
            </a:r>
          </a:p>
          <a:p>
            <a:pPr>
              <a:buClr>
                <a:srgbClr val="000000"/>
              </a:buClr>
              <a:buFont typeface="Calibri" panose="020F0502020204030204" pitchFamily="34" charset="0"/>
              <a:buAutoNum type="arabicPeriod"/>
              <a:defRPr/>
            </a:pPr>
            <a:r>
              <a:rPr lang="en-US" altLang="en-US" sz="2600" dirty="0">
                <a:cs typeface="Tahoma" panose="020B0604030504040204" pitchFamily="34" charset="0"/>
              </a:rPr>
              <a:t>Identify the relationship between gender based violence and trauma.</a:t>
            </a:r>
            <a:endParaRPr lang="en-US" altLang="en-US" sz="2600" dirty="0"/>
          </a:p>
          <a:p>
            <a:pPr>
              <a:buClr>
                <a:srgbClr val="000000"/>
              </a:buClr>
              <a:buFont typeface="Calibri" panose="020F0502020204030204" pitchFamily="34" charset="0"/>
              <a:buAutoNum type="arabicPeriod"/>
              <a:defRPr/>
            </a:pPr>
            <a:r>
              <a:rPr lang="en-US" altLang="en-US" sz="2600" dirty="0">
                <a:cs typeface="Tahoma" panose="020B0604030504040204" pitchFamily="34" charset="0"/>
              </a:rPr>
              <a:t>Identify the need to work from a trauma/harm reduction approach when interacting with survivors of gender based violence</a:t>
            </a:r>
            <a:endParaRPr lang="en-US" altLang="en-US" sz="2600" dirty="0"/>
          </a:p>
          <a:p>
            <a:pPr>
              <a:buClr>
                <a:srgbClr val="000000"/>
              </a:buClr>
              <a:buFont typeface="Calibri" panose="020F0502020204030204" pitchFamily="34" charset="0"/>
              <a:buAutoNum type="arabicPeriod"/>
              <a:defRPr/>
            </a:pPr>
            <a:r>
              <a:rPr lang="en-US" altLang="en-US" sz="2600" dirty="0">
                <a:cs typeface="Tahoma" panose="020B0604030504040204" pitchFamily="34" charset="0"/>
              </a:rPr>
              <a:t>Discuss key harm reduction and trauma informed care strategies to support your work with survivors of gender based violence.</a:t>
            </a:r>
            <a:endParaRPr lang="en-US" altLang="en-US" sz="2600" dirty="0"/>
          </a:p>
          <a:p>
            <a:pPr algn="just">
              <a:spcBef>
                <a:spcPts val="275"/>
              </a:spcBef>
              <a:defRPr/>
            </a:pPr>
            <a:endParaRPr lang="en-US" altLang="en-US" sz="2600" dirty="0">
              <a:latin typeface="Arial" panose="020B0604020202020204" pitchFamily="34" charset="0"/>
              <a:sym typeface="Arial" panose="020B0604020202020204" pitchFamily="34" charset="0"/>
            </a:endParaRP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2362200"/>
            <a:ext cx="6324600" cy="914400"/>
          </a:xfrm>
          <a:prstGeom prst="rect">
            <a:avLst/>
          </a:prstGeom>
        </p:spPr>
        <p:txBody>
          <a:bodyPr wrap="none"/>
          <a:lstStyle/>
          <a:p>
            <a:pPr algn="ctr">
              <a:buClr>
                <a:schemeClr val="accent6">
                  <a:lumMod val="75000"/>
                </a:schemeClr>
              </a:buClr>
              <a:defRPr/>
            </a:pPr>
            <a:r>
              <a:rPr lang="en-US" sz="6600" b="1" dirty="0">
                <a:solidFill>
                  <a:schemeClr val="accent5">
                    <a:lumMod val="50000"/>
                  </a:schemeClr>
                </a:solidFill>
                <a:latin typeface="+mn-lt"/>
              </a:rPr>
              <a:t>Brief group reflection</a:t>
            </a:r>
          </a:p>
        </p:txBody>
      </p:sp>
    </p:spTree>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990600"/>
            <a:ext cx="8153400" cy="4740275"/>
          </a:xfrm>
          <a:prstGeom prst="rect">
            <a:avLst/>
          </a:prstGeom>
        </p:spPr>
        <p:txBody>
          <a:bodyPr>
            <a:spAutoFit/>
          </a:bodyPr>
          <a:lstStyle/>
          <a:p>
            <a:pPr defTabSz="291632">
              <a:spcBef>
                <a:spcPts val="2039"/>
              </a:spcBef>
              <a:buFont typeface="Wingdings" panose="05000000000000000000" pitchFamily="2" charset="2"/>
              <a:buChar char="q"/>
              <a:defRPr sz="2400"/>
            </a:pPr>
            <a:r>
              <a:rPr lang="en-US" sz="3600" dirty="0">
                <a:latin typeface="+mn-lt"/>
              </a:rPr>
              <a:t>Sex and gender are the same thing.</a:t>
            </a:r>
          </a:p>
          <a:p>
            <a:pPr defTabSz="291632">
              <a:spcBef>
                <a:spcPts val="2039"/>
              </a:spcBef>
              <a:buFont typeface="Wingdings" panose="05000000000000000000" pitchFamily="2" charset="2"/>
              <a:buChar char="q"/>
              <a:defRPr sz="2400"/>
            </a:pPr>
            <a:r>
              <a:rPr lang="en-US" sz="3600" dirty="0">
                <a:latin typeface="+mn-lt"/>
              </a:rPr>
              <a:t>In this society there is no inequality between men and women.</a:t>
            </a:r>
          </a:p>
          <a:p>
            <a:pPr defTabSz="291632">
              <a:spcBef>
                <a:spcPts val="2039"/>
              </a:spcBef>
              <a:buFont typeface="Wingdings" panose="05000000000000000000" pitchFamily="2" charset="2"/>
              <a:buChar char="q"/>
              <a:defRPr sz="2400"/>
            </a:pPr>
            <a:r>
              <a:rPr lang="en-US" sz="3600" dirty="0">
                <a:latin typeface="+mn-lt"/>
              </a:rPr>
              <a:t>Inclusive language is a conscious effort to make women visible within this society.</a:t>
            </a:r>
          </a:p>
          <a:p>
            <a:pPr defTabSz="291632">
              <a:spcBef>
                <a:spcPts val="2039"/>
              </a:spcBef>
              <a:buFont typeface="Wingdings" panose="05000000000000000000" pitchFamily="2" charset="2"/>
              <a:buChar char="q"/>
              <a:defRPr sz="2400"/>
            </a:pPr>
            <a:r>
              <a:rPr lang="en-US" sz="3600" dirty="0">
                <a:latin typeface="+mn-lt"/>
              </a:rPr>
              <a:t>A person stays in a violent relationship because she/he/they want to.</a:t>
            </a:r>
          </a:p>
        </p:txBody>
      </p:sp>
    </p:spTree>
  </p:cSld>
  <p:clrMapOvr>
    <a:masterClrMapping/>
  </p:clrMapOvr>
  <p:transition>
    <p:random/>
  </p:transition>
</p:sld>
</file>

<file path=ppt/theme/theme1.xml><?xml version="1.0" encoding="utf-8"?>
<a:theme xmlns:a="http://schemas.openxmlformats.org/drawingml/2006/main" name="HRC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normAutofit/>
      </a:bodyPr>
      <a:lstStyle>
        <a:defPPr>
          <a:buClr>
            <a:schemeClr val="accent6">
              <a:lumMod val="75000"/>
            </a:schemeClr>
          </a:buClr>
          <a:buFont typeface="Calibri" pitchFamily="34" charset="0"/>
          <a:buChar char="●"/>
          <a:defRPr sz="4000" dirty="0" smtClean="0">
            <a:latin typeface="Arial" pitchFamily="34" charset="0"/>
          </a:defRPr>
        </a:defPPr>
      </a:lstStyle>
    </a:txDef>
  </a:objectDefaults>
  <a:extraClrSchemeLst/>
</a:theme>
</file>

<file path=ppt/theme/theme2.xml><?xml version="1.0" encoding="utf-8"?>
<a:theme xmlns:a="http://schemas.openxmlformats.org/drawingml/2006/main" name="1_HRC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normAutofit/>
      </a:bodyPr>
      <a:lstStyle>
        <a:defPPr>
          <a:buClr>
            <a:schemeClr val="accent6">
              <a:lumMod val="75000"/>
            </a:schemeClr>
          </a:buClr>
          <a:buFont typeface="Calibri" pitchFamily="34" charset="0"/>
          <a:buChar char="●"/>
          <a:defRPr sz="4000" dirty="0" smtClean="0">
            <a:latin typeface="Arial" pitchFamily="34" charset="0"/>
          </a:defRPr>
        </a:defPPr>
      </a:lstStyle>
    </a:txDef>
  </a:objectDefaults>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A7A7A7"/>
      </a:dk2>
      <a:lt2>
        <a:srgbClr val="535353"/>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FF00FF"/>
      </a:folHlink>
    </a:clrScheme>
    <a:fontScheme name="Default Design">
      <a:majorFont>
        <a:latin typeface="Calibri"/>
        <a:ea typeface="ＭＳ Ｐゴシック"/>
        <a:cs typeface="Arial"/>
      </a:majorFont>
      <a:minorFont>
        <a:latin typeface="Calibri"/>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Calibri"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Calibri" charset="0"/>
            <a:ea typeface="ＭＳ Ｐゴシック" charset="0"/>
            <a:cs typeface="Arial" charset="0"/>
          </a:defRPr>
        </a:defPPr>
      </a:lstStyle>
    </a:lnDef>
  </a:objectDefaults>
  <a:extraClrSchemeLst>
    <a:extraClrScheme>
      <a:clrScheme name="Default Design 1">
        <a:dk1>
          <a:srgbClr val="000000"/>
        </a:dk1>
        <a:lt1>
          <a:srgbClr val="FFFFFF"/>
        </a:lt1>
        <a:dk2>
          <a:srgbClr val="A7A7A7"/>
        </a:dk2>
        <a:lt2>
          <a:srgbClr val="535353"/>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FF00F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1">
      <a:dk1>
        <a:srgbClr val="000000"/>
      </a:dk1>
      <a:lt1>
        <a:srgbClr val="FFFFFF"/>
      </a:lt1>
      <a:dk2>
        <a:srgbClr val="A7A7A7"/>
      </a:dk2>
      <a:lt2>
        <a:srgbClr val="535353"/>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FF00FF"/>
      </a:folHlink>
    </a:clrScheme>
    <a:fontScheme name="Default Design">
      <a:majorFont>
        <a:latin typeface="Calibri"/>
        <a:ea typeface="ＭＳ Ｐゴシック"/>
        <a:cs typeface="Arial"/>
      </a:majorFont>
      <a:minorFont>
        <a:latin typeface="Calibri"/>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Calibri"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Calibri" charset="0"/>
            <a:ea typeface="ＭＳ Ｐゴシック" charset="0"/>
            <a:cs typeface="Arial" charset="0"/>
          </a:defRPr>
        </a:defPPr>
      </a:lstStyle>
    </a:lnDef>
  </a:objectDefaults>
  <a:extraClrSchemeLst>
    <a:extraClrScheme>
      <a:clrScheme name="Default Design 1">
        <a:dk1>
          <a:srgbClr val="000000"/>
        </a:dk1>
        <a:lt1>
          <a:srgbClr val="FFFFFF"/>
        </a:lt1>
        <a:dk2>
          <a:srgbClr val="A7A7A7"/>
        </a:dk2>
        <a:lt2>
          <a:srgbClr val="535353"/>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FF00F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HRC Theme</Template>
  <TotalTime>11201</TotalTime>
  <Words>2713</Words>
  <Application>Microsoft Office PowerPoint</Application>
  <PresentationFormat>On-screen Show (4:3)</PresentationFormat>
  <Paragraphs>377</Paragraphs>
  <Slides>48</Slides>
  <Notes>34</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48</vt:i4>
      </vt:variant>
    </vt:vector>
  </HeadingPairs>
  <TitlesOfParts>
    <vt:vector size="62" baseType="lpstr">
      <vt:lpstr>ＭＳ Ｐゴシック</vt:lpstr>
      <vt:lpstr>ＭＳ Ｐゴシック</vt:lpstr>
      <vt:lpstr>Arial</vt:lpstr>
      <vt:lpstr>Arial</vt:lpstr>
      <vt:lpstr>Calibri</vt:lpstr>
      <vt:lpstr>Helvetica</vt:lpstr>
      <vt:lpstr>Tahoma</vt:lpstr>
      <vt:lpstr>Times New Roman</vt:lpstr>
      <vt:lpstr>Verdana</vt:lpstr>
      <vt:lpstr>Wingdings</vt:lpstr>
      <vt:lpstr>HRC Theme</vt:lpstr>
      <vt:lpstr>1_HRC Theme</vt:lpstr>
      <vt:lpstr>2_Default Design</vt:lpstr>
      <vt:lpstr>4_Default Design</vt:lpstr>
      <vt:lpstr>We are not victims: Gender Based Violence, Trauma and Harm Reduction  Tanagra M. Melgarejo Chris Abert Julie Rwan  </vt:lpstr>
      <vt:lpstr>PowerPoint Presentation</vt:lpstr>
      <vt:lpstr>PowerPoint Presentation</vt:lpstr>
      <vt:lpstr>PowerPoint Presentation</vt:lpstr>
      <vt:lpstr>INTRODUCTIONS</vt:lpstr>
      <vt:lpstr>PowerPoint Presentation</vt:lpstr>
      <vt:lpstr>Training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BRAINSTORM: How do you define Harm Reduction?</vt:lpstr>
      <vt:lpstr>Harm Reduction</vt:lpstr>
      <vt:lpstr>PowerPoint Presentation</vt:lpstr>
      <vt:lpstr>What Harm Reduction is Not</vt:lpstr>
      <vt:lpstr>PowerPoint Presentation</vt:lpstr>
      <vt:lpstr>Contributing Factors &amp; Harms How would these look for survivors of Trauma/GB Violence?  </vt:lpstr>
      <vt:lpstr>PowerPoint Presentation</vt:lpstr>
      <vt:lpstr>PowerPoint Presentation</vt:lpstr>
      <vt:lpstr>PowerPoint Presentation</vt:lpstr>
      <vt:lpstr>Effective intervention strategies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Yale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ADDICTION</dc:title>
  <dc:creator>Jagvir Singh</dc:creator>
  <cp:lastModifiedBy>IRA Volunteers</cp:lastModifiedBy>
  <cp:revision>1016</cp:revision>
  <cp:lastPrinted>2017-04-26T21:06:01Z</cp:lastPrinted>
  <dcterms:created xsi:type="dcterms:W3CDTF">2016-03-17T01:11:57Z</dcterms:created>
  <dcterms:modified xsi:type="dcterms:W3CDTF">2018-03-23T13:32:50Z</dcterms:modified>
</cp:coreProperties>
</file>