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1" r:id="rId1"/>
    <p:sldMasterId id="2147484014" r:id="rId2"/>
    <p:sldMasterId id="2147484049" r:id="rId3"/>
    <p:sldMasterId id="2147484425" r:id="rId4"/>
  </p:sldMasterIdLst>
  <p:notesMasterIdLst>
    <p:notesMasterId r:id="rId49"/>
  </p:notesMasterIdLst>
  <p:handoutMasterIdLst>
    <p:handoutMasterId r:id="rId50"/>
  </p:handoutMasterIdLst>
  <p:sldIdLst>
    <p:sldId id="616" r:id="rId5"/>
    <p:sldId id="689" r:id="rId6"/>
    <p:sldId id="692" r:id="rId7"/>
    <p:sldId id="688" r:id="rId8"/>
    <p:sldId id="691" r:id="rId9"/>
    <p:sldId id="690" r:id="rId10"/>
    <p:sldId id="619" r:id="rId11"/>
    <p:sldId id="621" r:id="rId12"/>
    <p:sldId id="625" r:id="rId13"/>
    <p:sldId id="626" r:id="rId14"/>
    <p:sldId id="627" r:id="rId15"/>
    <p:sldId id="628" r:id="rId16"/>
    <p:sldId id="629" r:id="rId17"/>
    <p:sldId id="630" r:id="rId18"/>
    <p:sldId id="631" r:id="rId19"/>
    <p:sldId id="684" r:id="rId20"/>
    <p:sldId id="671" r:id="rId21"/>
    <p:sldId id="672" r:id="rId22"/>
    <p:sldId id="673" r:id="rId23"/>
    <p:sldId id="674" r:id="rId24"/>
    <p:sldId id="637" r:id="rId25"/>
    <p:sldId id="638" r:id="rId26"/>
    <p:sldId id="685" r:id="rId27"/>
    <p:sldId id="676" r:id="rId28"/>
    <p:sldId id="677" r:id="rId29"/>
    <p:sldId id="678" r:id="rId30"/>
    <p:sldId id="679" r:id="rId31"/>
    <p:sldId id="680" r:id="rId32"/>
    <p:sldId id="681" r:id="rId33"/>
    <p:sldId id="682" r:id="rId34"/>
    <p:sldId id="683" r:id="rId35"/>
    <p:sldId id="686" r:id="rId36"/>
    <p:sldId id="662" r:id="rId37"/>
    <p:sldId id="661" r:id="rId38"/>
    <p:sldId id="663" r:id="rId39"/>
    <p:sldId id="664" r:id="rId40"/>
    <p:sldId id="687" r:id="rId41"/>
    <p:sldId id="665" r:id="rId42"/>
    <p:sldId id="667" r:id="rId43"/>
    <p:sldId id="666" r:id="rId44"/>
    <p:sldId id="668" r:id="rId45"/>
    <p:sldId id="603" r:id="rId46"/>
    <p:sldId id="604" r:id="rId47"/>
    <p:sldId id="605" r:id="rId48"/>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8" autoAdjust="0"/>
    <p:restoredTop sz="37822" autoAdjust="0"/>
  </p:normalViewPr>
  <p:slideViewPr>
    <p:cSldViewPr>
      <p:cViewPr varScale="1">
        <p:scale>
          <a:sx n="42" d="100"/>
          <a:sy n="42" d="100"/>
        </p:scale>
        <p:origin x="270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9" d="100"/>
        <a:sy n="49" d="100"/>
      </p:scale>
      <p:origin x="0" y="4476"/>
    </p:cViewPr>
  </p:sorterViewPr>
  <p:notesViewPr>
    <p:cSldViewPr>
      <p:cViewPr>
        <p:scale>
          <a:sx n="85" d="100"/>
          <a:sy n="85" d="100"/>
        </p:scale>
        <p:origin x="-1134" y="146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BD96F-6165-48D0-BE5C-64FD3F54A50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820AAD37-FADE-4805-8883-5F4DDA0C4671}">
      <dgm:prSet phldrT="[Text]"/>
      <dgm:spPr>
        <a:solidFill>
          <a:schemeClr val="bg1"/>
        </a:solidFill>
        <a:ln>
          <a:solidFill>
            <a:schemeClr val="tx1"/>
          </a:solidFill>
        </a:ln>
      </dgm:spPr>
      <dgm:t>
        <a:bodyPr/>
        <a:lstStyle/>
        <a:p>
          <a:r>
            <a:rPr lang="en-US" b="0" i="0" cap="small" baseline="0" dirty="0">
              <a:solidFill>
                <a:schemeClr val="tx1"/>
              </a:solidFill>
            </a:rPr>
            <a:t>Policy &amp; Advocacy</a:t>
          </a:r>
        </a:p>
      </dgm:t>
    </dgm:pt>
    <dgm:pt modelId="{20AF5A9C-C54D-4FDD-98AB-1299D76CCEF5}" type="parTrans" cxnId="{E8D1A7DB-93A4-41AD-85A3-CE5BEAC68780}">
      <dgm:prSet/>
      <dgm:spPr/>
      <dgm:t>
        <a:bodyPr/>
        <a:lstStyle/>
        <a:p>
          <a:endParaRPr lang="en-US"/>
        </a:p>
      </dgm:t>
    </dgm:pt>
    <dgm:pt modelId="{4A656F4A-B1FB-41AF-A11F-B6AC85C8D0BA}" type="sibTrans" cxnId="{E8D1A7DB-93A4-41AD-85A3-CE5BEAC68780}">
      <dgm:prSet/>
      <dgm:spPr/>
      <dgm:t>
        <a:bodyPr/>
        <a:lstStyle/>
        <a:p>
          <a:endParaRPr lang="en-US"/>
        </a:p>
      </dgm:t>
    </dgm:pt>
    <dgm:pt modelId="{81003A9A-EFEC-4CB7-A527-591685448826}">
      <dgm:prSet phldrT="[Text]"/>
      <dgm:spPr>
        <a:solidFill>
          <a:schemeClr val="bg1"/>
        </a:solidFill>
        <a:ln>
          <a:solidFill>
            <a:schemeClr val="tx1"/>
          </a:solidFill>
        </a:ln>
      </dgm:spPr>
      <dgm:t>
        <a:bodyPr/>
        <a:lstStyle/>
        <a:p>
          <a:r>
            <a:rPr lang="en-US" b="0" i="0" cap="small" baseline="0" dirty="0">
              <a:solidFill>
                <a:schemeClr val="tx1"/>
              </a:solidFill>
            </a:rPr>
            <a:t>Training &amp; Capacity Building </a:t>
          </a:r>
        </a:p>
      </dgm:t>
    </dgm:pt>
    <dgm:pt modelId="{93F236D9-1327-4A27-9AE2-03EE950250AA}" type="parTrans" cxnId="{0E49A6CF-BD8C-4253-AAAF-397D7E6E11D3}">
      <dgm:prSet/>
      <dgm:spPr/>
      <dgm:t>
        <a:bodyPr/>
        <a:lstStyle/>
        <a:p>
          <a:endParaRPr lang="en-US"/>
        </a:p>
      </dgm:t>
    </dgm:pt>
    <dgm:pt modelId="{DE033F28-7AF2-473F-B825-36384A99720D}" type="sibTrans" cxnId="{0E49A6CF-BD8C-4253-AAAF-397D7E6E11D3}">
      <dgm:prSet/>
      <dgm:spPr/>
      <dgm:t>
        <a:bodyPr/>
        <a:lstStyle/>
        <a:p>
          <a:endParaRPr lang="en-US"/>
        </a:p>
      </dgm:t>
    </dgm:pt>
    <dgm:pt modelId="{821B68BE-F591-47F5-8E0C-AE8F35F3AE52}">
      <dgm:prSet phldrT="[Text]"/>
      <dgm:spPr>
        <a:solidFill>
          <a:schemeClr val="bg1"/>
        </a:solidFill>
        <a:ln>
          <a:solidFill>
            <a:schemeClr val="tx1"/>
          </a:solidFill>
        </a:ln>
      </dgm:spPr>
      <dgm:t>
        <a:bodyPr/>
        <a:lstStyle/>
        <a:p>
          <a:r>
            <a:rPr lang="en-US" b="0" i="0" cap="small" baseline="0" dirty="0">
              <a:solidFill>
                <a:schemeClr val="tx1"/>
              </a:solidFill>
            </a:rPr>
            <a:t>Overdose Prevention &amp; Advocacy</a:t>
          </a:r>
        </a:p>
      </dgm:t>
    </dgm:pt>
    <dgm:pt modelId="{7E79B427-041B-425F-9D62-C01DFA3CDAB2}" type="parTrans" cxnId="{DA518ED7-FED7-4CBE-AA7B-5C197798E6E0}">
      <dgm:prSet/>
      <dgm:spPr/>
      <dgm:t>
        <a:bodyPr/>
        <a:lstStyle/>
        <a:p>
          <a:endParaRPr lang="en-US"/>
        </a:p>
      </dgm:t>
    </dgm:pt>
    <dgm:pt modelId="{4795159E-C995-4394-B469-B432AE1990D5}" type="sibTrans" cxnId="{DA518ED7-FED7-4CBE-AA7B-5C197798E6E0}">
      <dgm:prSet/>
      <dgm:spPr/>
      <dgm:t>
        <a:bodyPr/>
        <a:lstStyle/>
        <a:p>
          <a:endParaRPr lang="en-US"/>
        </a:p>
      </dgm:t>
    </dgm:pt>
    <dgm:pt modelId="{1180509D-08BE-43AE-97D6-542CCC7E4D95}">
      <dgm:prSet phldrT="[Text]"/>
      <dgm:spPr>
        <a:solidFill>
          <a:schemeClr val="bg1"/>
        </a:solidFill>
        <a:ln>
          <a:solidFill>
            <a:schemeClr val="tx1"/>
          </a:solidFill>
        </a:ln>
      </dgm:spPr>
      <dgm:t>
        <a:bodyPr/>
        <a:lstStyle/>
        <a:p>
          <a:r>
            <a:rPr lang="en-US" b="0" i="0" cap="small" baseline="0" dirty="0">
              <a:solidFill>
                <a:schemeClr val="tx1"/>
              </a:solidFill>
            </a:rPr>
            <a:t>National &amp; Regional Conferences </a:t>
          </a:r>
        </a:p>
      </dgm:t>
    </dgm:pt>
    <dgm:pt modelId="{E298E130-65F5-4865-9927-B5CEFD160BDE}" type="parTrans" cxnId="{B6519274-EC4A-4DAD-BCD6-14465471D990}">
      <dgm:prSet/>
      <dgm:spPr/>
      <dgm:t>
        <a:bodyPr/>
        <a:lstStyle/>
        <a:p>
          <a:endParaRPr lang="en-US"/>
        </a:p>
      </dgm:t>
    </dgm:pt>
    <dgm:pt modelId="{C0D3FB5A-9693-48B6-B1D1-9A15367CF23A}" type="sibTrans" cxnId="{B6519274-EC4A-4DAD-BCD6-14465471D990}">
      <dgm:prSet/>
      <dgm:spPr/>
      <dgm:t>
        <a:bodyPr/>
        <a:lstStyle/>
        <a:p>
          <a:endParaRPr lang="en-US"/>
        </a:p>
      </dgm:t>
    </dgm:pt>
    <dgm:pt modelId="{D4C8C759-02AA-4AF6-BBAB-259DED1E6110}">
      <dgm:prSet phldrT="[Text]"/>
      <dgm:spPr>
        <a:solidFill>
          <a:schemeClr val="bg1"/>
        </a:solidFill>
        <a:ln>
          <a:solidFill>
            <a:schemeClr val="tx1"/>
          </a:solidFill>
        </a:ln>
      </dgm:spPr>
      <dgm:t>
        <a:bodyPr/>
        <a:lstStyle/>
        <a:p>
          <a:r>
            <a:rPr lang="en-US" b="0" i="0" cap="small" baseline="0" dirty="0">
              <a:solidFill>
                <a:schemeClr val="tx1"/>
              </a:solidFill>
            </a:rPr>
            <a:t>Resources &amp; Publications</a:t>
          </a:r>
        </a:p>
      </dgm:t>
    </dgm:pt>
    <dgm:pt modelId="{234D0FC0-C60A-49E2-BBD5-471B187F00D9}" type="parTrans" cxnId="{4A013EFA-2B45-417F-BFB5-9B992F14716A}">
      <dgm:prSet/>
      <dgm:spPr/>
      <dgm:t>
        <a:bodyPr/>
        <a:lstStyle/>
        <a:p>
          <a:endParaRPr lang="en-US"/>
        </a:p>
      </dgm:t>
    </dgm:pt>
    <dgm:pt modelId="{7228042E-2530-4F2F-B419-1F72FD1A600B}" type="sibTrans" cxnId="{4A013EFA-2B45-417F-BFB5-9B992F14716A}">
      <dgm:prSet/>
      <dgm:spPr/>
      <dgm:t>
        <a:bodyPr/>
        <a:lstStyle/>
        <a:p>
          <a:endParaRPr lang="en-US"/>
        </a:p>
      </dgm:t>
    </dgm:pt>
    <dgm:pt modelId="{16DD0926-62DB-4C39-9400-B8D15CB16E85}" type="pres">
      <dgm:prSet presAssocID="{39EBD96F-6165-48D0-BE5C-64FD3F54A50F}" presName="diagram" presStyleCnt="0">
        <dgm:presLayoutVars>
          <dgm:dir/>
          <dgm:resizeHandles val="exact"/>
        </dgm:presLayoutVars>
      </dgm:prSet>
      <dgm:spPr/>
      <dgm:t>
        <a:bodyPr/>
        <a:lstStyle/>
        <a:p>
          <a:endParaRPr lang="en-US"/>
        </a:p>
      </dgm:t>
    </dgm:pt>
    <dgm:pt modelId="{8DA67674-AEA8-456D-A290-F752A7E52864}" type="pres">
      <dgm:prSet presAssocID="{820AAD37-FADE-4805-8883-5F4DDA0C4671}" presName="node" presStyleLbl="node1" presStyleIdx="0" presStyleCnt="5">
        <dgm:presLayoutVars>
          <dgm:bulletEnabled val="1"/>
        </dgm:presLayoutVars>
      </dgm:prSet>
      <dgm:spPr/>
      <dgm:t>
        <a:bodyPr/>
        <a:lstStyle/>
        <a:p>
          <a:endParaRPr lang="en-US"/>
        </a:p>
      </dgm:t>
    </dgm:pt>
    <dgm:pt modelId="{023077DF-46F7-4052-BB3C-A57C25A9E6FA}" type="pres">
      <dgm:prSet presAssocID="{4A656F4A-B1FB-41AF-A11F-B6AC85C8D0BA}" presName="sibTrans" presStyleCnt="0"/>
      <dgm:spPr/>
    </dgm:pt>
    <dgm:pt modelId="{1B23D5EA-3FD0-41BF-9CC3-ED3A968232F5}" type="pres">
      <dgm:prSet presAssocID="{81003A9A-EFEC-4CB7-A527-591685448826}" presName="node" presStyleLbl="node1" presStyleIdx="1" presStyleCnt="5">
        <dgm:presLayoutVars>
          <dgm:bulletEnabled val="1"/>
        </dgm:presLayoutVars>
      </dgm:prSet>
      <dgm:spPr/>
      <dgm:t>
        <a:bodyPr/>
        <a:lstStyle/>
        <a:p>
          <a:endParaRPr lang="en-US"/>
        </a:p>
      </dgm:t>
    </dgm:pt>
    <dgm:pt modelId="{974A3796-C26E-46C1-A0E1-B28AD52B6B04}" type="pres">
      <dgm:prSet presAssocID="{DE033F28-7AF2-473F-B825-36384A99720D}" presName="sibTrans" presStyleCnt="0"/>
      <dgm:spPr/>
    </dgm:pt>
    <dgm:pt modelId="{75243596-3472-43AA-857D-F442BEE38B19}" type="pres">
      <dgm:prSet presAssocID="{821B68BE-F591-47F5-8E0C-AE8F35F3AE52}" presName="node" presStyleLbl="node1" presStyleIdx="2" presStyleCnt="5">
        <dgm:presLayoutVars>
          <dgm:bulletEnabled val="1"/>
        </dgm:presLayoutVars>
      </dgm:prSet>
      <dgm:spPr/>
      <dgm:t>
        <a:bodyPr/>
        <a:lstStyle/>
        <a:p>
          <a:endParaRPr lang="en-US"/>
        </a:p>
      </dgm:t>
    </dgm:pt>
    <dgm:pt modelId="{0A1AE3A6-800D-49A0-AC5D-CE508B4AEEB2}" type="pres">
      <dgm:prSet presAssocID="{4795159E-C995-4394-B469-B432AE1990D5}" presName="sibTrans" presStyleCnt="0"/>
      <dgm:spPr/>
    </dgm:pt>
    <dgm:pt modelId="{DEE0BA82-6DED-412D-9448-BF2E893D0159}" type="pres">
      <dgm:prSet presAssocID="{1180509D-08BE-43AE-97D6-542CCC7E4D95}" presName="node" presStyleLbl="node1" presStyleIdx="3" presStyleCnt="5">
        <dgm:presLayoutVars>
          <dgm:bulletEnabled val="1"/>
        </dgm:presLayoutVars>
      </dgm:prSet>
      <dgm:spPr/>
      <dgm:t>
        <a:bodyPr/>
        <a:lstStyle/>
        <a:p>
          <a:endParaRPr lang="en-US"/>
        </a:p>
      </dgm:t>
    </dgm:pt>
    <dgm:pt modelId="{F19DC96C-E188-4C41-94EA-D995E70A8F98}" type="pres">
      <dgm:prSet presAssocID="{C0D3FB5A-9693-48B6-B1D1-9A15367CF23A}" presName="sibTrans" presStyleCnt="0"/>
      <dgm:spPr/>
    </dgm:pt>
    <dgm:pt modelId="{353B7DA0-D329-41D9-96BD-6B6D4555FA88}" type="pres">
      <dgm:prSet presAssocID="{D4C8C759-02AA-4AF6-BBAB-259DED1E6110}" presName="node" presStyleLbl="node1" presStyleIdx="4" presStyleCnt="5">
        <dgm:presLayoutVars>
          <dgm:bulletEnabled val="1"/>
        </dgm:presLayoutVars>
      </dgm:prSet>
      <dgm:spPr/>
      <dgm:t>
        <a:bodyPr/>
        <a:lstStyle/>
        <a:p>
          <a:endParaRPr lang="en-US"/>
        </a:p>
      </dgm:t>
    </dgm:pt>
  </dgm:ptLst>
  <dgm:cxnLst>
    <dgm:cxn modelId="{8A973BED-F5F9-458E-B1BB-A147C2EC95E8}" type="presOf" srcId="{D4C8C759-02AA-4AF6-BBAB-259DED1E6110}" destId="{353B7DA0-D329-41D9-96BD-6B6D4555FA88}" srcOrd="0" destOrd="0" presId="urn:microsoft.com/office/officeart/2005/8/layout/default#1"/>
    <dgm:cxn modelId="{4A013EFA-2B45-417F-BFB5-9B992F14716A}" srcId="{39EBD96F-6165-48D0-BE5C-64FD3F54A50F}" destId="{D4C8C759-02AA-4AF6-BBAB-259DED1E6110}" srcOrd="4" destOrd="0" parTransId="{234D0FC0-C60A-49E2-BBD5-471B187F00D9}" sibTransId="{7228042E-2530-4F2F-B419-1F72FD1A600B}"/>
    <dgm:cxn modelId="{0E49A6CF-BD8C-4253-AAAF-397D7E6E11D3}" srcId="{39EBD96F-6165-48D0-BE5C-64FD3F54A50F}" destId="{81003A9A-EFEC-4CB7-A527-591685448826}" srcOrd="1" destOrd="0" parTransId="{93F236D9-1327-4A27-9AE2-03EE950250AA}" sibTransId="{DE033F28-7AF2-473F-B825-36384A99720D}"/>
    <dgm:cxn modelId="{09EF79E6-948A-4BE8-9BD6-8D68AF408C38}" type="presOf" srcId="{820AAD37-FADE-4805-8883-5F4DDA0C4671}" destId="{8DA67674-AEA8-456D-A290-F752A7E52864}" srcOrd="0" destOrd="0" presId="urn:microsoft.com/office/officeart/2005/8/layout/default#1"/>
    <dgm:cxn modelId="{0BA33D01-4C3B-4F17-994E-36475F2989EC}" type="presOf" srcId="{821B68BE-F591-47F5-8E0C-AE8F35F3AE52}" destId="{75243596-3472-43AA-857D-F442BEE38B19}" srcOrd="0" destOrd="0" presId="urn:microsoft.com/office/officeart/2005/8/layout/default#1"/>
    <dgm:cxn modelId="{DA518ED7-FED7-4CBE-AA7B-5C197798E6E0}" srcId="{39EBD96F-6165-48D0-BE5C-64FD3F54A50F}" destId="{821B68BE-F591-47F5-8E0C-AE8F35F3AE52}" srcOrd="2" destOrd="0" parTransId="{7E79B427-041B-425F-9D62-C01DFA3CDAB2}" sibTransId="{4795159E-C995-4394-B469-B432AE1990D5}"/>
    <dgm:cxn modelId="{B6519274-EC4A-4DAD-BCD6-14465471D990}" srcId="{39EBD96F-6165-48D0-BE5C-64FD3F54A50F}" destId="{1180509D-08BE-43AE-97D6-542CCC7E4D95}" srcOrd="3" destOrd="0" parTransId="{E298E130-65F5-4865-9927-B5CEFD160BDE}" sibTransId="{C0D3FB5A-9693-48B6-B1D1-9A15367CF23A}"/>
    <dgm:cxn modelId="{99840831-7D99-4FA4-9688-1ACE7F167247}" type="presOf" srcId="{1180509D-08BE-43AE-97D6-542CCC7E4D95}" destId="{DEE0BA82-6DED-412D-9448-BF2E893D0159}" srcOrd="0" destOrd="0" presId="urn:microsoft.com/office/officeart/2005/8/layout/default#1"/>
    <dgm:cxn modelId="{E8D1A7DB-93A4-41AD-85A3-CE5BEAC68780}" srcId="{39EBD96F-6165-48D0-BE5C-64FD3F54A50F}" destId="{820AAD37-FADE-4805-8883-5F4DDA0C4671}" srcOrd="0" destOrd="0" parTransId="{20AF5A9C-C54D-4FDD-98AB-1299D76CCEF5}" sibTransId="{4A656F4A-B1FB-41AF-A11F-B6AC85C8D0BA}"/>
    <dgm:cxn modelId="{99C53847-FCC6-49BC-B262-38F35F86E8CD}" type="presOf" srcId="{39EBD96F-6165-48D0-BE5C-64FD3F54A50F}" destId="{16DD0926-62DB-4C39-9400-B8D15CB16E85}" srcOrd="0" destOrd="0" presId="urn:microsoft.com/office/officeart/2005/8/layout/default#1"/>
    <dgm:cxn modelId="{320FE2E7-73C0-4275-A42E-043B43E304E6}" type="presOf" srcId="{81003A9A-EFEC-4CB7-A527-591685448826}" destId="{1B23D5EA-3FD0-41BF-9CC3-ED3A968232F5}" srcOrd="0" destOrd="0" presId="urn:microsoft.com/office/officeart/2005/8/layout/default#1"/>
    <dgm:cxn modelId="{5E3E83A5-8213-4E8C-8F15-43197A1FD0C3}" type="presParOf" srcId="{16DD0926-62DB-4C39-9400-B8D15CB16E85}" destId="{8DA67674-AEA8-456D-A290-F752A7E52864}" srcOrd="0" destOrd="0" presId="urn:microsoft.com/office/officeart/2005/8/layout/default#1"/>
    <dgm:cxn modelId="{D4C7A0EB-5EEF-415A-A273-07C058B716B5}" type="presParOf" srcId="{16DD0926-62DB-4C39-9400-B8D15CB16E85}" destId="{023077DF-46F7-4052-BB3C-A57C25A9E6FA}" srcOrd="1" destOrd="0" presId="urn:microsoft.com/office/officeart/2005/8/layout/default#1"/>
    <dgm:cxn modelId="{F2C59F53-C6E9-4F56-99A3-513D3CF04AE5}" type="presParOf" srcId="{16DD0926-62DB-4C39-9400-B8D15CB16E85}" destId="{1B23D5EA-3FD0-41BF-9CC3-ED3A968232F5}" srcOrd="2" destOrd="0" presId="urn:microsoft.com/office/officeart/2005/8/layout/default#1"/>
    <dgm:cxn modelId="{10A7CB9D-F84F-4964-A779-8687D818E634}" type="presParOf" srcId="{16DD0926-62DB-4C39-9400-B8D15CB16E85}" destId="{974A3796-C26E-46C1-A0E1-B28AD52B6B04}" srcOrd="3" destOrd="0" presId="urn:microsoft.com/office/officeart/2005/8/layout/default#1"/>
    <dgm:cxn modelId="{FE5810F3-ABCF-46BF-9D6A-AABB67FE65D8}" type="presParOf" srcId="{16DD0926-62DB-4C39-9400-B8D15CB16E85}" destId="{75243596-3472-43AA-857D-F442BEE38B19}" srcOrd="4" destOrd="0" presId="urn:microsoft.com/office/officeart/2005/8/layout/default#1"/>
    <dgm:cxn modelId="{3E0B520E-F7B2-4549-A2C5-9C7E50814A11}" type="presParOf" srcId="{16DD0926-62DB-4C39-9400-B8D15CB16E85}" destId="{0A1AE3A6-800D-49A0-AC5D-CE508B4AEEB2}" srcOrd="5" destOrd="0" presId="urn:microsoft.com/office/officeart/2005/8/layout/default#1"/>
    <dgm:cxn modelId="{B14A489C-6BF9-4798-A457-EABC99B22FC3}" type="presParOf" srcId="{16DD0926-62DB-4C39-9400-B8D15CB16E85}" destId="{DEE0BA82-6DED-412D-9448-BF2E893D0159}" srcOrd="6" destOrd="0" presId="urn:microsoft.com/office/officeart/2005/8/layout/default#1"/>
    <dgm:cxn modelId="{7F4B43BB-D0DF-482D-8F8E-99C5091DA74D}" type="presParOf" srcId="{16DD0926-62DB-4C39-9400-B8D15CB16E85}" destId="{F19DC96C-E188-4C41-94EA-D995E70A8F98}" srcOrd="7" destOrd="0" presId="urn:microsoft.com/office/officeart/2005/8/layout/default#1"/>
    <dgm:cxn modelId="{2CAE3697-AB78-416C-B75B-CA83B5F85E0F}" type="presParOf" srcId="{16DD0926-62DB-4C39-9400-B8D15CB16E85}" destId="{353B7DA0-D329-41D9-96BD-6B6D4555FA88}"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83B49-90DC-4F2E-831F-8C2EB3D1502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C18686B-7FE2-46AD-83B2-720977C4B89F}">
      <dgm:prSet phldrT="[Text]" custT="1"/>
      <dgm:spPr>
        <a:solidFill>
          <a:schemeClr val="accent1">
            <a:lumMod val="75000"/>
          </a:schemeClr>
        </a:solidFill>
      </dgm:spPr>
      <dgm:t>
        <a:bodyPr/>
        <a:lstStyle/>
        <a:p>
          <a:r>
            <a:rPr lang="en-US" sz="1200" baseline="0" dirty="0"/>
            <a:t>HIV Testing</a:t>
          </a:r>
        </a:p>
      </dgm:t>
    </dgm:pt>
    <dgm:pt modelId="{8F6356E9-D978-4191-80AC-F224EB854DF9}" type="parTrans" cxnId="{61DF3A9E-4BF7-4259-844C-89F32A7F3A10}">
      <dgm:prSet/>
      <dgm:spPr/>
      <dgm:t>
        <a:bodyPr/>
        <a:lstStyle/>
        <a:p>
          <a:endParaRPr lang="en-US"/>
        </a:p>
      </dgm:t>
    </dgm:pt>
    <dgm:pt modelId="{CD6B1E90-F23B-40C8-8D24-C357295E8895}" type="sibTrans" cxnId="{61DF3A9E-4BF7-4259-844C-89F32A7F3A10}">
      <dgm:prSet/>
      <dgm:spPr>
        <a:solidFill>
          <a:schemeClr val="accent1">
            <a:lumMod val="75000"/>
          </a:schemeClr>
        </a:solidFill>
      </dgm:spPr>
      <dgm:t>
        <a:bodyPr/>
        <a:lstStyle/>
        <a:p>
          <a:r>
            <a:rPr lang="en-US" dirty="0"/>
            <a:t>Policy</a:t>
          </a:r>
        </a:p>
      </dgm:t>
    </dgm:pt>
    <dgm:pt modelId="{3274BA65-35EC-4855-93DB-6C6B2B34A36F}">
      <dgm:prSet phldrT="[Text]" custT="1"/>
      <dgm:spPr>
        <a:solidFill>
          <a:schemeClr val="accent1">
            <a:lumMod val="75000"/>
          </a:schemeClr>
        </a:solidFill>
      </dgm:spPr>
      <dgm:t>
        <a:bodyPr/>
        <a:lstStyle/>
        <a:p>
          <a:r>
            <a:rPr lang="en-US" sz="800" baseline="0" dirty="0"/>
            <a:t>Prevention</a:t>
          </a:r>
          <a:r>
            <a:rPr lang="en-US" sz="1000" baseline="0" dirty="0"/>
            <a:t> with HIV-Negative Persons</a:t>
          </a:r>
        </a:p>
      </dgm:t>
    </dgm:pt>
    <dgm:pt modelId="{3861BFAA-F0F6-479E-B76B-4400EE10FBA9}" type="parTrans" cxnId="{8F838AA4-C11B-4AE2-9EB3-4BFFBE705425}">
      <dgm:prSet/>
      <dgm:spPr/>
      <dgm:t>
        <a:bodyPr/>
        <a:lstStyle/>
        <a:p>
          <a:endParaRPr lang="en-US"/>
        </a:p>
      </dgm:t>
    </dgm:pt>
    <dgm:pt modelId="{31871B5B-64DB-4C80-A8A2-AEC3B98B0D2E}" type="sibTrans" cxnId="{8F838AA4-C11B-4AE2-9EB3-4BFFBE705425}">
      <dgm:prSet/>
      <dgm:spPr>
        <a:solidFill>
          <a:schemeClr val="accent1">
            <a:lumMod val="75000"/>
          </a:schemeClr>
        </a:solidFill>
      </dgm:spPr>
      <dgm:t>
        <a:bodyPr/>
        <a:lstStyle/>
        <a:p>
          <a:r>
            <a:rPr lang="en-US" dirty="0"/>
            <a:t>Condom Distribution</a:t>
          </a:r>
        </a:p>
      </dgm:t>
    </dgm:pt>
    <dgm:pt modelId="{1317CD9D-2627-4202-A8C1-F86CE7706484}">
      <dgm:prSet phldrT="[Text]" custT="1"/>
      <dgm:spPr>
        <a:solidFill>
          <a:schemeClr val="accent1">
            <a:lumMod val="75000"/>
          </a:schemeClr>
        </a:solidFill>
      </dgm:spPr>
      <dgm:t>
        <a:bodyPr/>
        <a:lstStyle/>
        <a:p>
          <a:r>
            <a:rPr lang="en-US" sz="800" baseline="0" dirty="0"/>
            <a:t>Prevention </a:t>
          </a:r>
          <a:r>
            <a:rPr lang="en-US" sz="1000" baseline="0" dirty="0"/>
            <a:t>with HIV-Positive Persons</a:t>
          </a:r>
          <a:endParaRPr lang="en-US" sz="1000" dirty="0"/>
        </a:p>
      </dgm:t>
    </dgm:pt>
    <dgm:pt modelId="{4A64B4F5-0B1B-49F6-B599-C1C4CFEBCB1A}" type="parTrans" cxnId="{31F6DCFE-1252-4A89-896D-B677A1E3B932}">
      <dgm:prSet/>
      <dgm:spPr/>
      <dgm:t>
        <a:bodyPr/>
        <a:lstStyle/>
        <a:p>
          <a:endParaRPr lang="en-US"/>
        </a:p>
      </dgm:t>
    </dgm:pt>
    <dgm:pt modelId="{0AD505B1-5474-48EC-A241-86F1077BE4BA}" type="sibTrans" cxnId="{31F6DCFE-1252-4A89-896D-B677A1E3B932}">
      <dgm:prSet/>
      <dgm:spPr>
        <a:solidFill>
          <a:schemeClr val="tx2">
            <a:lumMod val="60000"/>
            <a:lumOff val="40000"/>
          </a:schemeClr>
        </a:solidFill>
      </dgm:spPr>
      <dgm:t>
        <a:bodyPr/>
        <a:lstStyle/>
        <a:p>
          <a:r>
            <a:rPr lang="en-US" dirty="0"/>
            <a:t>Harm Reduction</a:t>
          </a:r>
        </a:p>
      </dgm:t>
    </dgm:pt>
    <dgm:pt modelId="{0107BFEE-61E6-467B-BCF9-AF6494E5ABC1}">
      <dgm:prSet custT="1"/>
      <dgm:spPr>
        <a:solidFill>
          <a:schemeClr val="tx2">
            <a:lumMod val="60000"/>
            <a:lumOff val="40000"/>
          </a:schemeClr>
        </a:solidFill>
      </dgm:spPr>
      <dgm:t>
        <a:bodyPr/>
        <a:lstStyle/>
        <a:p>
          <a:r>
            <a:rPr lang="en-US" sz="1600" dirty="0"/>
            <a:t>PrEP and PEP</a:t>
          </a:r>
        </a:p>
      </dgm:t>
    </dgm:pt>
    <dgm:pt modelId="{9A302783-260A-4796-9AE4-A06F12204DA6}" type="parTrans" cxnId="{6ED68440-A496-48FE-9216-BF9ACAD01EF6}">
      <dgm:prSet/>
      <dgm:spPr/>
      <dgm:t>
        <a:bodyPr/>
        <a:lstStyle/>
        <a:p>
          <a:endParaRPr lang="en-US"/>
        </a:p>
      </dgm:t>
    </dgm:pt>
    <dgm:pt modelId="{D442E22D-B8E8-4A54-AAB5-1269EB2BA29A}" type="sibTrans" cxnId="{6ED68440-A496-48FE-9216-BF9ACAD01EF6}">
      <dgm:prSet custT="1"/>
      <dgm:spPr/>
      <dgm:t>
        <a:bodyPr/>
        <a:lstStyle/>
        <a:p>
          <a:r>
            <a:rPr lang="en-US" sz="1600" dirty="0"/>
            <a:t>HDs</a:t>
          </a:r>
        </a:p>
      </dgm:t>
    </dgm:pt>
    <dgm:pt modelId="{D7B096DA-A1EE-4DA0-95AE-CBB3AEC362AB}">
      <dgm:prSet/>
      <dgm:spPr/>
      <dgm:t>
        <a:bodyPr/>
        <a:lstStyle/>
        <a:p>
          <a:endParaRPr lang="en-US" dirty="0"/>
        </a:p>
      </dgm:t>
    </dgm:pt>
    <dgm:pt modelId="{B1D8176B-5DED-4A7E-9043-1244FAE92FBD}" type="parTrans" cxnId="{34F0DE52-7C0B-40DC-9772-E788923E853B}">
      <dgm:prSet/>
      <dgm:spPr/>
      <dgm:t>
        <a:bodyPr/>
        <a:lstStyle/>
        <a:p>
          <a:endParaRPr lang="en-US"/>
        </a:p>
      </dgm:t>
    </dgm:pt>
    <dgm:pt modelId="{1879B4EE-EE9A-4B0A-9DBF-4500F880C0BE}" type="sibTrans" cxnId="{34F0DE52-7C0B-40DC-9772-E788923E853B}">
      <dgm:prSet/>
      <dgm:spPr/>
      <dgm:t>
        <a:bodyPr/>
        <a:lstStyle/>
        <a:p>
          <a:endParaRPr lang="en-US"/>
        </a:p>
      </dgm:t>
    </dgm:pt>
    <dgm:pt modelId="{B3A7DE45-1436-4189-8378-9531A3CD31F4}">
      <dgm:prSet custT="1"/>
      <dgm:spPr/>
      <dgm:t>
        <a:bodyPr/>
        <a:lstStyle/>
        <a:p>
          <a:r>
            <a:rPr lang="en-US" sz="1600" dirty="0"/>
            <a:t>CBOs</a:t>
          </a:r>
        </a:p>
      </dgm:t>
    </dgm:pt>
    <dgm:pt modelId="{BC347C93-6A6C-44D2-9371-B612F4BA3A08}" type="parTrans" cxnId="{F819FDD3-22B5-417B-8892-F178DF252DDF}">
      <dgm:prSet/>
      <dgm:spPr/>
      <dgm:t>
        <a:bodyPr/>
        <a:lstStyle/>
        <a:p>
          <a:endParaRPr lang="en-US"/>
        </a:p>
      </dgm:t>
    </dgm:pt>
    <dgm:pt modelId="{14B0F32D-B5D4-4C67-B03C-FB97E70F0163}" type="sibTrans" cxnId="{F819FDD3-22B5-417B-8892-F178DF252DDF}">
      <dgm:prSet custT="1"/>
      <dgm:spPr>
        <a:solidFill>
          <a:schemeClr val="tx2">
            <a:lumMod val="60000"/>
            <a:lumOff val="40000"/>
          </a:schemeClr>
        </a:solidFill>
      </dgm:spPr>
      <dgm:t>
        <a:bodyPr/>
        <a:lstStyle/>
        <a:p>
          <a:r>
            <a:rPr lang="en-US" sz="900" dirty="0"/>
            <a:t>Navigation &amp; Care </a:t>
          </a:r>
          <a:r>
            <a:rPr lang="en-US" sz="800" dirty="0"/>
            <a:t>Coordination</a:t>
          </a:r>
        </a:p>
      </dgm:t>
    </dgm:pt>
    <dgm:pt modelId="{0340AE55-0DA5-4368-9B03-1ED2C8A29CE7}">
      <dgm:prSet/>
      <dgm:spPr/>
      <dgm:t>
        <a:bodyPr/>
        <a:lstStyle/>
        <a:p>
          <a:endParaRPr lang="en-US" dirty="0"/>
        </a:p>
      </dgm:t>
    </dgm:pt>
    <dgm:pt modelId="{0F63C16E-36B1-4BAB-A74F-F84E05A7656A}" type="sibTrans" cxnId="{BFBADDB2-5C6B-48DC-9504-D15EB8728255}">
      <dgm:prSet/>
      <dgm:spPr/>
      <dgm:t>
        <a:bodyPr/>
        <a:lstStyle/>
        <a:p>
          <a:endParaRPr lang="en-US"/>
        </a:p>
      </dgm:t>
    </dgm:pt>
    <dgm:pt modelId="{6EB1F181-7814-48B6-A3BE-43810F782E1A}" type="parTrans" cxnId="{BFBADDB2-5C6B-48DC-9504-D15EB8728255}">
      <dgm:prSet/>
      <dgm:spPr/>
      <dgm:t>
        <a:bodyPr/>
        <a:lstStyle/>
        <a:p>
          <a:endParaRPr lang="en-US"/>
        </a:p>
      </dgm:t>
    </dgm:pt>
    <dgm:pt modelId="{2DC5BC37-BB14-4232-922B-5EB893811BCB}">
      <dgm:prSet custT="1"/>
      <dgm:spPr>
        <a:solidFill>
          <a:schemeClr val="tx2">
            <a:lumMod val="60000"/>
            <a:lumOff val="40000"/>
          </a:schemeClr>
        </a:solidFill>
      </dgm:spPr>
      <dgm:t>
        <a:bodyPr/>
        <a:lstStyle/>
        <a:p>
          <a:r>
            <a:rPr lang="en-US" sz="800" dirty="0"/>
            <a:t>Outreach &amp; Recruitment</a:t>
          </a:r>
        </a:p>
      </dgm:t>
    </dgm:pt>
    <dgm:pt modelId="{64B886EB-00A8-483C-8105-C7DD786DEA28}" type="parTrans" cxnId="{7C379C15-8867-4ED1-902C-61AAC60B1209}">
      <dgm:prSet/>
      <dgm:spPr/>
      <dgm:t>
        <a:bodyPr/>
        <a:lstStyle/>
        <a:p>
          <a:endParaRPr lang="en-US"/>
        </a:p>
      </dgm:t>
    </dgm:pt>
    <dgm:pt modelId="{3C9D7D97-576F-4119-859F-CB4C36E629FF}" type="sibTrans" cxnId="{7C379C15-8867-4ED1-902C-61AAC60B1209}">
      <dgm:prSet/>
      <dgm:spPr>
        <a:solidFill>
          <a:schemeClr val="tx2">
            <a:lumMod val="60000"/>
            <a:lumOff val="40000"/>
          </a:schemeClr>
        </a:solidFill>
      </dgm:spPr>
      <dgm:t>
        <a:bodyPr/>
        <a:lstStyle/>
        <a:p>
          <a:r>
            <a:rPr lang="en-US" dirty="0"/>
            <a:t>Community Mapping</a:t>
          </a:r>
        </a:p>
      </dgm:t>
    </dgm:pt>
    <dgm:pt modelId="{238C968D-7792-4FEC-BA10-70216BC8F0EC}" type="pres">
      <dgm:prSet presAssocID="{37883B49-90DC-4F2E-831F-8C2EB3D1502B}" presName="Name0" presStyleCnt="0">
        <dgm:presLayoutVars>
          <dgm:chMax/>
          <dgm:chPref/>
          <dgm:dir/>
          <dgm:animLvl val="lvl"/>
        </dgm:presLayoutVars>
      </dgm:prSet>
      <dgm:spPr/>
      <dgm:t>
        <a:bodyPr/>
        <a:lstStyle/>
        <a:p>
          <a:endParaRPr lang="en-US"/>
        </a:p>
      </dgm:t>
    </dgm:pt>
    <dgm:pt modelId="{623A30D8-04CF-4E2B-935A-20ED1326E043}" type="pres">
      <dgm:prSet presAssocID="{4C18686B-7FE2-46AD-83B2-720977C4B89F}" presName="composite" presStyleCnt="0"/>
      <dgm:spPr/>
    </dgm:pt>
    <dgm:pt modelId="{3E5404CF-279A-4A75-8E0A-C67EDF7FBFE2}" type="pres">
      <dgm:prSet presAssocID="{4C18686B-7FE2-46AD-83B2-720977C4B89F}" presName="Parent1" presStyleLbl="node1" presStyleIdx="0" presStyleCnt="12" custLinFactNeighborX="-2087" custLinFactNeighborY="81700">
        <dgm:presLayoutVars>
          <dgm:chMax val="1"/>
          <dgm:chPref val="1"/>
          <dgm:bulletEnabled val="1"/>
        </dgm:presLayoutVars>
      </dgm:prSet>
      <dgm:spPr/>
      <dgm:t>
        <a:bodyPr/>
        <a:lstStyle/>
        <a:p>
          <a:endParaRPr lang="en-US"/>
        </a:p>
      </dgm:t>
    </dgm:pt>
    <dgm:pt modelId="{4267470A-C341-4443-AD06-96EB09F6BE54}" type="pres">
      <dgm:prSet presAssocID="{4C18686B-7FE2-46AD-83B2-720977C4B89F}" presName="Childtext1" presStyleLbl="revTx" presStyleIdx="0" presStyleCnt="6">
        <dgm:presLayoutVars>
          <dgm:chMax val="0"/>
          <dgm:chPref val="0"/>
          <dgm:bulletEnabled val="1"/>
        </dgm:presLayoutVars>
      </dgm:prSet>
      <dgm:spPr/>
    </dgm:pt>
    <dgm:pt modelId="{1CCC9545-7709-4C4A-9128-AAAD147A823E}" type="pres">
      <dgm:prSet presAssocID="{4C18686B-7FE2-46AD-83B2-720977C4B89F}" presName="BalanceSpacing" presStyleCnt="0"/>
      <dgm:spPr/>
    </dgm:pt>
    <dgm:pt modelId="{BA8C00B7-96D3-4D61-80FC-446E9E6C98DB}" type="pres">
      <dgm:prSet presAssocID="{4C18686B-7FE2-46AD-83B2-720977C4B89F}" presName="BalanceSpacing1" presStyleCnt="0"/>
      <dgm:spPr/>
    </dgm:pt>
    <dgm:pt modelId="{4C0C9903-296F-4417-8FF3-49FD43CE0EE3}" type="pres">
      <dgm:prSet presAssocID="{CD6B1E90-F23B-40C8-8D24-C357295E8895}" presName="Accent1Text" presStyleLbl="node1" presStyleIdx="1" presStyleCnt="12" custLinFactNeighborX="638" custLinFactNeighborY="81087"/>
      <dgm:spPr/>
      <dgm:t>
        <a:bodyPr/>
        <a:lstStyle/>
        <a:p>
          <a:endParaRPr lang="en-US"/>
        </a:p>
      </dgm:t>
    </dgm:pt>
    <dgm:pt modelId="{8FC2384E-9D66-4038-A256-1E07F20B20DE}" type="pres">
      <dgm:prSet presAssocID="{CD6B1E90-F23B-40C8-8D24-C357295E8895}" presName="spaceBetweenRectangles" presStyleCnt="0"/>
      <dgm:spPr/>
    </dgm:pt>
    <dgm:pt modelId="{EB7009D6-D436-41DA-B3D3-13BDE8B3A894}" type="pres">
      <dgm:prSet presAssocID="{3274BA65-35EC-4855-93DB-6C6B2B34A36F}" presName="composite" presStyleCnt="0"/>
      <dgm:spPr/>
    </dgm:pt>
    <dgm:pt modelId="{917576F8-ED8F-495A-9353-4DC5DBBD0948}" type="pres">
      <dgm:prSet presAssocID="{3274BA65-35EC-4855-93DB-6C6B2B34A36F}" presName="Parent1" presStyleLbl="node1" presStyleIdx="2" presStyleCnt="12" custLinFactX="-55678" custLinFactNeighborX="-100000" custLinFactNeighborY="-2896">
        <dgm:presLayoutVars>
          <dgm:chMax val="1"/>
          <dgm:chPref val="1"/>
          <dgm:bulletEnabled val="1"/>
        </dgm:presLayoutVars>
      </dgm:prSet>
      <dgm:spPr/>
      <dgm:t>
        <a:bodyPr/>
        <a:lstStyle/>
        <a:p>
          <a:endParaRPr lang="en-US"/>
        </a:p>
      </dgm:t>
    </dgm:pt>
    <dgm:pt modelId="{2333DA74-76DE-4326-ACD6-5519D37AC035}" type="pres">
      <dgm:prSet presAssocID="{3274BA65-35EC-4855-93DB-6C6B2B34A36F}" presName="Childtext1" presStyleLbl="revTx" presStyleIdx="1" presStyleCnt="6">
        <dgm:presLayoutVars>
          <dgm:chMax val="0"/>
          <dgm:chPref val="0"/>
          <dgm:bulletEnabled val="1"/>
        </dgm:presLayoutVars>
      </dgm:prSet>
      <dgm:spPr/>
    </dgm:pt>
    <dgm:pt modelId="{2D2613F2-78C8-46E9-90A6-B4B79403765D}" type="pres">
      <dgm:prSet presAssocID="{3274BA65-35EC-4855-93DB-6C6B2B34A36F}" presName="BalanceSpacing" presStyleCnt="0"/>
      <dgm:spPr/>
    </dgm:pt>
    <dgm:pt modelId="{F5866340-EC43-4CA1-86EC-34AFF6703643}" type="pres">
      <dgm:prSet presAssocID="{3274BA65-35EC-4855-93DB-6C6B2B34A36F}" presName="BalanceSpacing1" presStyleCnt="0"/>
      <dgm:spPr/>
    </dgm:pt>
    <dgm:pt modelId="{93A44671-88B6-4775-9FEC-FC083864EAD8}" type="pres">
      <dgm:prSet presAssocID="{31871B5B-64DB-4C80-A8A2-AEC3B98B0D2E}" presName="Accent1Text" presStyleLbl="node1" presStyleIdx="3" presStyleCnt="12" custLinFactX="52670" custLinFactNeighborX="100000" custLinFactNeighborY="-2284"/>
      <dgm:spPr/>
      <dgm:t>
        <a:bodyPr/>
        <a:lstStyle/>
        <a:p>
          <a:endParaRPr lang="en-US"/>
        </a:p>
      </dgm:t>
    </dgm:pt>
    <dgm:pt modelId="{FB9DDF39-5B7F-4A83-90A5-A6F343B585B8}" type="pres">
      <dgm:prSet presAssocID="{31871B5B-64DB-4C80-A8A2-AEC3B98B0D2E}" presName="spaceBetweenRectangles" presStyleCnt="0"/>
      <dgm:spPr/>
    </dgm:pt>
    <dgm:pt modelId="{A24450A3-E721-4758-91C0-D409E479592E}" type="pres">
      <dgm:prSet presAssocID="{1317CD9D-2627-4202-A8C1-F86CE7706484}" presName="composite" presStyleCnt="0"/>
      <dgm:spPr/>
    </dgm:pt>
    <dgm:pt modelId="{33BC06DA-E35B-4940-A4D1-E574E10A5E4F}" type="pres">
      <dgm:prSet presAssocID="{1317CD9D-2627-4202-A8C1-F86CE7706484}" presName="Parent1" presStyleLbl="node1" presStyleIdx="4" presStyleCnt="12" custLinFactX="1855" custLinFactNeighborX="100000" custLinFactNeighborY="-88071">
        <dgm:presLayoutVars>
          <dgm:chMax val="1"/>
          <dgm:chPref val="1"/>
          <dgm:bulletEnabled val="1"/>
        </dgm:presLayoutVars>
      </dgm:prSet>
      <dgm:spPr/>
      <dgm:t>
        <a:bodyPr/>
        <a:lstStyle/>
        <a:p>
          <a:endParaRPr lang="en-US"/>
        </a:p>
      </dgm:t>
    </dgm:pt>
    <dgm:pt modelId="{7E1961DF-F6A9-41E0-B081-87F7455F031A}" type="pres">
      <dgm:prSet presAssocID="{1317CD9D-2627-4202-A8C1-F86CE7706484}" presName="Childtext1" presStyleLbl="revTx" presStyleIdx="2" presStyleCnt="6">
        <dgm:presLayoutVars>
          <dgm:chMax val="0"/>
          <dgm:chPref val="0"/>
          <dgm:bulletEnabled val="1"/>
        </dgm:presLayoutVars>
      </dgm:prSet>
      <dgm:spPr/>
    </dgm:pt>
    <dgm:pt modelId="{F8723522-3687-4B0A-AD44-D9A6E98CB074}" type="pres">
      <dgm:prSet presAssocID="{1317CD9D-2627-4202-A8C1-F86CE7706484}" presName="BalanceSpacing" presStyleCnt="0"/>
      <dgm:spPr/>
    </dgm:pt>
    <dgm:pt modelId="{11F36F07-A42A-4875-BA05-C705E9234E88}" type="pres">
      <dgm:prSet presAssocID="{1317CD9D-2627-4202-A8C1-F86CE7706484}" presName="BalanceSpacing1" presStyleCnt="0"/>
      <dgm:spPr/>
    </dgm:pt>
    <dgm:pt modelId="{67DBA2DE-6630-49F8-B16A-22095D218B82}" type="pres">
      <dgm:prSet presAssocID="{0AD505B1-5474-48EC-A241-86F1077BE4BA}" presName="Accent1Text" presStyleLbl="node1" presStyleIdx="5" presStyleCnt="12" custLinFactNeighborX="53504" custLinFactNeighborY="-6415"/>
      <dgm:spPr/>
      <dgm:t>
        <a:bodyPr/>
        <a:lstStyle/>
        <a:p>
          <a:endParaRPr lang="en-US"/>
        </a:p>
      </dgm:t>
    </dgm:pt>
    <dgm:pt modelId="{294102BF-6734-406B-86AB-3308065E7EC5}" type="pres">
      <dgm:prSet presAssocID="{0AD505B1-5474-48EC-A241-86F1077BE4BA}" presName="spaceBetweenRectangles" presStyleCnt="0"/>
      <dgm:spPr/>
    </dgm:pt>
    <dgm:pt modelId="{C97A0ECF-9F2C-40BB-9FCF-50E786EDFA97}" type="pres">
      <dgm:prSet presAssocID="{0107BFEE-61E6-467B-BCF9-AF6494E5ABC1}" presName="composite" presStyleCnt="0"/>
      <dgm:spPr/>
    </dgm:pt>
    <dgm:pt modelId="{789E84C1-4103-4993-9D0D-BBEDD4C96614}" type="pres">
      <dgm:prSet presAssocID="{0107BFEE-61E6-467B-BCF9-AF6494E5ABC1}" presName="Parent1" presStyleLbl="node1" presStyleIdx="6" presStyleCnt="12" custLinFactX="-3304" custLinFactNeighborX="-100000" custLinFactNeighborY="-90940">
        <dgm:presLayoutVars>
          <dgm:chMax val="1"/>
          <dgm:chPref val="1"/>
          <dgm:bulletEnabled val="1"/>
        </dgm:presLayoutVars>
      </dgm:prSet>
      <dgm:spPr/>
      <dgm:t>
        <a:bodyPr/>
        <a:lstStyle/>
        <a:p>
          <a:endParaRPr lang="en-US"/>
        </a:p>
      </dgm:t>
    </dgm:pt>
    <dgm:pt modelId="{6CC643FA-7146-43BE-97A9-FAB9BC4844D3}" type="pres">
      <dgm:prSet presAssocID="{0107BFEE-61E6-467B-BCF9-AF6494E5ABC1}" presName="Childtext1" presStyleLbl="revTx" presStyleIdx="3" presStyleCnt="6" custLinFactY="-86275" custLinFactNeighborX="-29826" custLinFactNeighborY="-100000">
        <dgm:presLayoutVars>
          <dgm:chMax val="0"/>
          <dgm:chPref val="0"/>
          <dgm:bulletEnabled val="1"/>
        </dgm:presLayoutVars>
      </dgm:prSet>
      <dgm:spPr/>
      <dgm:t>
        <a:bodyPr/>
        <a:lstStyle/>
        <a:p>
          <a:endParaRPr lang="en-US"/>
        </a:p>
      </dgm:t>
    </dgm:pt>
    <dgm:pt modelId="{E4638F1F-282F-4C88-A6B2-9064F41F13EF}" type="pres">
      <dgm:prSet presAssocID="{0107BFEE-61E6-467B-BCF9-AF6494E5ABC1}" presName="BalanceSpacing" presStyleCnt="0"/>
      <dgm:spPr/>
    </dgm:pt>
    <dgm:pt modelId="{CADF7C6E-C2C5-4C95-9A04-1256D82C0AAB}" type="pres">
      <dgm:prSet presAssocID="{0107BFEE-61E6-467B-BCF9-AF6494E5ABC1}" presName="BalanceSpacing1" presStyleCnt="0"/>
      <dgm:spPr/>
    </dgm:pt>
    <dgm:pt modelId="{F4FA894E-F074-491D-852E-05B7EFC76D86}" type="pres">
      <dgm:prSet presAssocID="{D442E22D-B8E8-4A54-AAB5-1269EB2BA29A}" presName="Accent1Text" presStyleLbl="node1" presStyleIdx="7" presStyleCnt="12" custLinFactX="-100000" custLinFactY="-136035" custLinFactNeighborX="-112899" custLinFactNeighborY="-200000"/>
      <dgm:spPr/>
      <dgm:t>
        <a:bodyPr/>
        <a:lstStyle/>
        <a:p>
          <a:endParaRPr lang="en-US"/>
        </a:p>
      </dgm:t>
    </dgm:pt>
    <dgm:pt modelId="{5171B655-B223-429E-81A7-733CE48A6D46}" type="pres">
      <dgm:prSet presAssocID="{D442E22D-B8E8-4A54-AAB5-1269EB2BA29A}" presName="spaceBetweenRectangles" presStyleCnt="0"/>
      <dgm:spPr/>
    </dgm:pt>
    <dgm:pt modelId="{19EA552A-C85F-4E5B-A50A-9C013E1CA10E}" type="pres">
      <dgm:prSet presAssocID="{B3A7DE45-1436-4189-8378-9531A3CD31F4}" presName="composite" presStyleCnt="0"/>
      <dgm:spPr/>
    </dgm:pt>
    <dgm:pt modelId="{86AFEF37-AAB2-4339-9635-47602864E331}" type="pres">
      <dgm:prSet presAssocID="{B3A7DE45-1436-4189-8378-9531A3CD31F4}" presName="Parent1" presStyleLbl="node1" presStyleIdx="8" presStyleCnt="12" custLinFactX="54426" custLinFactY="-138735" custLinFactNeighborX="100000" custLinFactNeighborY="-200000">
        <dgm:presLayoutVars>
          <dgm:chMax val="1"/>
          <dgm:chPref val="1"/>
          <dgm:bulletEnabled val="1"/>
        </dgm:presLayoutVars>
      </dgm:prSet>
      <dgm:spPr/>
      <dgm:t>
        <a:bodyPr/>
        <a:lstStyle/>
        <a:p>
          <a:endParaRPr lang="en-US"/>
        </a:p>
      </dgm:t>
    </dgm:pt>
    <dgm:pt modelId="{0A3E1ECC-018A-4E0C-B192-9F2C8C8A6710}" type="pres">
      <dgm:prSet presAssocID="{B3A7DE45-1436-4189-8378-9531A3CD31F4}" presName="Childtext1" presStyleLbl="revTx" presStyleIdx="4" presStyleCnt="6">
        <dgm:presLayoutVars>
          <dgm:chMax val="0"/>
          <dgm:chPref val="0"/>
          <dgm:bulletEnabled val="1"/>
        </dgm:presLayoutVars>
      </dgm:prSet>
      <dgm:spPr/>
      <dgm:t>
        <a:bodyPr/>
        <a:lstStyle/>
        <a:p>
          <a:endParaRPr lang="en-US"/>
        </a:p>
      </dgm:t>
    </dgm:pt>
    <dgm:pt modelId="{4B4110C5-6165-4228-A1B4-AF1F28A1D33D}" type="pres">
      <dgm:prSet presAssocID="{B3A7DE45-1436-4189-8378-9531A3CD31F4}" presName="BalanceSpacing" presStyleCnt="0"/>
      <dgm:spPr/>
    </dgm:pt>
    <dgm:pt modelId="{62959196-3D6C-4556-9EC3-6BA556BA76D0}" type="pres">
      <dgm:prSet presAssocID="{B3A7DE45-1436-4189-8378-9531A3CD31F4}" presName="BalanceSpacing1" presStyleCnt="0"/>
      <dgm:spPr/>
    </dgm:pt>
    <dgm:pt modelId="{F26EB728-C040-4B3C-8598-DB71306ED292}" type="pres">
      <dgm:prSet presAssocID="{14B0F32D-B5D4-4C67-B03C-FB97E70F0163}" presName="Accent1Text" presStyleLbl="node1" presStyleIdx="9" presStyleCnt="12" custLinFactX="56996" custLinFactY="-74206" custLinFactNeighborX="100000" custLinFactNeighborY="-100000"/>
      <dgm:spPr/>
      <dgm:t>
        <a:bodyPr/>
        <a:lstStyle/>
        <a:p>
          <a:endParaRPr lang="en-US"/>
        </a:p>
      </dgm:t>
    </dgm:pt>
    <dgm:pt modelId="{F508792B-37F3-41F5-8478-C0A40EF0DBF4}" type="pres">
      <dgm:prSet presAssocID="{14B0F32D-B5D4-4C67-B03C-FB97E70F0163}" presName="spaceBetweenRectangles" presStyleCnt="0"/>
      <dgm:spPr/>
    </dgm:pt>
    <dgm:pt modelId="{EA5F6C4C-3611-4F8C-B16F-0419A9E6944F}" type="pres">
      <dgm:prSet presAssocID="{2DC5BC37-BB14-4232-922B-5EB893811BCB}" presName="composite" presStyleCnt="0"/>
      <dgm:spPr/>
    </dgm:pt>
    <dgm:pt modelId="{7070ED7A-EFF5-46F7-B217-B3498DDF767E}" type="pres">
      <dgm:prSet presAssocID="{2DC5BC37-BB14-4232-922B-5EB893811BCB}" presName="Parent1" presStyleLbl="node1" presStyleIdx="10" presStyleCnt="12" custLinFactX="100000" custLinFactY="-100000" custLinFactNeighborX="108022" custLinFactNeighborY="-159009">
        <dgm:presLayoutVars>
          <dgm:chMax val="1"/>
          <dgm:chPref val="1"/>
          <dgm:bulletEnabled val="1"/>
        </dgm:presLayoutVars>
      </dgm:prSet>
      <dgm:spPr/>
      <dgm:t>
        <a:bodyPr/>
        <a:lstStyle/>
        <a:p>
          <a:endParaRPr lang="en-US"/>
        </a:p>
      </dgm:t>
    </dgm:pt>
    <dgm:pt modelId="{299B9973-6636-4126-A0F0-DE535E0E8087}" type="pres">
      <dgm:prSet presAssocID="{2DC5BC37-BB14-4232-922B-5EB893811BCB}" presName="Childtext1" presStyleLbl="revTx" presStyleIdx="5" presStyleCnt="6">
        <dgm:presLayoutVars>
          <dgm:chMax val="0"/>
          <dgm:chPref val="0"/>
          <dgm:bulletEnabled val="1"/>
        </dgm:presLayoutVars>
      </dgm:prSet>
      <dgm:spPr/>
    </dgm:pt>
    <dgm:pt modelId="{FC29B8C2-A367-4B50-A739-D0287860CC1C}" type="pres">
      <dgm:prSet presAssocID="{2DC5BC37-BB14-4232-922B-5EB893811BCB}" presName="BalanceSpacing" presStyleCnt="0"/>
      <dgm:spPr/>
    </dgm:pt>
    <dgm:pt modelId="{BAF70CCF-5DA6-4831-B744-4296308CB232}" type="pres">
      <dgm:prSet presAssocID="{2DC5BC37-BB14-4232-922B-5EB893811BCB}" presName="BalanceSpacing1" presStyleCnt="0"/>
      <dgm:spPr/>
    </dgm:pt>
    <dgm:pt modelId="{1DEA4B55-B40D-4A2D-8682-21E1D4E6F599}" type="pres">
      <dgm:prSet presAssocID="{3C9D7D97-576F-4119-859F-CB4C36E629FF}" presName="Accent1Text" presStyleLbl="node1" presStyleIdx="11" presStyleCnt="12" custLinFactX="100000" custLinFactY="-100000" custLinFactNeighborX="106167" custLinFactNeighborY="-158202"/>
      <dgm:spPr/>
      <dgm:t>
        <a:bodyPr/>
        <a:lstStyle/>
        <a:p>
          <a:endParaRPr lang="en-US"/>
        </a:p>
      </dgm:t>
    </dgm:pt>
  </dgm:ptLst>
  <dgm:cxnLst>
    <dgm:cxn modelId="{AC3EA537-4B87-464F-9A14-F76DC4339D01}" type="presOf" srcId="{37883B49-90DC-4F2E-831F-8C2EB3D1502B}" destId="{238C968D-7792-4FEC-BA10-70216BC8F0EC}" srcOrd="0" destOrd="0" presId="urn:microsoft.com/office/officeart/2008/layout/AlternatingHexagons"/>
    <dgm:cxn modelId="{6F51E51B-10E5-4CC3-923D-C94571DD6805}" type="presOf" srcId="{2DC5BC37-BB14-4232-922B-5EB893811BCB}" destId="{7070ED7A-EFF5-46F7-B217-B3498DDF767E}" srcOrd="0" destOrd="0" presId="urn:microsoft.com/office/officeart/2008/layout/AlternatingHexagons"/>
    <dgm:cxn modelId="{7C379C15-8867-4ED1-902C-61AAC60B1209}" srcId="{37883B49-90DC-4F2E-831F-8C2EB3D1502B}" destId="{2DC5BC37-BB14-4232-922B-5EB893811BCB}" srcOrd="5" destOrd="0" parTransId="{64B886EB-00A8-483C-8105-C7DD786DEA28}" sibTransId="{3C9D7D97-576F-4119-859F-CB4C36E629FF}"/>
    <dgm:cxn modelId="{8F838AA4-C11B-4AE2-9EB3-4BFFBE705425}" srcId="{37883B49-90DC-4F2E-831F-8C2EB3D1502B}" destId="{3274BA65-35EC-4855-93DB-6C6B2B34A36F}" srcOrd="1" destOrd="0" parTransId="{3861BFAA-F0F6-479E-B76B-4400EE10FBA9}" sibTransId="{31871B5B-64DB-4C80-A8A2-AEC3B98B0D2E}"/>
    <dgm:cxn modelId="{5D26C726-AC9D-498D-B2BA-C9D6B9C0ECE3}" type="presOf" srcId="{0AD505B1-5474-48EC-A241-86F1077BE4BA}" destId="{67DBA2DE-6630-49F8-B16A-22095D218B82}" srcOrd="0" destOrd="0" presId="urn:microsoft.com/office/officeart/2008/layout/AlternatingHexagons"/>
    <dgm:cxn modelId="{CD9DD0D9-A933-4775-81AF-9FA9830AF3A0}" type="presOf" srcId="{3C9D7D97-576F-4119-859F-CB4C36E629FF}" destId="{1DEA4B55-B40D-4A2D-8682-21E1D4E6F599}" srcOrd="0" destOrd="0" presId="urn:microsoft.com/office/officeart/2008/layout/AlternatingHexagons"/>
    <dgm:cxn modelId="{BFBADDB2-5C6B-48DC-9504-D15EB8728255}" srcId="{B3A7DE45-1436-4189-8378-9531A3CD31F4}" destId="{0340AE55-0DA5-4368-9B03-1ED2C8A29CE7}" srcOrd="0" destOrd="0" parTransId="{6EB1F181-7814-48B6-A3BE-43810F782E1A}" sibTransId="{0F63C16E-36B1-4BAB-A74F-F84E05A7656A}"/>
    <dgm:cxn modelId="{A73DDD8A-D7F4-424C-861E-B0A3A573569C}" type="presOf" srcId="{0107BFEE-61E6-467B-BCF9-AF6494E5ABC1}" destId="{789E84C1-4103-4993-9D0D-BBEDD4C96614}" srcOrd="0" destOrd="0" presId="urn:microsoft.com/office/officeart/2008/layout/AlternatingHexagons"/>
    <dgm:cxn modelId="{0101E5A8-4D4D-46EB-A070-7A743D40616C}" type="presOf" srcId="{3274BA65-35EC-4855-93DB-6C6B2B34A36F}" destId="{917576F8-ED8F-495A-9353-4DC5DBBD0948}" srcOrd="0" destOrd="0" presId="urn:microsoft.com/office/officeart/2008/layout/AlternatingHexagons"/>
    <dgm:cxn modelId="{F819FDD3-22B5-417B-8892-F178DF252DDF}" srcId="{37883B49-90DC-4F2E-831F-8C2EB3D1502B}" destId="{B3A7DE45-1436-4189-8378-9531A3CD31F4}" srcOrd="4" destOrd="0" parTransId="{BC347C93-6A6C-44D2-9371-B612F4BA3A08}" sibTransId="{14B0F32D-B5D4-4C67-B03C-FB97E70F0163}"/>
    <dgm:cxn modelId="{31F6DCFE-1252-4A89-896D-B677A1E3B932}" srcId="{37883B49-90DC-4F2E-831F-8C2EB3D1502B}" destId="{1317CD9D-2627-4202-A8C1-F86CE7706484}" srcOrd="2" destOrd="0" parTransId="{4A64B4F5-0B1B-49F6-B599-C1C4CFEBCB1A}" sibTransId="{0AD505B1-5474-48EC-A241-86F1077BE4BA}"/>
    <dgm:cxn modelId="{7350BA21-69CA-4222-99A7-3F42E836AC2B}" type="presOf" srcId="{B3A7DE45-1436-4189-8378-9531A3CD31F4}" destId="{86AFEF37-AAB2-4339-9635-47602864E331}" srcOrd="0" destOrd="0" presId="urn:microsoft.com/office/officeart/2008/layout/AlternatingHexagons"/>
    <dgm:cxn modelId="{4D6F30DA-5C8B-42DC-9A3A-2D254CB4F565}" type="presOf" srcId="{14B0F32D-B5D4-4C67-B03C-FB97E70F0163}" destId="{F26EB728-C040-4B3C-8598-DB71306ED292}" srcOrd="0" destOrd="0" presId="urn:microsoft.com/office/officeart/2008/layout/AlternatingHexagons"/>
    <dgm:cxn modelId="{61DF3A9E-4BF7-4259-844C-89F32A7F3A10}" srcId="{37883B49-90DC-4F2E-831F-8C2EB3D1502B}" destId="{4C18686B-7FE2-46AD-83B2-720977C4B89F}" srcOrd="0" destOrd="0" parTransId="{8F6356E9-D978-4191-80AC-F224EB854DF9}" sibTransId="{CD6B1E90-F23B-40C8-8D24-C357295E8895}"/>
    <dgm:cxn modelId="{F3151FF7-6969-470B-B7BF-6066F64509EA}" type="presOf" srcId="{D442E22D-B8E8-4A54-AAB5-1269EB2BA29A}" destId="{F4FA894E-F074-491D-852E-05B7EFC76D86}" srcOrd="0" destOrd="0" presId="urn:microsoft.com/office/officeart/2008/layout/AlternatingHexagons"/>
    <dgm:cxn modelId="{6ED68440-A496-48FE-9216-BF9ACAD01EF6}" srcId="{37883B49-90DC-4F2E-831F-8C2EB3D1502B}" destId="{0107BFEE-61E6-467B-BCF9-AF6494E5ABC1}" srcOrd="3" destOrd="0" parTransId="{9A302783-260A-4796-9AE4-A06F12204DA6}" sibTransId="{D442E22D-B8E8-4A54-AAB5-1269EB2BA29A}"/>
    <dgm:cxn modelId="{1A28B4CC-EB41-42B8-AAD4-F3393ECB8010}" type="presOf" srcId="{D7B096DA-A1EE-4DA0-95AE-CBB3AEC362AB}" destId="{6CC643FA-7146-43BE-97A9-FAB9BC4844D3}" srcOrd="0" destOrd="0" presId="urn:microsoft.com/office/officeart/2008/layout/AlternatingHexagons"/>
    <dgm:cxn modelId="{7055A75A-9500-4414-A16D-726F040873BC}" type="presOf" srcId="{CD6B1E90-F23B-40C8-8D24-C357295E8895}" destId="{4C0C9903-296F-4417-8FF3-49FD43CE0EE3}" srcOrd="0" destOrd="0" presId="urn:microsoft.com/office/officeart/2008/layout/AlternatingHexagons"/>
    <dgm:cxn modelId="{66823348-DF9C-4692-92AD-A2E993799EEF}" type="presOf" srcId="{0340AE55-0DA5-4368-9B03-1ED2C8A29CE7}" destId="{0A3E1ECC-018A-4E0C-B192-9F2C8C8A6710}" srcOrd="0" destOrd="0" presId="urn:microsoft.com/office/officeart/2008/layout/AlternatingHexagons"/>
    <dgm:cxn modelId="{B5AD7456-179E-4025-B779-2A0D0033FD32}" type="presOf" srcId="{4C18686B-7FE2-46AD-83B2-720977C4B89F}" destId="{3E5404CF-279A-4A75-8E0A-C67EDF7FBFE2}" srcOrd="0" destOrd="0" presId="urn:microsoft.com/office/officeart/2008/layout/AlternatingHexagons"/>
    <dgm:cxn modelId="{AAAFA868-9777-46E9-A630-21C5F78137BB}" type="presOf" srcId="{31871B5B-64DB-4C80-A8A2-AEC3B98B0D2E}" destId="{93A44671-88B6-4775-9FEC-FC083864EAD8}" srcOrd="0" destOrd="0" presId="urn:microsoft.com/office/officeart/2008/layout/AlternatingHexagons"/>
    <dgm:cxn modelId="{BB7EE9F4-F01B-4DA9-B08B-29667106B897}" type="presOf" srcId="{1317CD9D-2627-4202-A8C1-F86CE7706484}" destId="{33BC06DA-E35B-4940-A4D1-E574E10A5E4F}" srcOrd="0" destOrd="0" presId="urn:microsoft.com/office/officeart/2008/layout/AlternatingHexagons"/>
    <dgm:cxn modelId="{34F0DE52-7C0B-40DC-9772-E788923E853B}" srcId="{0107BFEE-61E6-467B-BCF9-AF6494E5ABC1}" destId="{D7B096DA-A1EE-4DA0-95AE-CBB3AEC362AB}" srcOrd="0" destOrd="0" parTransId="{B1D8176B-5DED-4A7E-9043-1244FAE92FBD}" sibTransId="{1879B4EE-EE9A-4B0A-9DBF-4500F880C0BE}"/>
    <dgm:cxn modelId="{BE3ADDB1-64D3-464B-91F7-1235870279B0}" type="presParOf" srcId="{238C968D-7792-4FEC-BA10-70216BC8F0EC}" destId="{623A30D8-04CF-4E2B-935A-20ED1326E043}" srcOrd="0" destOrd="0" presId="urn:microsoft.com/office/officeart/2008/layout/AlternatingHexagons"/>
    <dgm:cxn modelId="{0F1FC7AC-27B2-4232-9598-BD164F4E254D}" type="presParOf" srcId="{623A30D8-04CF-4E2B-935A-20ED1326E043}" destId="{3E5404CF-279A-4A75-8E0A-C67EDF7FBFE2}" srcOrd="0" destOrd="0" presId="urn:microsoft.com/office/officeart/2008/layout/AlternatingHexagons"/>
    <dgm:cxn modelId="{8FBE34FA-0944-4E7C-A6C8-0F2AF9BF3560}" type="presParOf" srcId="{623A30D8-04CF-4E2B-935A-20ED1326E043}" destId="{4267470A-C341-4443-AD06-96EB09F6BE54}" srcOrd="1" destOrd="0" presId="urn:microsoft.com/office/officeart/2008/layout/AlternatingHexagons"/>
    <dgm:cxn modelId="{F4A530DA-F54E-459C-A36E-4172367D8CE9}" type="presParOf" srcId="{623A30D8-04CF-4E2B-935A-20ED1326E043}" destId="{1CCC9545-7709-4C4A-9128-AAAD147A823E}" srcOrd="2" destOrd="0" presId="urn:microsoft.com/office/officeart/2008/layout/AlternatingHexagons"/>
    <dgm:cxn modelId="{7F041878-BD25-4718-95FD-E25B636B6D5C}" type="presParOf" srcId="{623A30D8-04CF-4E2B-935A-20ED1326E043}" destId="{BA8C00B7-96D3-4D61-80FC-446E9E6C98DB}" srcOrd="3" destOrd="0" presId="urn:microsoft.com/office/officeart/2008/layout/AlternatingHexagons"/>
    <dgm:cxn modelId="{48759CCF-48E9-4052-8AB0-FD1FF854D405}" type="presParOf" srcId="{623A30D8-04CF-4E2B-935A-20ED1326E043}" destId="{4C0C9903-296F-4417-8FF3-49FD43CE0EE3}" srcOrd="4" destOrd="0" presId="urn:microsoft.com/office/officeart/2008/layout/AlternatingHexagons"/>
    <dgm:cxn modelId="{8E28696F-5971-4737-B08C-0BB63BEC05EA}" type="presParOf" srcId="{238C968D-7792-4FEC-BA10-70216BC8F0EC}" destId="{8FC2384E-9D66-4038-A256-1E07F20B20DE}" srcOrd="1" destOrd="0" presId="urn:microsoft.com/office/officeart/2008/layout/AlternatingHexagons"/>
    <dgm:cxn modelId="{45848451-41CD-4AF0-B0CD-073AE0A2E309}" type="presParOf" srcId="{238C968D-7792-4FEC-BA10-70216BC8F0EC}" destId="{EB7009D6-D436-41DA-B3D3-13BDE8B3A894}" srcOrd="2" destOrd="0" presId="urn:microsoft.com/office/officeart/2008/layout/AlternatingHexagons"/>
    <dgm:cxn modelId="{B253EE72-A2A2-41FA-8200-31EE4D896A48}" type="presParOf" srcId="{EB7009D6-D436-41DA-B3D3-13BDE8B3A894}" destId="{917576F8-ED8F-495A-9353-4DC5DBBD0948}" srcOrd="0" destOrd="0" presId="urn:microsoft.com/office/officeart/2008/layout/AlternatingHexagons"/>
    <dgm:cxn modelId="{EA6DD581-DD36-4D81-98E5-D93A574DC7F6}" type="presParOf" srcId="{EB7009D6-D436-41DA-B3D3-13BDE8B3A894}" destId="{2333DA74-76DE-4326-ACD6-5519D37AC035}" srcOrd="1" destOrd="0" presId="urn:microsoft.com/office/officeart/2008/layout/AlternatingHexagons"/>
    <dgm:cxn modelId="{3303D6CA-4840-4CE9-9E46-ED836356652B}" type="presParOf" srcId="{EB7009D6-D436-41DA-B3D3-13BDE8B3A894}" destId="{2D2613F2-78C8-46E9-90A6-B4B79403765D}" srcOrd="2" destOrd="0" presId="urn:microsoft.com/office/officeart/2008/layout/AlternatingHexagons"/>
    <dgm:cxn modelId="{23D9C218-DA94-4140-9682-056FBE5BBF54}" type="presParOf" srcId="{EB7009D6-D436-41DA-B3D3-13BDE8B3A894}" destId="{F5866340-EC43-4CA1-86EC-34AFF6703643}" srcOrd="3" destOrd="0" presId="urn:microsoft.com/office/officeart/2008/layout/AlternatingHexagons"/>
    <dgm:cxn modelId="{B255B7DE-A82A-4F0F-9433-BCDAD5032FAB}" type="presParOf" srcId="{EB7009D6-D436-41DA-B3D3-13BDE8B3A894}" destId="{93A44671-88B6-4775-9FEC-FC083864EAD8}" srcOrd="4" destOrd="0" presId="urn:microsoft.com/office/officeart/2008/layout/AlternatingHexagons"/>
    <dgm:cxn modelId="{9DE66086-DB72-4D92-996B-DC468A95C5CB}" type="presParOf" srcId="{238C968D-7792-4FEC-BA10-70216BC8F0EC}" destId="{FB9DDF39-5B7F-4A83-90A5-A6F343B585B8}" srcOrd="3" destOrd="0" presId="urn:microsoft.com/office/officeart/2008/layout/AlternatingHexagons"/>
    <dgm:cxn modelId="{C60236F7-B7DE-442D-A142-40062F2F5160}" type="presParOf" srcId="{238C968D-7792-4FEC-BA10-70216BC8F0EC}" destId="{A24450A3-E721-4758-91C0-D409E479592E}" srcOrd="4" destOrd="0" presId="urn:microsoft.com/office/officeart/2008/layout/AlternatingHexagons"/>
    <dgm:cxn modelId="{75902387-7E74-4463-BD87-BDDEC80B273B}" type="presParOf" srcId="{A24450A3-E721-4758-91C0-D409E479592E}" destId="{33BC06DA-E35B-4940-A4D1-E574E10A5E4F}" srcOrd="0" destOrd="0" presId="urn:microsoft.com/office/officeart/2008/layout/AlternatingHexagons"/>
    <dgm:cxn modelId="{93D66613-1747-4649-B291-6C33213DAC21}" type="presParOf" srcId="{A24450A3-E721-4758-91C0-D409E479592E}" destId="{7E1961DF-F6A9-41E0-B081-87F7455F031A}" srcOrd="1" destOrd="0" presId="urn:microsoft.com/office/officeart/2008/layout/AlternatingHexagons"/>
    <dgm:cxn modelId="{F7CF152C-CAB0-47DA-B725-2620930D8E63}" type="presParOf" srcId="{A24450A3-E721-4758-91C0-D409E479592E}" destId="{F8723522-3687-4B0A-AD44-D9A6E98CB074}" srcOrd="2" destOrd="0" presId="urn:microsoft.com/office/officeart/2008/layout/AlternatingHexagons"/>
    <dgm:cxn modelId="{7B4D242B-9DA9-471B-9267-2598861E0238}" type="presParOf" srcId="{A24450A3-E721-4758-91C0-D409E479592E}" destId="{11F36F07-A42A-4875-BA05-C705E9234E88}" srcOrd="3" destOrd="0" presId="urn:microsoft.com/office/officeart/2008/layout/AlternatingHexagons"/>
    <dgm:cxn modelId="{E205C0FD-4143-4F5B-B66F-CA0AE24C4D23}" type="presParOf" srcId="{A24450A3-E721-4758-91C0-D409E479592E}" destId="{67DBA2DE-6630-49F8-B16A-22095D218B82}" srcOrd="4" destOrd="0" presId="urn:microsoft.com/office/officeart/2008/layout/AlternatingHexagons"/>
    <dgm:cxn modelId="{926B4796-831E-458F-95CA-DD0E1D1F3137}" type="presParOf" srcId="{238C968D-7792-4FEC-BA10-70216BC8F0EC}" destId="{294102BF-6734-406B-86AB-3308065E7EC5}" srcOrd="5" destOrd="0" presId="urn:microsoft.com/office/officeart/2008/layout/AlternatingHexagons"/>
    <dgm:cxn modelId="{95ED9D47-4B81-42EF-9CC7-543DC2DF5CFA}" type="presParOf" srcId="{238C968D-7792-4FEC-BA10-70216BC8F0EC}" destId="{C97A0ECF-9F2C-40BB-9FCF-50E786EDFA97}" srcOrd="6" destOrd="0" presId="urn:microsoft.com/office/officeart/2008/layout/AlternatingHexagons"/>
    <dgm:cxn modelId="{336208AC-469C-4AC9-92EF-88E7472F124E}" type="presParOf" srcId="{C97A0ECF-9F2C-40BB-9FCF-50E786EDFA97}" destId="{789E84C1-4103-4993-9D0D-BBEDD4C96614}" srcOrd="0" destOrd="0" presId="urn:microsoft.com/office/officeart/2008/layout/AlternatingHexagons"/>
    <dgm:cxn modelId="{F07E8994-D441-403D-8C35-69C757A5F606}" type="presParOf" srcId="{C97A0ECF-9F2C-40BB-9FCF-50E786EDFA97}" destId="{6CC643FA-7146-43BE-97A9-FAB9BC4844D3}" srcOrd="1" destOrd="0" presId="urn:microsoft.com/office/officeart/2008/layout/AlternatingHexagons"/>
    <dgm:cxn modelId="{1295F11D-F2CB-4D76-A3A5-53CE42CDBFA9}" type="presParOf" srcId="{C97A0ECF-9F2C-40BB-9FCF-50E786EDFA97}" destId="{E4638F1F-282F-4C88-A6B2-9064F41F13EF}" srcOrd="2" destOrd="0" presId="urn:microsoft.com/office/officeart/2008/layout/AlternatingHexagons"/>
    <dgm:cxn modelId="{46A11534-D344-471F-8321-AE78FD60027C}" type="presParOf" srcId="{C97A0ECF-9F2C-40BB-9FCF-50E786EDFA97}" destId="{CADF7C6E-C2C5-4C95-9A04-1256D82C0AAB}" srcOrd="3" destOrd="0" presId="urn:microsoft.com/office/officeart/2008/layout/AlternatingHexagons"/>
    <dgm:cxn modelId="{14201C53-E87D-4D55-9F0A-B809D120D1A2}" type="presParOf" srcId="{C97A0ECF-9F2C-40BB-9FCF-50E786EDFA97}" destId="{F4FA894E-F074-491D-852E-05B7EFC76D86}" srcOrd="4" destOrd="0" presId="urn:microsoft.com/office/officeart/2008/layout/AlternatingHexagons"/>
    <dgm:cxn modelId="{5AF6A663-564A-421E-B9BA-9D127F5CE1FD}" type="presParOf" srcId="{238C968D-7792-4FEC-BA10-70216BC8F0EC}" destId="{5171B655-B223-429E-81A7-733CE48A6D46}" srcOrd="7" destOrd="0" presId="urn:microsoft.com/office/officeart/2008/layout/AlternatingHexagons"/>
    <dgm:cxn modelId="{C3FD29C0-42DD-42C4-8F65-4337F5EE598D}" type="presParOf" srcId="{238C968D-7792-4FEC-BA10-70216BC8F0EC}" destId="{19EA552A-C85F-4E5B-A50A-9C013E1CA10E}" srcOrd="8" destOrd="0" presId="urn:microsoft.com/office/officeart/2008/layout/AlternatingHexagons"/>
    <dgm:cxn modelId="{D8F02260-9DCE-4A4B-871F-EE34C72AE5CF}" type="presParOf" srcId="{19EA552A-C85F-4E5B-A50A-9C013E1CA10E}" destId="{86AFEF37-AAB2-4339-9635-47602864E331}" srcOrd="0" destOrd="0" presId="urn:microsoft.com/office/officeart/2008/layout/AlternatingHexagons"/>
    <dgm:cxn modelId="{3E2F0B2D-A7FA-4A4B-BC12-7BFA214CB5C8}" type="presParOf" srcId="{19EA552A-C85F-4E5B-A50A-9C013E1CA10E}" destId="{0A3E1ECC-018A-4E0C-B192-9F2C8C8A6710}" srcOrd="1" destOrd="0" presId="urn:microsoft.com/office/officeart/2008/layout/AlternatingHexagons"/>
    <dgm:cxn modelId="{679BB734-AAF2-46CE-816B-EDF5A43A58EE}" type="presParOf" srcId="{19EA552A-C85F-4E5B-A50A-9C013E1CA10E}" destId="{4B4110C5-6165-4228-A1B4-AF1F28A1D33D}" srcOrd="2" destOrd="0" presId="urn:microsoft.com/office/officeart/2008/layout/AlternatingHexagons"/>
    <dgm:cxn modelId="{1F1CF233-C5CC-46CF-B0C7-728301FEB7B4}" type="presParOf" srcId="{19EA552A-C85F-4E5B-A50A-9C013E1CA10E}" destId="{62959196-3D6C-4556-9EC3-6BA556BA76D0}" srcOrd="3" destOrd="0" presId="urn:microsoft.com/office/officeart/2008/layout/AlternatingHexagons"/>
    <dgm:cxn modelId="{638BF8B8-AEBE-4303-A8E1-1D8C7559DE2D}" type="presParOf" srcId="{19EA552A-C85F-4E5B-A50A-9C013E1CA10E}" destId="{F26EB728-C040-4B3C-8598-DB71306ED292}" srcOrd="4" destOrd="0" presId="urn:microsoft.com/office/officeart/2008/layout/AlternatingHexagons"/>
    <dgm:cxn modelId="{CC48B7B1-B480-4C7E-91A5-99A335A6CE4E}" type="presParOf" srcId="{238C968D-7792-4FEC-BA10-70216BC8F0EC}" destId="{F508792B-37F3-41F5-8478-C0A40EF0DBF4}" srcOrd="9" destOrd="0" presId="urn:microsoft.com/office/officeart/2008/layout/AlternatingHexagons"/>
    <dgm:cxn modelId="{CFB3593A-04D4-48E8-AE37-3C5544EE4FFF}" type="presParOf" srcId="{238C968D-7792-4FEC-BA10-70216BC8F0EC}" destId="{EA5F6C4C-3611-4F8C-B16F-0419A9E6944F}" srcOrd="10" destOrd="0" presId="urn:microsoft.com/office/officeart/2008/layout/AlternatingHexagons"/>
    <dgm:cxn modelId="{1471E1A6-0726-4A17-8038-4D1A033A32FF}" type="presParOf" srcId="{EA5F6C4C-3611-4F8C-B16F-0419A9E6944F}" destId="{7070ED7A-EFF5-46F7-B217-B3498DDF767E}" srcOrd="0" destOrd="0" presId="urn:microsoft.com/office/officeart/2008/layout/AlternatingHexagons"/>
    <dgm:cxn modelId="{CB44460E-CCF2-4E7E-BCEC-01595726AA4B}" type="presParOf" srcId="{EA5F6C4C-3611-4F8C-B16F-0419A9E6944F}" destId="{299B9973-6636-4126-A0F0-DE535E0E8087}" srcOrd="1" destOrd="0" presId="urn:microsoft.com/office/officeart/2008/layout/AlternatingHexagons"/>
    <dgm:cxn modelId="{CC90ACBE-EE4B-434E-A020-520F21EEAB8E}" type="presParOf" srcId="{EA5F6C4C-3611-4F8C-B16F-0419A9E6944F}" destId="{FC29B8C2-A367-4B50-A739-D0287860CC1C}" srcOrd="2" destOrd="0" presId="urn:microsoft.com/office/officeart/2008/layout/AlternatingHexagons"/>
    <dgm:cxn modelId="{4AD69778-D168-4C82-A8E1-914A2AF97C1D}" type="presParOf" srcId="{EA5F6C4C-3611-4F8C-B16F-0419A9E6944F}" destId="{BAF70CCF-5DA6-4831-B744-4296308CB232}" srcOrd="3" destOrd="0" presId="urn:microsoft.com/office/officeart/2008/layout/AlternatingHexagons"/>
    <dgm:cxn modelId="{A99BBE44-F6C2-4BA4-8472-274B7E857B2A}" type="presParOf" srcId="{EA5F6C4C-3611-4F8C-B16F-0419A9E6944F}" destId="{1DEA4B55-B40D-4A2D-8682-21E1D4E6F59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45A482-A0AE-4882-9E8F-BDCA3C14DFBD}" type="doc">
      <dgm:prSet loTypeId="urn:microsoft.com/office/officeart/2005/8/layout/cycle7" loCatId="cycle" qsTypeId="urn:microsoft.com/office/officeart/2005/8/quickstyle/simple3" qsCatId="simple" csTypeId="urn:microsoft.com/office/officeart/2005/8/colors/accent1_3" csCatId="accent1" phldr="1"/>
      <dgm:spPr/>
      <dgm:t>
        <a:bodyPr/>
        <a:lstStyle/>
        <a:p>
          <a:endParaRPr lang="en-US"/>
        </a:p>
      </dgm:t>
    </dgm:pt>
    <dgm:pt modelId="{DB0A9320-E623-4BE1-AC69-55C34273124E}">
      <dgm:prSet phldrT="[Text]" custT="1"/>
      <dgm:spPr/>
      <dgm:t>
        <a:bodyPr/>
        <a:lstStyle/>
        <a:p>
          <a:r>
            <a:rPr lang="en-US" sz="2000" dirty="0"/>
            <a:t>Pre-Contemplation</a:t>
          </a:r>
        </a:p>
        <a:p>
          <a:r>
            <a:rPr lang="en-US" sz="1400" dirty="0"/>
            <a:t>“Not considering it”</a:t>
          </a:r>
        </a:p>
      </dgm:t>
    </dgm:pt>
    <dgm:pt modelId="{2E2598FD-A196-4707-93C8-8A63ACB2A21E}" type="parTrans" cxnId="{8A1DE40D-29D2-4FB0-98CD-936B65764505}">
      <dgm:prSet/>
      <dgm:spPr/>
      <dgm:t>
        <a:bodyPr/>
        <a:lstStyle/>
        <a:p>
          <a:endParaRPr lang="en-US"/>
        </a:p>
      </dgm:t>
    </dgm:pt>
    <dgm:pt modelId="{89EC330A-DC71-4876-892C-138648E3EC22}" type="sibTrans" cxnId="{8A1DE40D-29D2-4FB0-98CD-936B65764505}">
      <dgm:prSet/>
      <dgm:spPr/>
      <dgm:t>
        <a:bodyPr/>
        <a:lstStyle/>
        <a:p>
          <a:endParaRPr lang="en-US"/>
        </a:p>
      </dgm:t>
    </dgm:pt>
    <dgm:pt modelId="{A6F98449-07D9-4E31-B887-0B8F904D6279}">
      <dgm:prSet phldrT="[Text]" custT="1"/>
      <dgm:spPr/>
      <dgm:t>
        <a:bodyPr/>
        <a:lstStyle/>
        <a:p>
          <a:r>
            <a:rPr lang="en-US" sz="2000" dirty="0"/>
            <a:t>Contemplation</a:t>
          </a:r>
        </a:p>
        <a:p>
          <a:r>
            <a:rPr lang="en-US" sz="1400" dirty="0"/>
            <a:t>“Thinking about it”</a:t>
          </a:r>
        </a:p>
      </dgm:t>
    </dgm:pt>
    <dgm:pt modelId="{2B23E109-4B11-4709-A030-8AB15A55C3C4}" type="parTrans" cxnId="{C356A0CF-8E98-4FE0-8CB3-8C945BA5E378}">
      <dgm:prSet/>
      <dgm:spPr/>
      <dgm:t>
        <a:bodyPr/>
        <a:lstStyle/>
        <a:p>
          <a:endParaRPr lang="en-US"/>
        </a:p>
      </dgm:t>
    </dgm:pt>
    <dgm:pt modelId="{99D9B11F-5661-484C-89CB-CBF1F21B8795}" type="sibTrans" cxnId="{C356A0CF-8E98-4FE0-8CB3-8C945BA5E378}">
      <dgm:prSet/>
      <dgm:spPr/>
      <dgm:t>
        <a:bodyPr/>
        <a:lstStyle/>
        <a:p>
          <a:endParaRPr lang="en-US"/>
        </a:p>
      </dgm:t>
    </dgm:pt>
    <dgm:pt modelId="{D5398983-4D7C-4AF3-89D0-E81862C0D34E}">
      <dgm:prSet phldrT="[Text]" custT="1"/>
      <dgm:spPr/>
      <dgm:t>
        <a:bodyPr/>
        <a:lstStyle/>
        <a:p>
          <a:r>
            <a:rPr lang="en-US" sz="2000"/>
            <a:t>Preparation</a:t>
          </a:r>
        </a:p>
        <a:p>
          <a:r>
            <a:rPr lang="en-US" sz="1400"/>
            <a:t>“Planning to do it”</a:t>
          </a:r>
          <a:endParaRPr lang="en-US" sz="1400" dirty="0"/>
        </a:p>
      </dgm:t>
    </dgm:pt>
    <dgm:pt modelId="{0E3C905C-D43B-49DB-87E7-6D514C45A5BF}" type="parTrans" cxnId="{14E14FC4-296E-4AA6-8201-6BAC50A89900}">
      <dgm:prSet/>
      <dgm:spPr/>
      <dgm:t>
        <a:bodyPr/>
        <a:lstStyle/>
        <a:p>
          <a:endParaRPr lang="en-US"/>
        </a:p>
      </dgm:t>
    </dgm:pt>
    <dgm:pt modelId="{5345186B-8167-4A6F-97FC-432A02506230}" type="sibTrans" cxnId="{14E14FC4-296E-4AA6-8201-6BAC50A89900}">
      <dgm:prSet/>
      <dgm:spPr/>
      <dgm:t>
        <a:bodyPr/>
        <a:lstStyle/>
        <a:p>
          <a:endParaRPr lang="en-US"/>
        </a:p>
      </dgm:t>
    </dgm:pt>
    <dgm:pt modelId="{D4E86340-95A1-40A7-A544-2C3847DFEB34}">
      <dgm:prSet phldrT="[Text]" custT="1"/>
      <dgm:spPr/>
      <dgm:t>
        <a:bodyPr/>
        <a:lstStyle/>
        <a:p>
          <a:r>
            <a:rPr lang="en-US" sz="2000"/>
            <a:t>Action</a:t>
          </a:r>
        </a:p>
        <a:p>
          <a:r>
            <a:rPr lang="en-US" sz="1400"/>
            <a:t>“Doing it”</a:t>
          </a:r>
          <a:endParaRPr lang="en-US" sz="1400" dirty="0"/>
        </a:p>
      </dgm:t>
    </dgm:pt>
    <dgm:pt modelId="{66A62D7D-2F43-4A71-A9C8-03264EE4A4BE}" type="parTrans" cxnId="{2B81B104-40C0-4348-86DF-62456C31134F}">
      <dgm:prSet/>
      <dgm:spPr/>
      <dgm:t>
        <a:bodyPr/>
        <a:lstStyle/>
        <a:p>
          <a:endParaRPr lang="en-US"/>
        </a:p>
      </dgm:t>
    </dgm:pt>
    <dgm:pt modelId="{3EA821A6-D035-480E-B6F7-F3B939D74253}" type="sibTrans" cxnId="{2B81B104-40C0-4348-86DF-62456C31134F}">
      <dgm:prSet/>
      <dgm:spPr/>
      <dgm:t>
        <a:bodyPr/>
        <a:lstStyle/>
        <a:p>
          <a:endParaRPr lang="en-US"/>
        </a:p>
      </dgm:t>
    </dgm:pt>
    <dgm:pt modelId="{48407E22-758F-41BA-998C-B9FCD472FB01}">
      <dgm:prSet phldrT="[Text]" custT="1"/>
      <dgm:spPr/>
      <dgm:t>
        <a:bodyPr/>
        <a:lstStyle/>
        <a:p>
          <a:r>
            <a:rPr lang="en-US" sz="2000"/>
            <a:t>Maintenance</a:t>
          </a:r>
        </a:p>
        <a:p>
          <a:r>
            <a:rPr lang="en-US" sz="1400"/>
            <a:t>“Staying with it”</a:t>
          </a:r>
          <a:endParaRPr lang="en-US" sz="1400" dirty="0"/>
        </a:p>
      </dgm:t>
    </dgm:pt>
    <dgm:pt modelId="{63F54430-7DE1-4B0C-A037-B825D0EB8846}" type="parTrans" cxnId="{2A59D70D-889A-4484-903E-B91774D24D1B}">
      <dgm:prSet/>
      <dgm:spPr/>
      <dgm:t>
        <a:bodyPr/>
        <a:lstStyle/>
        <a:p>
          <a:endParaRPr lang="en-US"/>
        </a:p>
      </dgm:t>
    </dgm:pt>
    <dgm:pt modelId="{EC7617B0-DF26-46DA-98C3-99DD29EEF7D7}" type="sibTrans" cxnId="{2A59D70D-889A-4484-903E-B91774D24D1B}">
      <dgm:prSet/>
      <dgm:spPr/>
      <dgm:t>
        <a:bodyPr/>
        <a:lstStyle/>
        <a:p>
          <a:endParaRPr lang="en-US"/>
        </a:p>
      </dgm:t>
    </dgm:pt>
    <dgm:pt modelId="{6EE881B3-C389-485A-9915-306E68102954}">
      <dgm:prSet phldrT="[Text]" custT="1"/>
      <dgm:spPr/>
      <dgm:t>
        <a:bodyPr/>
        <a:lstStyle/>
        <a:p>
          <a:r>
            <a:rPr lang="en-US" sz="2000" dirty="0"/>
            <a:t>Return/Relapse</a:t>
          </a:r>
        </a:p>
        <a:p>
          <a:r>
            <a:rPr lang="en-US" sz="1400" dirty="0"/>
            <a:t>“Stop doing it”</a:t>
          </a:r>
        </a:p>
      </dgm:t>
    </dgm:pt>
    <dgm:pt modelId="{CE75D437-48D0-4245-A7ED-52DD8CB134CF}" type="parTrans" cxnId="{426037A9-94BF-482C-9D87-A3E7621088C7}">
      <dgm:prSet/>
      <dgm:spPr/>
      <dgm:t>
        <a:bodyPr/>
        <a:lstStyle/>
        <a:p>
          <a:endParaRPr lang="en-US"/>
        </a:p>
      </dgm:t>
    </dgm:pt>
    <dgm:pt modelId="{46F58EE0-77C2-4792-96E2-9B554FD98615}" type="sibTrans" cxnId="{426037A9-94BF-482C-9D87-A3E7621088C7}">
      <dgm:prSet/>
      <dgm:spPr/>
      <dgm:t>
        <a:bodyPr/>
        <a:lstStyle/>
        <a:p>
          <a:endParaRPr lang="en-US"/>
        </a:p>
      </dgm:t>
    </dgm:pt>
    <dgm:pt modelId="{187C9A4E-514B-4605-BF81-D81EFD3BE1B4}" type="pres">
      <dgm:prSet presAssocID="{0945A482-A0AE-4882-9E8F-BDCA3C14DFBD}" presName="Name0" presStyleCnt="0">
        <dgm:presLayoutVars>
          <dgm:dir/>
          <dgm:resizeHandles val="exact"/>
        </dgm:presLayoutVars>
      </dgm:prSet>
      <dgm:spPr/>
      <dgm:t>
        <a:bodyPr/>
        <a:lstStyle/>
        <a:p>
          <a:endParaRPr lang="en-US"/>
        </a:p>
      </dgm:t>
    </dgm:pt>
    <dgm:pt modelId="{B6CFBCFC-9146-45A6-A849-AA0B935C3847}" type="pres">
      <dgm:prSet presAssocID="{DB0A9320-E623-4BE1-AC69-55C34273124E}" presName="node" presStyleLbl="node1" presStyleIdx="0" presStyleCnt="6" custScaleX="201536">
        <dgm:presLayoutVars>
          <dgm:bulletEnabled val="1"/>
        </dgm:presLayoutVars>
      </dgm:prSet>
      <dgm:spPr/>
      <dgm:t>
        <a:bodyPr/>
        <a:lstStyle/>
        <a:p>
          <a:endParaRPr lang="en-US"/>
        </a:p>
      </dgm:t>
    </dgm:pt>
    <dgm:pt modelId="{D3FD69CC-FDF7-4A93-AA5A-CA19C49308DD}" type="pres">
      <dgm:prSet presAssocID="{89EC330A-DC71-4876-892C-138648E3EC22}" presName="sibTrans" presStyleLbl="sibTrans2D1" presStyleIdx="0" presStyleCnt="6"/>
      <dgm:spPr/>
      <dgm:t>
        <a:bodyPr/>
        <a:lstStyle/>
        <a:p>
          <a:endParaRPr lang="en-US"/>
        </a:p>
      </dgm:t>
    </dgm:pt>
    <dgm:pt modelId="{F8637275-D3D1-44E2-BB09-105EC852743A}" type="pres">
      <dgm:prSet presAssocID="{89EC330A-DC71-4876-892C-138648E3EC22}" presName="connectorText" presStyleLbl="sibTrans2D1" presStyleIdx="0" presStyleCnt="6"/>
      <dgm:spPr/>
      <dgm:t>
        <a:bodyPr/>
        <a:lstStyle/>
        <a:p>
          <a:endParaRPr lang="en-US"/>
        </a:p>
      </dgm:t>
    </dgm:pt>
    <dgm:pt modelId="{5624ED73-1DEB-48C0-A352-627E65062799}" type="pres">
      <dgm:prSet presAssocID="{A6F98449-07D9-4E31-B887-0B8F904D6279}" presName="node" presStyleLbl="node1" presStyleIdx="1" presStyleCnt="6" custScaleX="201536">
        <dgm:presLayoutVars>
          <dgm:bulletEnabled val="1"/>
        </dgm:presLayoutVars>
      </dgm:prSet>
      <dgm:spPr/>
      <dgm:t>
        <a:bodyPr/>
        <a:lstStyle/>
        <a:p>
          <a:endParaRPr lang="en-US"/>
        </a:p>
      </dgm:t>
    </dgm:pt>
    <dgm:pt modelId="{CAE158C6-85AF-4DDE-9BB3-08618623CDB3}" type="pres">
      <dgm:prSet presAssocID="{99D9B11F-5661-484C-89CB-CBF1F21B8795}" presName="sibTrans" presStyleLbl="sibTrans2D1" presStyleIdx="1" presStyleCnt="6"/>
      <dgm:spPr/>
      <dgm:t>
        <a:bodyPr/>
        <a:lstStyle/>
        <a:p>
          <a:endParaRPr lang="en-US"/>
        </a:p>
      </dgm:t>
    </dgm:pt>
    <dgm:pt modelId="{414E44EF-3F7D-4347-BE07-CDD45B5D35E0}" type="pres">
      <dgm:prSet presAssocID="{99D9B11F-5661-484C-89CB-CBF1F21B8795}" presName="connectorText" presStyleLbl="sibTrans2D1" presStyleIdx="1" presStyleCnt="6"/>
      <dgm:spPr/>
      <dgm:t>
        <a:bodyPr/>
        <a:lstStyle/>
        <a:p>
          <a:endParaRPr lang="en-US"/>
        </a:p>
      </dgm:t>
    </dgm:pt>
    <dgm:pt modelId="{D8E01E2C-F5E9-40C2-87AC-C7C5BD3DFFFD}" type="pres">
      <dgm:prSet presAssocID="{D5398983-4D7C-4AF3-89D0-E81862C0D34E}" presName="node" presStyleLbl="node1" presStyleIdx="2" presStyleCnt="6" custScaleX="201536">
        <dgm:presLayoutVars>
          <dgm:bulletEnabled val="1"/>
        </dgm:presLayoutVars>
      </dgm:prSet>
      <dgm:spPr/>
      <dgm:t>
        <a:bodyPr/>
        <a:lstStyle/>
        <a:p>
          <a:endParaRPr lang="en-US"/>
        </a:p>
      </dgm:t>
    </dgm:pt>
    <dgm:pt modelId="{3EA7000E-A32B-4EAD-AA88-D46E3B45BDA0}" type="pres">
      <dgm:prSet presAssocID="{5345186B-8167-4A6F-97FC-432A02506230}" presName="sibTrans" presStyleLbl="sibTrans2D1" presStyleIdx="2" presStyleCnt="6"/>
      <dgm:spPr/>
      <dgm:t>
        <a:bodyPr/>
        <a:lstStyle/>
        <a:p>
          <a:endParaRPr lang="en-US"/>
        </a:p>
      </dgm:t>
    </dgm:pt>
    <dgm:pt modelId="{2E217DD5-B41B-4E42-91F7-7213B2EA0834}" type="pres">
      <dgm:prSet presAssocID="{5345186B-8167-4A6F-97FC-432A02506230}" presName="connectorText" presStyleLbl="sibTrans2D1" presStyleIdx="2" presStyleCnt="6"/>
      <dgm:spPr/>
      <dgm:t>
        <a:bodyPr/>
        <a:lstStyle/>
        <a:p>
          <a:endParaRPr lang="en-US"/>
        </a:p>
      </dgm:t>
    </dgm:pt>
    <dgm:pt modelId="{66D62F1B-47A3-449C-A1B0-EE7FA0D2A957}" type="pres">
      <dgm:prSet presAssocID="{D4E86340-95A1-40A7-A544-2C3847DFEB34}" presName="node" presStyleLbl="node1" presStyleIdx="3" presStyleCnt="6" custScaleX="201536">
        <dgm:presLayoutVars>
          <dgm:bulletEnabled val="1"/>
        </dgm:presLayoutVars>
      </dgm:prSet>
      <dgm:spPr/>
      <dgm:t>
        <a:bodyPr/>
        <a:lstStyle/>
        <a:p>
          <a:endParaRPr lang="en-US"/>
        </a:p>
      </dgm:t>
    </dgm:pt>
    <dgm:pt modelId="{7C8551FE-025D-4205-94D5-A3160C8C6AE4}" type="pres">
      <dgm:prSet presAssocID="{3EA821A6-D035-480E-B6F7-F3B939D74253}" presName="sibTrans" presStyleLbl="sibTrans2D1" presStyleIdx="3" presStyleCnt="6"/>
      <dgm:spPr/>
      <dgm:t>
        <a:bodyPr/>
        <a:lstStyle/>
        <a:p>
          <a:endParaRPr lang="en-US"/>
        </a:p>
      </dgm:t>
    </dgm:pt>
    <dgm:pt modelId="{4C067903-FC02-45E7-AC22-88C422F5C1AA}" type="pres">
      <dgm:prSet presAssocID="{3EA821A6-D035-480E-B6F7-F3B939D74253}" presName="connectorText" presStyleLbl="sibTrans2D1" presStyleIdx="3" presStyleCnt="6"/>
      <dgm:spPr/>
      <dgm:t>
        <a:bodyPr/>
        <a:lstStyle/>
        <a:p>
          <a:endParaRPr lang="en-US"/>
        </a:p>
      </dgm:t>
    </dgm:pt>
    <dgm:pt modelId="{5CD55C50-E5C2-437A-833A-ED6FE031EEAE}" type="pres">
      <dgm:prSet presAssocID="{48407E22-758F-41BA-998C-B9FCD472FB01}" presName="node" presStyleLbl="node1" presStyleIdx="4" presStyleCnt="6" custScaleX="201536">
        <dgm:presLayoutVars>
          <dgm:bulletEnabled val="1"/>
        </dgm:presLayoutVars>
      </dgm:prSet>
      <dgm:spPr/>
      <dgm:t>
        <a:bodyPr/>
        <a:lstStyle/>
        <a:p>
          <a:endParaRPr lang="en-US"/>
        </a:p>
      </dgm:t>
    </dgm:pt>
    <dgm:pt modelId="{1BBCCAF2-1B21-4295-8340-92471C069DA2}" type="pres">
      <dgm:prSet presAssocID="{EC7617B0-DF26-46DA-98C3-99DD29EEF7D7}" presName="sibTrans" presStyleLbl="sibTrans2D1" presStyleIdx="4" presStyleCnt="6"/>
      <dgm:spPr/>
      <dgm:t>
        <a:bodyPr/>
        <a:lstStyle/>
        <a:p>
          <a:endParaRPr lang="en-US"/>
        </a:p>
      </dgm:t>
    </dgm:pt>
    <dgm:pt modelId="{F8FDC8C2-889D-48ED-B91C-21814DA99351}" type="pres">
      <dgm:prSet presAssocID="{EC7617B0-DF26-46DA-98C3-99DD29EEF7D7}" presName="connectorText" presStyleLbl="sibTrans2D1" presStyleIdx="4" presStyleCnt="6"/>
      <dgm:spPr/>
      <dgm:t>
        <a:bodyPr/>
        <a:lstStyle/>
        <a:p>
          <a:endParaRPr lang="en-US"/>
        </a:p>
      </dgm:t>
    </dgm:pt>
    <dgm:pt modelId="{AC4744FF-89E7-40ED-801F-3D18B1FA940E}" type="pres">
      <dgm:prSet presAssocID="{6EE881B3-C389-485A-9915-306E68102954}" presName="node" presStyleLbl="node1" presStyleIdx="5" presStyleCnt="6" custScaleX="201536">
        <dgm:presLayoutVars>
          <dgm:bulletEnabled val="1"/>
        </dgm:presLayoutVars>
      </dgm:prSet>
      <dgm:spPr/>
      <dgm:t>
        <a:bodyPr/>
        <a:lstStyle/>
        <a:p>
          <a:endParaRPr lang="en-US"/>
        </a:p>
      </dgm:t>
    </dgm:pt>
    <dgm:pt modelId="{5E4A213C-1898-41BE-8C4A-F44EE13B4A50}" type="pres">
      <dgm:prSet presAssocID="{46F58EE0-77C2-4792-96E2-9B554FD98615}" presName="sibTrans" presStyleLbl="sibTrans2D1" presStyleIdx="5" presStyleCnt="6"/>
      <dgm:spPr/>
      <dgm:t>
        <a:bodyPr/>
        <a:lstStyle/>
        <a:p>
          <a:endParaRPr lang="en-US"/>
        </a:p>
      </dgm:t>
    </dgm:pt>
    <dgm:pt modelId="{415C6223-CE67-4950-AB05-E03D5D02DDA4}" type="pres">
      <dgm:prSet presAssocID="{46F58EE0-77C2-4792-96E2-9B554FD98615}" presName="connectorText" presStyleLbl="sibTrans2D1" presStyleIdx="5" presStyleCnt="6"/>
      <dgm:spPr/>
      <dgm:t>
        <a:bodyPr/>
        <a:lstStyle/>
        <a:p>
          <a:endParaRPr lang="en-US"/>
        </a:p>
      </dgm:t>
    </dgm:pt>
  </dgm:ptLst>
  <dgm:cxnLst>
    <dgm:cxn modelId="{0867F154-068E-4103-B397-62A2234D481E}" type="presOf" srcId="{0945A482-A0AE-4882-9E8F-BDCA3C14DFBD}" destId="{187C9A4E-514B-4605-BF81-D81EFD3BE1B4}" srcOrd="0" destOrd="0" presId="urn:microsoft.com/office/officeart/2005/8/layout/cycle7"/>
    <dgm:cxn modelId="{9666F9AF-1490-4CD7-8CC6-A8B04158F9A4}" type="presOf" srcId="{89EC330A-DC71-4876-892C-138648E3EC22}" destId="{F8637275-D3D1-44E2-BB09-105EC852743A}" srcOrd="1" destOrd="0" presId="urn:microsoft.com/office/officeart/2005/8/layout/cycle7"/>
    <dgm:cxn modelId="{62A4D319-23C8-4A25-B657-D7615DF760F1}" type="presOf" srcId="{D4E86340-95A1-40A7-A544-2C3847DFEB34}" destId="{66D62F1B-47A3-449C-A1B0-EE7FA0D2A957}" srcOrd="0" destOrd="0" presId="urn:microsoft.com/office/officeart/2005/8/layout/cycle7"/>
    <dgm:cxn modelId="{F41FCC8E-F26A-45FC-8AFE-C46EF64F6484}" type="presOf" srcId="{5345186B-8167-4A6F-97FC-432A02506230}" destId="{3EA7000E-A32B-4EAD-AA88-D46E3B45BDA0}" srcOrd="0" destOrd="0" presId="urn:microsoft.com/office/officeart/2005/8/layout/cycle7"/>
    <dgm:cxn modelId="{9676EA44-0CC5-4A9A-B996-4B556871768D}" type="presOf" srcId="{99D9B11F-5661-484C-89CB-CBF1F21B8795}" destId="{414E44EF-3F7D-4347-BE07-CDD45B5D35E0}" srcOrd="1" destOrd="0" presId="urn:microsoft.com/office/officeart/2005/8/layout/cycle7"/>
    <dgm:cxn modelId="{D7676620-D7A1-4208-ACEE-6C7A5840E822}" type="presOf" srcId="{46F58EE0-77C2-4792-96E2-9B554FD98615}" destId="{415C6223-CE67-4950-AB05-E03D5D02DDA4}" srcOrd="1" destOrd="0" presId="urn:microsoft.com/office/officeart/2005/8/layout/cycle7"/>
    <dgm:cxn modelId="{8A1DE40D-29D2-4FB0-98CD-936B65764505}" srcId="{0945A482-A0AE-4882-9E8F-BDCA3C14DFBD}" destId="{DB0A9320-E623-4BE1-AC69-55C34273124E}" srcOrd="0" destOrd="0" parTransId="{2E2598FD-A196-4707-93C8-8A63ACB2A21E}" sibTransId="{89EC330A-DC71-4876-892C-138648E3EC22}"/>
    <dgm:cxn modelId="{E88A59DC-A528-4907-B4AB-B8DB3C772E7A}" type="presOf" srcId="{D5398983-4D7C-4AF3-89D0-E81862C0D34E}" destId="{D8E01E2C-F5E9-40C2-87AC-C7C5BD3DFFFD}" srcOrd="0" destOrd="0" presId="urn:microsoft.com/office/officeart/2005/8/layout/cycle7"/>
    <dgm:cxn modelId="{12D2A659-61C2-4E1C-9410-CB45758FDE56}" type="presOf" srcId="{89EC330A-DC71-4876-892C-138648E3EC22}" destId="{D3FD69CC-FDF7-4A93-AA5A-CA19C49308DD}" srcOrd="0" destOrd="0" presId="urn:microsoft.com/office/officeart/2005/8/layout/cycle7"/>
    <dgm:cxn modelId="{69B699E7-B480-49A9-8719-2859B3385664}" type="presOf" srcId="{DB0A9320-E623-4BE1-AC69-55C34273124E}" destId="{B6CFBCFC-9146-45A6-A849-AA0B935C3847}" srcOrd="0" destOrd="0" presId="urn:microsoft.com/office/officeart/2005/8/layout/cycle7"/>
    <dgm:cxn modelId="{FB987B1F-2E88-40A0-BC3F-200B235E87D3}" type="presOf" srcId="{5345186B-8167-4A6F-97FC-432A02506230}" destId="{2E217DD5-B41B-4E42-91F7-7213B2EA0834}" srcOrd="1" destOrd="0" presId="urn:microsoft.com/office/officeart/2005/8/layout/cycle7"/>
    <dgm:cxn modelId="{DD2E7505-44D0-4C58-8366-2CF06BFA6361}" type="presOf" srcId="{48407E22-758F-41BA-998C-B9FCD472FB01}" destId="{5CD55C50-E5C2-437A-833A-ED6FE031EEAE}" srcOrd="0" destOrd="0" presId="urn:microsoft.com/office/officeart/2005/8/layout/cycle7"/>
    <dgm:cxn modelId="{14E14FC4-296E-4AA6-8201-6BAC50A89900}" srcId="{0945A482-A0AE-4882-9E8F-BDCA3C14DFBD}" destId="{D5398983-4D7C-4AF3-89D0-E81862C0D34E}" srcOrd="2" destOrd="0" parTransId="{0E3C905C-D43B-49DB-87E7-6D514C45A5BF}" sibTransId="{5345186B-8167-4A6F-97FC-432A02506230}"/>
    <dgm:cxn modelId="{3A64B3F4-5873-4411-9D22-F7AF27AB8BC7}" type="presOf" srcId="{EC7617B0-DF26-46DA-98C3-99DD29EEF7D7}" destId="{1BBCCAF2-1B21-4295-8340-92471C069DA2}" srcOrd="0" destOrd="0" presId="urn:microsoft.com/office/officeart/2005/8/layout/cycle7"/>
    <dgm:cxn modelId="{2A59D70D-889A-4484-903E-B91774D24D1B}" srcId="{0945A482-A0AE-4882-9E8F-BDCA3C14DFBD}" destId="{48407E22-758F-41BA-998C-B9FCD472FB01}" srcOrd="4" destOrd="0" parTransId="{63F54430-7DE1-4B0C-A037-B825D0EB8846}" sibTransId="{EC7617B0-DF26-46DA-98C3-99DD29EEF7D7}"/>
    <dgm:cxn modelId="{59F15934-4A58-4ED4-AF32-248DB36D48AF}" type="presOf" srcId="{3EA821A6-D035-480E-B6F7-F3B939D74253}" destId="{4C067903-FC02-45E7-AC22-88C422F5C1AA}" srcOrd="1" destOrd="0" presId="urn:microsoft.com/office/officeart/2005/8/layout/cycle7"/>
    <dgm:cxn modelId="{7597629E-F70E-493E-B468-9A7773930A31}" type="presOf" srcId="{6EE881B3-C389-485A-9915-306E68102954}" destId="{AC4744FF-89E7-40ED-801F-3D18B1FA940E}" srcOrd="0" destOrd="0" presId="urn:microsoft.com/office/officeart/2005/8/layout/cycle7"/>
    <dgm:cxn modelId="{426037A9-94BF-482C-9D87-A3E7621088C7}" srcId="{0945A482-A0AE-4882-9E8F-BDCA3C14DFBD}" destId="{6EE881B3-C389-485A-9915-306E68102954}" srcOrd="5" destOrd="0" parTransId="{CE75D437-48D0-4245-A7ED-52DD8CB134CF}" sibTransId="{46F58EE0-77C2-4792-96E2-9B554FD98615}"/>
    <dgm:cxn modelId="{C356A0CF-8E98-4FE0-8CB3-8C945BA5E378}" srcId="{0945A482-A0AE-4882-9E8F-BDCA3C14DFBD}" destId="{A6F98449-07D9-4E31-B887-0B8F904D6279}" srcOrd="1" destOrd="0" parTransId="{2B23E109-4B11-4709-A030-8AB15A55C3C4}" sibTransId="{99D9B11F-5661-484C-89CB-CBF1F21B8795}"/>
    <dgm:cxn modelId="{8388B79A-81ED-434C-96D9-03FA3D0089AE}" type="presOf" srcId="{3EA821A6-D035-480E-B6F7-F3B939D74253}" destId="{7C8551FE-025D-4205-94D5-A3160C8C6AE4}" srcOrd="0" destOrd="0" presId="urn:microsoft.com/office/officeart/2005/8/layout/cycle7"/>
    <dgm:cxn modelId="{2B81B104-40C0-4348-86DF-62456C31134F}" srcId="{0945A482-A0AE-4882-9E8F-BDCA3C14DFBD}" destId="{D4E86340-95A1-40A7-A544-2C3847DFEB34}" srcOrd="3" destOrd="0" parTransId="{66A62D7D-2F43-4A71-A9C8-03264EE4A4BE}" sibTransId="{3EA821A6-D035-480E-B6F7-F3B939D74253}"/>
    <dgm:cxn modelId="{4E0D0E96-428D-46F6-903F-E1CD7E689311}" type="presOf" srcId="{EC7617B0-DF26-46DA-98C3-99DD29EEF7D7}" destId="{F8FDC8C2-889D-48ED-B91C-21814DA99351}" srcOrd="1" destOrd="0" presId="urn:microsoft.com/office/officeart/2005/8/layout/cycle7"/>
    <dgm:cxn modelId="{D2103CEF-3918-4178-942A-47E6D72F704E}" type="presOf" srcId="{A6F98449-07D9-4E31-B887-0B8F904D6279}" destId="{5624ED73-1DEB-48C0-A352-627E65062799}" srcOrd="0" destOrd="0" presId="urn:microsoft.com/office/officeart/2005/8/layout/cycle7"/>
    <dgm:cxn modelId="{1BD2F5BC-6F79-4C78-965C-280FA4CF2FA7}" type="presOf" srcId="{99D9B11F-5661-484C-89CB-CBF1F21B8795}" destId="{CAE158C6-85AF-4DDE-9BB3-08618623CDB3}" srcOrd="0" destOrd="0" presId="urn:microsoft.com/office/officeart/2005/8/layout/cycle7"/>
    <dgm:cxn modelId="{43B566C9-43EC-4BBB-8D55-79289575BB85}" type="presOf" srcId="{46F58EE0-77C2-4792-96E2-9B554FD98615}" destId="{5E4A213C-1898-41BE-8C4A-F44EE13B4A50}" srcOrd="0" destOrd="0" presId="urn:microsoft.com/office/officeart/2005/8/layout/cycle7"/>
    <dgm:cxn modelId="{2394C658-FF79-4B65-BBD1-D030DB5E68EF}" type="presParOf" srcId="{187C9A4E-514B-4605-BF81-D81EFD3BE1B4}" destId="{B6CFBCFC-9146-45A6-A849-AA0B935C3847}" srcOrd="0" destOrd="0" presId="urn:microsoft.com/office/officeart/2005/8/layout/cycle7"/>
    <dgm:cxn modelId="{D2FA25DA-54EA-4771-A827-D41DB423AD45}" type="presParOf" srcId="{187C9A4E-514B-4605-BF81-D81EFD3BE1B4}" destId="{D3FD69CC-FDF7-4A93-AA5A-CA19C49308DD}" srcOrd="1" destOrd="0" presId="urn:microsoft.com/office/officeart/2005/8/layout/cycle7"/>
    <dgm:cxn modelId="{C6A7BF71-7EC8-4B56-8E0B-7A9ACE8761C2}" type="presParOf" srcId="{D3FD69CC-FDF7-4A93-AA5A-CA19C49308DD}" destId="{F8637275-D3D1-44E2-BB09-105EC852743A}" srcOrd="0" destOrd="0" presId="urn:microsoft.com/office/officeart/2005/8/layout/cycle7"/>
    <dgm:cxn modelId="{C05C69F1-E3B9-4312-97D5-AE8D1BF76EF5}" type="presParOf" srcId="{187C9A4E-514B-4605-BF81-D81EFD3BE1B4}" destId="{5624ED73-1DEB-48C0-A352-627E65062799}" srcOrd="2" destOrd="0" presId="urn:microsoft.com/office/officeart/2005/8/layout/cycle7"/>
    <dgm:cxn modelId="{3CF7FD3B-3D92-4F68-BDCA-40FE92F359D9}" type="presParOf" srcId="{187C9A4E-514B-4605-BF81-D81EFD3BE1B4}" destId="{CAE158C6-85AF-4DDE-9BB3-08618623CDB3}" srcOrd="3" destOrd="0" presId="urn:microsoft.com/office/officeart/2005/8/layout/cycle7"/>
    <dgm:cxn modelId="{BC2FAA81-4B2A-4461-AFBB-C225FD0947A4}" type="presParOf" srcId="{CAE158C6-85AF-4DDE-9BB3-08618623CDB3}" destId="{414E44EF-3F7D-4347-BE07-CDD45B5D35E0}" srcOrd="0" destOrd="0" presId="urn:microsoft.com/office/officeart/2005/8/layout/cycle7"/>
    <dgm:cxn modelId="{CC3BF30A-75A5-4460-9009-741B078B7566}" type="presParOf" srcId="{187C9A4E-514B-4605-BF81-D81EFD3BE1B4}" destId="{D8E01E2C-F5E9-40C2-87AC-C7C5BD3DFFFD}" srcOrd="4" destOrd="0" presId="urn:microsoft.com/office/officeart/2005/8/layout/cycle7"/>
    <dgm:cxn modelId="{C8B909E2-3C05-4168-9193-9F3C067BCD87}" type="presParOf" srcId="{187C9A4E-514B-4605-BF81-D81EFD3BE1B4}" destId="{3EA7000E-A32B-4EAD-AA88-D46E3B45BDA0}" srcOrd="5" destOrd="0" presId="urn:microsoft.com/office/officeart/2005/8/layout/cycle7"/>
    <dgm:cxn modelId="{4A6135A9-D98D-4895-86FF-6175AA53CE86}" type="presParOf" srcId="{3EA7000E-A32B-4EAD-AA88-D46E3B45BDA0}" destId="{2E217DD5-B41B-4E42-91F7-7213B2EA0834}" srcOrd="0" destOrd="0" presId="urn:microsoft.com/office/officeart/2005/8/layout/cycle7"/>
    <dgm:cxn modelId="{0617E8AF-1412-40A2-BDA5-51C24E2F7B5F}" type="presParOf" srcId="{187C9A4E-514B-4605-BF81-D81EFD3BE1B4}" destId="{66D62F1B-47A3-449C-A1B0-EE7FA0D2A957}" srcOrd="6" destOrd="0" presId="urn:microsoft.com/office/officeart/2005/8/layout/cycle7"/>
    <dgm:cxn modelId="{88811ABE-CF90-4CC0-BF3A-FCD15DA0325B}" type="presParOf" srcId="{187C9A4E-514B-4605-BF81-D81EFD3BE1B4}" destId="{7C8551FE-025D-4205-94D5-A3160C8C6AE4}" srcOrd="7" destOrd="0" presId="urn:microsoft.com/office/officeart/2005/8/layout/cycle7"/>
    <dgm:cxn modelId="{AB289EA6-E1CC-4932-8A79-E05563F4C5C6}" type="presParOf" srcId="{7C8551FE-025D-4205-94D5-A3160C8C6AE4}" destId="{4C067903-FC02-45E7-AC22-88C422F5C1AA}" srcOrd="0" destOrd="0" presId="urn:microsoft.com/office/officeart/2005/8/layout/cycle7"/>
    <dgm:cxn modelId="{066E1F55-0CD4-4168-845E-0E1D8EBEDB9D}" type="presParOf" srcId="{187C9A4E-514B-4605-BF81-D81EFD3BE1B4}" destId="{5CD55C50-E5C2-437A-833A-ED6FE031EEAE}" srcOrd="8" destOrd="0" presId="urn:microsoft.com/office/officeart/2005/8/layout/cycle7"/>
    <dgm:cxn modelId="{0CAADE83-0CEA-41C1-9C05-C9A2123A3D9E}" type="presParOf" srcId="{187C9A4E-514B-4605-BF81-D81EFD3BE1B4}" destId="{1BBCCAF2-1B21-4295-8340-92471C069DA2}" srcOrd="9" destOrd="0" presId="urn:microsoft.com/office/officeart/2005/8/layout/cycle7"/>
    <dgm:cxn modelId="{B44568DD-42E4-4447-A3B5-19D57FC16B4D}" type="presParOf" srcId="{1BBCCAF2-1B21-4295-8340-92471C069DA2}" destId="{F8FDC8C2-889D-48ED-B91C-21814DA99351}" srcOrd="0" destOrd="0" presId="urn:microsoft.com/office/officeart/2005/8/layout/cycle7"/>
    <dgm:cxn modelId="{0D38DF6D-5DBD-4F17-A11B-07C6FFB707BE}" type="presParOf" srcId="{187C9A4E-514B-4605-BF81-D81EFD3BE1B4}" destId="{AC4744FF-89E7-40ED-801F-3D18B1FA940E}" srcOrd="10" destOrd="0" presId="urn:microsoft.com/office/officeart/2005/8/layout/cycle7"/>
    <dgm:cxn modelId="{F23922BD-3360-4B01-8797-ACB3E0F73CC3}" type="presParOf" srcId="{187C9A4E-514B-4605-BF81-D81EFD3BE1B4}" destId="{5E4A213C-1898-41BE-8C4A-F44EE13B4A50}" srcOrd="11" destOrd="0" presId="urn:microsoft.com/office/officeart/2005/8/layout/cycle7"/>
    <dgm:cxn modelId="{C8E993E5-15E5-4783-802D-9FE1FEB018DC}" type="presParOf" srcId="{5E4A213C-1898-41BE-8C4A-F44EE13B4A50}" destId="{415C6223-CE67-4950-AB05-E03D5D02DDA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F48952-2045-4C48-A32D-697FCFF3F7F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DCD96FF0-4DB6-430E-9104-D3F9549A613C}">
      <dgm:prSet phldrT="[Text]"/>
      <dgm:spPr>
        <a:solidFill>
          <a:schemeClr val="accent4"/>
        </a:solidFill>
      </dgm:spPr>
      <dgm:t>
        <a:bodyPr/>
        <a:lstStyle/>
        <a:p>
          <a:r>
            <a:rPr lang="en-US" dirty="0"/>
            <a:t>Education</a:t>
          </a:r>
        </a:p>
      </dgm:t>
    </dgm:pt>
    <dgm:pt modelId="{54BAF763-955A-43A7-91CD-7F7594547613}" type="parTrans" cxnId="{E380F234-281F-4ABA-9821-706B9C771C45}">
      <dgm:prSet/>
      <dgm:spPr/>
      <dgm:t>
        <a:bodyPr/>
        <a:lstStyle/>
        <a:p>
          <a:endParaRPr lang="en-US"/>
        </a:p>
      </dgm:t>
    </dgm:pt>
    <dgm:pt modelId="{880218F8-6765-4C08-8C94-90B2BCD90456}" type="sibTrans" cxnId="{E380F234-281F-4ABA-9821-706B9C771C45}">
      <dgm:prSet/>
      <dgm:spPr/>
      <dgm:t>
        <a:bodyPr/>
        <a:lstStyle/>
        <a:p>
          <a:endParaRPr lang="en-US"/>
        </a:p>
      </dgm:t>
    </dgm:pt>
    <dgm:pt modelId="{B14278A3-146A-4AF7-BD32-6BEC8F83E5E9}">
      <dgm:prSet phldrT="[Text]"/>
      <dgm:spPr>
        <a:solidFill>
          <a:srgbClr val="00B050"/>
        </a:solidFill>
      </dgm:spPr>
      <dgm:t>
        <a:bodyPr/>
        <a:lstStyle/>
        <a:p>
          <a:r>
            <a:rPr lang="en-US" dirty="0"/>
            <a:t>Access</a:t>
          </a:r>
        </a:p>
      </dgm:t>
    </dgm:pt>
    <dgm:pt modelId="{C03FC2FF-6A12-45F1-BD9A-86551C05EAC4}" type="parTrans" cxnId="{9EDFF505-6AB3-41D2-A20A-41B4E0412ABE}">
      <dgm:prSet/>
      <dgm:spPr/>
      <dgm:t>
        <a:bodyPr/>
        <a:lstStyle/>
        <a:p>
          <a:endParaRPr lang="en-US"/>
        </a:p>
      </dgm:t>
    </dgm:pt>
    <dgm:pt modelId="{8A9D863C-820D-444D-A19A-061207D3E7D1}" type="sibTrans" cxnId="{9EDFF505-6AB3-41D2-A20A-41B4E0412ABE}">
      <dgm:prSet/>
      <dgm:spPr/>
      <dgm:t>
        <a:bodyPr/>
        <a:lstStyle/>
        <a:p>
          <a:endParaRPr lang="en-US"/>
        </a:p>
      </dgm:t>
    </dgm:pt>
    <dgm:pt modelId="{594487B8-CB66-48A8-B188-5731BDF27EDC}">
      <dgm:prSet phldrT="[Text]"/>
      <dgm:spPr>
        <a:solidFill>
          <a:srgbClr val="0070C0"/>
        </a:solidFill>
      </dgm:spPr>
      <dgm:t>
        <a:bodyPr/>
        <a:lstStyle/>
        <a:p>
          <a:r>
            <a:rPr lang="en-US" dirty="0"/>
            <a:t>Support</a:t>
          </a:r>
        </a:p>
      </dgm:t>
    </dgm:pt>
    <dgm:pt modelId="{6EBA3726-22CF-4479-A312-181F88D93872}" type="parTrans" cxnId="{23DC251C-0894-4F24-9738-2B972081C394}">
      <dgm:prSet/>
      <dgm:spPr/>
      <dgm:t>
        <a:bodyPr/>
        <a:lstStyle/>
        <a:p>
          <a:endParaRPr lang="en-US"/>
        </a:p>
      </dgm:t>
    </dgm:pt>
    <dgm:pt modelId="{49572BC1-9FD3-4063-9A35-1CA5202A8F39}" type="sibTrans" cxnId="{23DC251C-0894-4F24-9738-2B972081C394}">
      <dgm:prSet/>
      <dgm:spPr/>
      <dgm:t>
        <a:bodyPr/>
        <a:lstStyle/>
        <a:p>
          <a:endParaRPr lang="en-US"/>
        </a:p>
      </dgm:t>
    </dgm:pt>
    <dgm:pt modelId="{6492A3B1-65E5-4FE7-8016-19A3E6E30A4A}">
      <dgm:prSet phldrT="[Text]"/>
      <dgm:spPr>
        <a:solidFill>
          <a:schemeClr val="accent2">
            <a:lumMod val="75000"/>
          </a:schemeClr>
        </a:solidFill>
      </dgm:spPr>
      <dgm:t>
        <a:bodyPr/>
        <a:lstStyle/>
        <a:p>
          <a:r>
            <a:rPr lang="en-US" dirty="0"/>
            <a:t>Linkages</a:t>
          </a:r>
        </a:p>
      </dgm:t>
    </dgm:pt>
    <dgm:pt modelId="{FAEFF3C0-4A76-4C87-8265-E451CA7FFABB}" type="parTrans" cxnId="{5A9DA149-8CF3-438D-81B2-73B1D604660F}">
      <dgm:prSet/>
      <dgm:spPr/>
      <dgm:t>
        <a:bodyPr/>
        <a:lstStyle/>
        <a:p>
          <a:endParaRPr lang="en-US"/>
        </a:p>
      </dgm:t>
    </dgm:pt>
    <dgm:pt modelId="{4CD2E8BA-2AA6-4C42-AD36-9E63F31A1BD7}" type="sibTrans" cxnId="{5A9DA149-8CF3-438D-81B2-73B1D604660F}">
      <dgm:prSet/>
      <dgm:spPr/>
      <dgm:t>
        <a:bodyPr/>
        <a:lstStyle/>
        <a:p>
          <a:endParaRPr lang="en-US"/>
        </a:p>
      </dgm:t>
    </dgm:pt>
    <dgm:pt modelId="{E16EBE13-C347-40BA-A37C-9C1528FC9287}" type="pres">
      <dgm:prSet presAssocID="{29F48952-2045-4C48-A32D-697FCFF3F7FA}" presName="diagram" presStyleCnt="0">
        <dgm:presLayoutVars>
          <dgm:dir/>
          <dgm:resizeHandles val="exact"/>
        </dgm:presLayoutVars>
      </dgm:prSet>
      <dgm:spPr/>
      <dgm:t>
        <a:bodyPr/>
        <a:lstStyle/>
        <a:p>
          <a:endParaRPr lang="en-US"/>
        </a:p>
      </dgm:t>
    </dgm:pt>
    <dgm:pt modelId="{550BA459-EE98-47C3-8B44-4A3AA0CD5B6D}" type="pres">
      <dgm:prSet presAssocID="{DCD96FF0-4DB6-430E-9104-D3F9549A613C}" presName="node" presStyleLbl="node1" presStyleIdx="0" presStyleCnt="4" custLinFactNeighborX="-23365" custLinFactNeighborY="552">
        <dgm:presLayoutVars>
          <dgm:bulletEnabled val="1"/>
        </dgm:presLayoutVars>
      </dgm:prSet>
      <dgm:spPr/>
      <dgm:t>
        <a:bodyPr/>
        <a:lstStyle/>
        <a:p>
          <a:endParaRPr lang="en-US"/>
        </a:p>
      </dgm:t>
    </dgm:pt>
    <dgm:pt modelId="{2CBC0258-FA74-46EC-B133-3B065FBB7B29}" type="pres">
      <dgm:prSet presAssocID="{880218F8-6765-4C08-8C94-90B2BCD90456}" presName="sibTrans" presStyleCnt="0"/>
      <dgm:spPr/>
    </dgm:pt>
    <dgm:pt modelId="{93993E03-2D51-4C3A-9A38-D03BC5D7F0C9}" type="pres">
      <dgm:prSet presAssocID="{B14278A3-146A-4AF7-BD32-6BEC8F83E5E9}" presName="node" presStyleLbl="node1" presStyleIdx="1" presStyleCnt="4">
        <dgm:presLayoutVars>
          <dgm:bulletEnabled val="1"/>
        </dgm:presLayoutVars>
      </dgm:prSet>
      <dgm:spPr/>
      <dgm:t>
        <a:bodyPr/>
        <a:lstStyle/>
        <a:p>
          <a:endParaRPr lang="en-US"/>
        </a:p>
      </dgm:t>
    </dgm:pt>
    <dgm:pt modelId="{2D8FF84B-4DED-4895-9166-DA99EF466F85}" type="pres">
      <dgm:prSet presAssocID="{8A9D863C-820D-444D-A19A-061207D3E7D1}" presName="sibTrans" presStyleCnt="0"/>
      <dgm:spPr/>
    </dgm:pt>
    <dgm:pt modelId="{F1D42A28-0A11-41CD-A44D-6B1CC9E20CE9}" type="pres">
      <dgm:prSet presAssocID="{594487B8-CB66-48A8-B188-5731BDF27EDC}" presName="node" presStyleLbl="node1" presStyleIdx="2" presStyleCnt="4">
        <dgm:presLayoutVars>
          <dgm:bulletEnabled val="1"/>
        </dgm:presLayoutVars>
      </dgm:prSet>
      <dgm:spPr/>
      <dgm:t>
        <a:bodyPr/>
        <a:lstStyle/>
        <a:p>
          <a:endParaRPr lang="en-US"/>
        </a:p>
      </dgm:t>
    </dgm:pt>
    <dgm:pt modelId="{60F2278A-EDE7-4833-9191-EC0037A7102C}" type="pres">
      <dgm:prSet presAssocID="{49572BC1-9FD3-4063-9A35-1CA5202A8F39}" presName="sibTrans" presStyleCnt="0"/>
      <dgm:spPr/>
    </dgm:pt>
    <dgm:pt modelId="{DF892188-422C-4DA2-A388-C599AF5BD0D0}" type="pres">
      <dgm:prSet presAssocID="{6492A3B1-65E5-4FE7-8016-19A3E6E30A4A}" presName="node" presStyleLbl="node1" presStyleIdx="3" presStyleCnt="4">
        <dgm:presLayoutVars>
          <dgm:bulletEnabled val="1"/>
        </dgm:presLayoutVars>
      </dgm:prSet>
      <dgm:spPr/>
      <dgm:t>
        <a:bodyPr/>
        <a:lstStyle/>
        <a:p>
          <a:endParaRPr lang="en-US"/>
        </a:p>
      </dgm:t>
    </dgm:pt>
  </dgm:ptLst>
  <dgm:cxnLst>
    <dgm:cxn modelId="{9EDFF505-6AB3-41D2-A20A-41B4E0412ABE}" srcId="{29F48952-2045-4C48-A32D-697FCFF3F7FA}" destId="{B14278A3-146A-4AF7-BD32-6BEC8F83E5E9}" srcOrd="1" destOrd="0" parTransId="{C03FC2FF-6A12-45F1-BD9A-86551C05EAC4}" sibTransId="{8A9D863C-820D-444D-A19A-061207D3E7D1}"/>
    <dgm:cxn modelId="{B529A1BE-6290-47E9-9523-8EA44B303243}" type="presOf" srcId="{594487B8-CB66-48A8-B188-5731BDF27EDC}" destId="{F1D42A28-0A11-41CD-A44D-6B1CC9E20CE9}" srcOrd="0" destOrd="0" presId="urn:microsoft.com/office/officeart/2005/8/layout/default#2"/>
    <dgm:cxn modelId="{5A9DA149-8CF3-438D-81B2-73B1D604660F}" srcId="{29F48952-2045-4C48-A32D-697FCFF3F7FA}" destId="{6492A3B1-65E5-4FE7-8016-19A3E6E30A4A}" srcOrd="3" destOrd="0" parTransId="{FAEFF3C0-4A76-4C87-8265-E451CA7FFABB}" sibTransId="{4CD2E8BA-2AA6-4C42-AD36-9E63F31A1BD7}"/>
    <dgm:cxn modelId="{DB26AE11-D286-4359-8502-4AC7E61A466C}" type="presOf" srcId="{29F48952-2045-4C48-A32D-697FCFF3F7FA}" destId="{E16EBE13-C347-40BA-A37C-9C1528FC9287}" srcOrd="0" destOrd="0" presId="urn:microsoft.com/office/officeart/2005/8/layout/default#2"/>
    <dgm:cxn modelId="{44936A59-D205-4588-9B6D-53EEA2DD3448}" type="presOf" srcId="{B14278A3-146A-4AF7-BD32-6BEC8F83E5E9}" destId="{93993E03-2D51-4C3A-9A38-D03BC5D7F0C9}" srcOrd="0" destOrd="0" presId="urn:microsoft.com/office/officeart/2005/8/layout/default#2"/>
    <dgm:cxn modelId="{13232432-90B7-453A-8EB3-1A78D0806386}" type="presOf" srcId="{DCD96FF0-4DB6-430E-9104-D3F9549A613C}" destId="{550BA459-EE98-47C3-8B44-4A3AA0CD5B6D}" srcOrd="0" destOrd="0" presId="urn:microsoft.com/office/officeart/2005/8/layout/default#2"/>
    <dgm:cxn modelId="{E37542A0-BC90-4762-B051-EF63142983D2}" type="presOf" srcId="{6492A3B1-65E5-4FE7-8016-19A3E6E30A4A}" destId="{DF892188-422C-4DA2-A388-C599AF5BD0D0}" srcOrd="0" destOrd="0" presId="urn:microsoft.com/office/officeart/2005/8/layout/default#2"/>
    <dgm:cxn modelId="{E380F234-281F-4ABA-9821-706B9C771C45}" srcId="{29F48952-2045-4C48-A32D-697FCFF3F7FA}" destId="{DCD96FF0-4DB6-430E-9104-D3F9549A613C}" srcOrd="0" destOrd="0" parTransId="{54BAF763-955A-43A7-91CD-7F7594547613}" sibTransId="{880218F8-6765-4C08-8C94-90B2BCD90456}"/>
    <dgm:cxn modelId="{23DC251C-0894-4F24-9738-2B972081C394}" srcId="{29F48952-2045-4C48-A32D-697FCFF3F7FA}" destId="{594487B8-CB66-48A8-B188-5731BDF27EDC}" srcOrd="2" destOrd="0" parTransId="{6EBA3726-22CF-4479-A312-181F88D93872}" sibTransId="{49572BC1-9FD3-4063-9A35-1CA5202A8F39}"/>
    <dgm:cxn modelId="{9F81894C-23B6-4438-855A-FF789B3D3D9B}" type="presParOf" srcId="{E16EBE13-C347-40BA-A37C-9C1528FC9287}" destId="{550BA459-EE98-47C3-8B44-4A3AA0CD5B6D}" srcOrd="0" destOrd="0" presId="urn:microsoft.com/office/officeart/2005/8/layout/default#2"/>
    <dgm:cxn modelId="{F22489DD-35AE-42D3-BA89-7AA2B262335D}" type="presParOf" srcId="{E16EBE13-C347-40BA-A37C-9C1528FC9287}" destId="{2CBC0258-FA74-46EC-B133-3B065FBB7B29}" srcOrd="1" destOrd="0" presId="urn:microsoft.com/office/officeart/2005/8/layout/default#2"/>
    <dgm:cxn modelId="{9DEF2797-EFCB-4383-B35E-A71A13DAA274}" type="presParOf" srcId="{E16EBE13-C347-40BA-A37C-9C1528FC9287}" destId="{93993E03-2D51-4C3A-9A38-D03BC5D7F0C9}" srcOrd="2" destOrd="0" presId="urn:microsoft.com/office/officeart/2005/8/layout/default#2"/>
    <dgm:cxn modelId="{C389B3E8-B89F-4945-B5F8-0AA6F1311013}" type="presParOf" srcId="{E16EBE13-C347-40BA-A37C-9C1528FC9287}" destId="{2D8FF84B-4DED-4895-9166-DA99EF466F85}" srcOrd="3" destOrd="0" presId="urn:microsoft.com/office/officeart/2005/8/layout/default#2"/>
    <dgm:cxn modelId="{CA754839-7BA7-42D7-9887-E1B501FFE573}" type="presParOf" srcId="{E16EBE13-C347-40BA-A37C-9C1528FC9287}" destId="{F1D42A28-0A11-41CD-A44D-6B1CC9E20CE9}" srcOrd="4" destOrd="0" presId="urn:microsoft.com/office/officeart/2005/8/layout/default#2"/>
    <dgm:cxn modelId="{8FDDED4B-377F-4388-B69C-D16AB736724E}" type="presParOf" srcId="{E16EBE13-C347-40BA-A37C-9C1528FC9287}" destId="{60F2278A-EDE7-4833-9191-EC0037A7102C}" srcOrd="5" destOrd="0" presId="urn:microsoft.com/office/officeart/2005/8/layout/default#2"/>
    <dgm:cxn modelId="{95602230-DEBB-4035-89AB-BCB82AA601CF}" type="presParOf" srcId="{E16EBE13-C347-40BA-A37C-9C1528FC9287}" destId="{DF892188-422C-4DA2-A388-C599AF5BD0D0}"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67674-AEA8-456D-A290-F752A7E52864}">
      <dsp:nvSpPr>
        <dsp:cNvPr id="0" name=""/>
        <dsp:cNvSpPr/>
      </dsp:nvSpPr>
      <dsp:spPr>
        <a:xfrm>
          <a:off x="0"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Policy &amp; Advocacy</a:t>
          </a:r>
        </a:p>
      </dsp:txBody>
      <dsp:txXfrm>
        <a:off x="0" y="176212"/>
        <a:ext cx="2190749" cy="1314449"/>
      </dsp:txXfrm>
    </dsp:sp>
    <dsp:sp modelId="{1B23D5EA-3FD0-41BF-9CC3-ED3A968232F5}">
      <dsp:nvSpPr>
        <dsp:cNvPr id="0" name=""/>
        <dsp:cNvSpPr/>
      </dsp:nvSpPr>
      <dsp:spPr>
        <a:xfrm>
          <a:off x="2409825"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Training &amp; Capacity Building </a:t>
          </a:r>
        </a:p>
      </dsp:txBody>
      <dsp:txXfrm>
        <a:off x="2409825" y="176212"/>
        <a:ext cx="2190749" cy="1314449"/>
      </dsp:txXfrm>
    </dsp:sp>
    <dsp:sp modelId="{75243596-3472-43AA-857D-F442BEE38B19}">
      <dsp:nvSpPr>
        <dsp:cNvPr id="0" name=""/>
        <dsp:cNvSpPr/>
      </dsp:nvSpPr>
      <dsp:spPr>
        <a:xfrm>
          <a:off x="4819649"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Overdose Prevention &amp; Advocacy</a:t>
          </a:r>
        </a:p>
      </dsp:txBody>
      <dsp:txXfrm>
        <a:off x="4819649" y="176212"/>
        <a:ext cx="2190749" cy="1314449"/>
      </dsp:txXfrm>
    </dsp:sp>
    <dsp:sp modelId="{DEE0BA82-6DED-412D-9448-BF2E893D0159}">
      <dsp:nvSpPr>
        <dsp:cNvPr id="0" name=""/>
        <dsp:cNvSpPr/>
      </dsp:nvSpPr>
      <dsp:spPr>
        <a:xfrm>
          <a:off x="1204912" y="1709737"/>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National &amp; Regional Conferences </a:t>
          </a:r>
        </a:p>
      </dsp:txBody>
      <dsp:txXfrm>
        <a:off x="1204912" y="1709737"/>
        <a:ext cx="2190749" cy="1314449"/>
      </dsp:txXfrm>
    </dsp:sp>
    <dsp:sp modelId="{353B7DA0-D329-41D9-96BD-6B6D4555FA88}">
      <dsp:nvSpPr>
        <dsp:cNvPr id="0" name=""/>
        <dsp:cNvSpPr/>
      </dsp:nvSpPr>
      <dsp:spPr>
        <a:xfrm>
          <a:off x="3614737" y="1709737"/>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Resources &amp; Publications</a:t>
          </a:r>
        </a:p>
      </dsp:txBody>
      <dsp:txXfrm>
        <a:off x="3614737" y="1709737"/>
        <a:ext cx="2190749" cy="1314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04CF-279A-4A75-8E0A-C67EDF7FBFE2}">
      <dsp:nvSpPr>
        <dsp:cNvPr id="0" name=""/>
        <dsp:cNvSpPr/>
      </dsp:nvSpPr>
      <dsp:spPr>
        <a:xfrm rot="5400000">
          <a:off x="3782403" y="917962"/>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baseline="0" dirty="0"/>
            <a:t>HIV Testing</a:t>
          </a:r>
        </a:p>
      </dsp:txBody>
      <dsp:txXfrm rot="-5400000">
        <a:off x="3990899" y="1012384"/>
        <a:ext cx="622500" cy="715517"/>
      </dsp:txXfrm>
    </dsp:sp>
    <dsp:sp modelId="{4267470A-C341-4443-AD06-96EB09F6BE54}">
      <dsp:nvSpPr>
        <dsp:cNvPr id="0" name=""/>
        <dsp:cNvSpPr/>
      </dsp:nvSpPr>
      <dsp:spPr>
        <a:xfrm>
          <a:off x="4800646" y="209028"/>
          <a:ext cx="1160073" cy="623695"/>
        </a:xfrm>
        <a:prstGeom prst="rect">
          <a:avLst/>
        </a:prstGeom>
        <a:noFill/>
        <a:ln>
          <a:noFill/>
        </a:ln>
        <a:effectLst/>
      </dsp:spPr>
      <dsp:style>
        <a:lnRef idx="0">
          <a:scrgbClr r="0" g="0" b="0"/>
        </a:lnRef>
        <a:fillRef idx="0">
          <a:scrgbClr r="0" g="0" b="0"/>
        </a:fillRef>
        <a:effectRef idx="0">
          <a:scrgbClr r="0" g="0" b="0"/>
        </a:effectRef>
        <a:fontRef idx="minor"/>
      </dsp:style>
    </dsp:sp>
    <dsp:sp modelId="{4C0C9903-296F-4417-8FF3-49FD43CE0EE3}">
      <dsp:nvSpPr>
        <dsp:cNvPr id="0" name=""/>
        <dsp:cNvSpPr/>
      </dsp:nvSpPr>
      <dsp:spPr>
        <a:xfrm rot="5400000">
          <a:off x="2830340" y="911590"/>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Policy</a:t>
          </a:r>
        </a:p>
      </dsp:txBody>
      <dsp:txXfrm rot="-5400000">
        <a:off x="3038836" y="1006012"/>
        <a:ext cx="622500" cy="715517"/>
      </dsp:txXfrm>
    </dsp:sp>
    <dsp:sp modelId="{917576F8-ED8F-495A-9353-4DC5DBBD0948}">
      <dsp:nvSpPr>
        <dsp:cNvPr id="0" name=""/>
        <dsp:cNvSpPr/>
      </dsp:nvSpPr>
      <dsp:spPr>
        <a:xfrm rot="5400000">
          <a:off x="1903165" y="920914"/>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baseline="0" dirty="0"/>
            <a:t>Prevention</a:t>
          </a:r>
          <a:r>
            <a:rPr lang="en-US" sz="1000" kern="1200" baseline="0" dirty="0"/>
            <a:t> with HIV-Negative Persons</a:t>
          </a:r>
        </a:p>
      </dsp:txBody>
      <dsp:txXfrm rot="-5400000">
        <a:off x="2111661" y="1015336"/>
        <a:ext cx="622500" cy="715517"/>
      </dsp:txXfrm>
    </dsp:sp>
    <dsp:sp modelId="{2333DA74-76DE-4326-ACD6-5519D37AC035}">
      <dsp:nvSpPr>
        <dsp:cNvPr id="0" name=""/>
        <dsp:cNvSpPr/>
      </dsp:nvSpPr>
      <dsp:spPr>
        <a:xfrm>
          <a:off x="2218546" y="1091349"/>
          <a:ext cx="1122652" cy="623695"/>
        </a:xfrm>
        <a:prstGeom prst="rect">
          <a:avLst/>
        </a:prstGeom>
        <a:noFill/>
        <a:ln>
          <a:noFill/>
        </a:ln>
        <a:effectLst/>
      </dsp:spPr>
      <dsp:style>
        <a:lnRef idx="0">
          <a:scrgbClr r="0" g="0" b="0"/>
        </a:lnRef>
        <a:fillRef idx="0">
          <a:scrgbClr r="0" g="0" b="0"/>
        </a:fillRef>
        <a:effectRef idx="0">
          <a:scrgbClr r="0" g="0" b="0"/>
        </a:effectRef>
        <a:fontRef idx="minor"/>
      </dsp:style>
    </dsp:sp>
    <dsp:sp modelId="{93A44671-88B6-4775-9FEC-FC083864EAD8}">
      <dsp:nvSpPr>
        <dsp:cNvPr id="0" name=""/>
        <dsp:cNvSpPr/>
      </dsp:nvSpPr>
      <dsp:spPr>
        <a:xfrm rot="5400000">
          <a:off x="5668444" y="927276"/>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t>Condom Distribution</a:t>
          </a:r>
        </a:p>
      </dsp:txBody>
      <dsp:txXfrm rot="-5400000">
        <a:off x="5876940" y="1021698"/>
        <a:ext cx="622500" cy="715517"/>
      </dsp:txXfrm>
    </dsp:sp>
    <dsp:sp modelId="{33BC06DA-E35B-4940-A4D1-E574E10A5E4F}">
      <dsp:nvSpPr>
        <dsp:cNvPr id="0" name=""/>
        <dsp:cNvSpPr/>
      </dsp:nvSpPr>
      <dsp:spPr>
        <a:xfrm rot="5400000">
          <a:off x="4722412" y="917848"/>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baseline="0" dirty="0"/>
            <a:t>Prevention </a:t>
          </a:r>
          <a:r>
            <a:rPr lang="en-US" sz="1000" kern="1200" baseline="0" dirty="0"/>
            <a:t>with HIV-Positive Persons</a:t>
          </a:r>
          <a:endParaRPr lang="en-US" sz="1000" kern="1200" dirty="0"/>
        </a:p>
      </dsp:txBody>
      <dsp:txXfrm rot="-5400000">
        <a:off x="4930908" y="1012270"/>
        <a:ext cx="622500" cy="715517"/>
      </dsp:txXfrm>
    </dsp:sp>
    <dsp:sp modelId="{7E1961DF-F6A9-41E0-B081-87F7455F031A}">
      <dsp:nvSpPr>
        <dsp:cNvPr id="0" name=""/>
        <dsp:cNvSpPr/>
      </dsp:nvSpPr>
      <dsp:spPr>
        <a:xfrm>
          <a:off x="4800646" y="1973671"/>
          <a:ext cx="1160073" cy="623695"/>
        </a:xfrm>
        <a:prstGeom prst="rect">
          <a:avLst/>
        </a:prstGeom>
        <a:noFill/>
        <a:ln>
          <a:noFill/>
        </a:ln>
        <a:effectLst/>
      </dsp:spPr>
      <dsp:style>
        <a:lnRef idx="0">
          <a:scrgbClr r="0" g="0" b="0"/>
        </a:lnRef>
        <a:fillRef idx="0">
          <a:scrgbClr r="0" g="0" b="0"/>
        </a:fillRef>
        <a:effectRef idx="0">
          <a:scrgbClr r="0" g="0" b="0"/>
        </a:effectRef>
        <a:fontRef idx="minor"/>
      </dsp:style>
    </dsp:sp>
    <dsp:sp modelId="{67DBA2DE-6630-49F8-B16A-22095D218B82}">
      <dsp:nvSpPr>
        <dsp:cNvPr id="0" name=""/>
        <dsp:cNvSpPr/>
      </dsp:nvSpPr>
      <dsp:spPr>
        <a:xfrm rot="5400000">
          <a:off x="3308438" y="1766656"/>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Harm Reduction</a:t>
          </a:r>
        </a:p>
      </dsp:txBody>
      <dsp:txXfrm rot="-5400000">
        <a:off x="3516934" y="1861078"/>
        <a:ext cx="622500" cy="715517"/>
      </dsp:txXfrm>
    </dsp:sp>
    <dsp:sp modelId="{789E84C1-4103-4993-9D0D-BBEDD4C96614}">
      <dsp:nvSpPr>
        <dsp:cNvPr id="0" name=""/>
        <dsp:cNvSpPr/>
      </dsp:nvSpPr>
      <dsp:spPr>
        <a:xfrm rot="5400000">
          <a:off x="2376814" y="1770346"/>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PrEP and PEP</a:t>
          </a:r>
        </a:p>
      </dsp:txBody>
      <dsp:txXfrm rot="-5400000">
        <a:off x="2585310" y="1864768"/>
        <a:ext cx="622500" cy="715517"/>
      </dsp:txXfrm>
    </dsp:sp>
    <dsp:sp modelId="{6CC643FA-7146-43BE-97A9-FAB9BC4844D3}">
      <dsp:nvSpPr>
        <dsp:cNvPr id="0" name=""/>
        <dsp:cNvSpPr/>
      </dsp:nvSpPr>
      <dsp:spPr>
        <a:xfrm>
          <a:off x="1883703" y="1694203"/>
          <a:ext cx="1122652" cy="62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dsp:txBody>
      <dsp:txXfrm>
        <a:off x="1883703" y="1694203"/>
        <a:ext cx="1122652" cy="623695"/>
      </dsp:txXfrm>
    </dsp:sp>
    <dsp:sp modelId="{F4FA894E-F074-491D-852E-05B7EFC76D86}">
      <dsp:nvSpPr>
        <dsp:cNvPr id="0" name=""/>
        <dsp:cNvSpPr/>
      </dsp:nvSpPr>
      <dsp:spPr>
        <a:xfrm rot="5400000">
          <a:off x="2362389" y="67567"/>
          <a:ext cx="1039492" cy="9043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a:t>HDs</a:t>
          </a:r>
        </a:p>
      </dsp:txBody>
      <dsp:txXfrm rot="-5400000">
        <a:off x="2570885" y="161989"/>
        <a:ext cx="622500" cy="715517"/>
      </dsp:txXfrm>
    </dsp:sp>
    <dsp:sp modelId="{86AFEF37-AAB2-4339-9635-47602864E331}">
      <dsp:nvSpPr>
        <dsp:cNvPr id="0" name=""/>
        <dsp:cNvSpPr/>
      </dsp:nvSpPr>
      <dsp:spPr>
        <a:xfrm rot="5400000">
          <a:off x="5197842" y="76857"/>
          <a:ext cx="1039492" cy="9043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CBOs</a:t>
          </a:r>
        </a:p>
      </dsp:txBody>
      <dsp:txXfrm rot="-5400000">
        <a:off x="5406338" y="171279"/>
        <a:ext cx="622500" cy="715517"/>
      </dsp:txXfrm>
    </dsp:sp>
    <dsp:sp modelId="{0A3E1ECC-018A-4E0C-B192-9F2C8C8A6710}">
      <dsp:nvSpPr>
        <dsp:cNvPr id="0" name=""/>
        <dsp:cNvSpPr/>
      </dsp:nvSpPr>
      <dsp:spPr>
        <a:xfrm>
          <a:off x="4800646" y="3738314"/>
          <a:ext cx="1160073" cy="62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4800646" y="3738314"/>
        <a:ext cx="1160073" cy="623695"/>
      </dsp:txXfrm>
    </dsp:sp>
    <dsp:sp modelId="{F26EB728-C040-4B3C-8598-DB71306ED292}">
      <dsp:nvSpPr>
        <dsp:cNvPr id="0" name=""/>
        <dsp:cNvSpPr/>
      </dsp:nvSpPr>
      <dsp:spPr>
        <a:xfrm rot="5400000">
          <a:off x="4244377" y="1787124"/>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a:t>Navigation &amp; Care </a:t>
          </a:r>
          <a:r>
            <a:rPr lang="en-US" sz="800" kern="1200" dirty="0"/>
            <a:t>Coordination</a:t>
          </a:r>
        </a:p>
      </dsp:txBody>
      <dsp:txXfrm rot="-5400000">
        <a:off x="4452873" y="1881546"/>
        <a:ext cx="622500" cy="715517"/>
      </dsp:txXfrm>
    </dsp:sp>
    <dsp:sp modelId="{7070ED7A-EFF5-46F7-B217-B3498DDF767E}">
      <dsp:nvSpPr>
        <dsp:cNvPr id="0" name=""/>
        <dsp:cNvSpPr/>
      </dsp:nvSpPr>
      <dsp:spPr>
        <a:xfrm rot="5400000">
          <a:off x="5192317" y="1787924"/>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Outreach &amp; Recruitment</a:t>
          </a:r>
        </a:p>
      </dsp:txBody>
      <dsp:txXfrm rot="-5400000">
        <a:off x="5400813" y="1882346"/>
        <a:ext cx="622500" cy="715517"/>
      </dsp:txXfrm>
    </dsp:sp>
    <dsp:sp modelId="{299B9973-6636-4126-A0F0-DE535E0E8087}">
      <dsp:nvSpPr>
        <dsp:cNvPr id="0" name=""/>
        <dsp:cNvSpPr/>
      </dsp:nvSpPr>
      <dsp:spPr>
        <a:xfrm>
          <a:off x="2218546" y="4620635"/>
          <a:ext cx="1122652" cy="623695"/>
        </a:xfrm>
        <a:prstGeom prst="rect">
          <a:avLst/>
        </a:prstGeom>
        <a:noFill/>
        <a:ln>
          <a:noFill/>
        </a:ln>
        <a:effectLst/>
      </dsp:spPr>
      <dsp:style>
        <a:lnRef idx="0">
          <a:scrgbClr r="0" g="0" b="0"/>
        </a:lnRef>
        <a:fillRef idx="0">
          <a:scrgbClr r="0" g="0" b="0"/>
        </a:fillRef>
        <a:effectRef idx="0">
          <a:scrgbClr r="0" g="0" b="0"/>
        </a:effectRef>
        <a:fontRef idx="minor"/>
      </dsp:style>
    </dsp:sp>
    <dsp:sp modelId="{1DEA4B55-B40D-4A2D-8682-21E1D4E6F599}">
      <dsp:nvSpPr>
        <dsp:cNvPr id="0" name=""/>
        <dsp:cNvSpPr/>
      </dsp:nvSpPr>
      <dsp:spPr>
        <a:xfrm rot="5400000">
          <a:off x="6152249" y="1796313"/>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t>Community Mapping</a:t>
          </a:r>
        </a:p>
      </dsp:txBody>
      <dsp:txXfrm rot="-5400000">
        <a:off x="6360745" y="1890735"/>
        <a:ext cx="622500" cy="715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FBCFC-9146-45A6-A849-AA0B935C3847}">
      <dsp:nvSpPr>
        <dsp:cNvPr id="0" name=""/>
        <dsp:cNvSpPr/>
      </dsp:nvSpPr>
      <dsp:spPr>
        <a:xfrm>
          <a:off x="2042211" y="2384"/>
          <a:ext cx="2501742" cy="620668"/>
        </a:xfrm>
        <a:prstGeom prst="roundRect">
          <a:avLst>
            <a:gd name="adj" fmla="val 1000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Pre-Contemplation</a:t>
          </a:r>
        </a:p>
        <a:p>
          <a:pPr lvl="0" algn="ctr" defTabSz="889000">
            <a:lnSpc>
              <a:spcPct val="90000"/>
            </a:lnSpc>
            <a:spcBef>
              <a:spcPct val="0"/>
            </a:spcBef>
            <a:spcAft>
              <a:spcPct val="35000"/>
            </a:spcAft>
          </a:pPr>
          <a:r>
            <a:rPr lang="en-US" sz="1400" kern="1200" dirty="0"/>
            <a:t>“Not considering it”</a:t>
          </a:r>
        </a:p>
      </dsp:txBody>
      <dsp:txXfrm>
        <a:off x="2060390" y="20563"/>
        <a:ext cx="2465384" cy="584310"/>
      </dsp:txXfrm>
    </dsp:sp>
    <dsp:sp modelId="{D3FD69CC-FDF7-4A93-AA5A-CA19C49308DD}">
      <dsp:nvSpPr>
        <dsp:cNvPr id="0" name=""/>
        <dsp:cNvSpPr/>
      </dsp:nvSpPr>
      <dsp:spPr>
        <a:xfrm rot="1800000">
          <a:off x="3857277" y="716472"/>
          <a:ext cx="646514" cy="217234"/>
        </a:xfrm>
        <a:prstGeom prst="leftRigh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922447" y="759919"/>
        <a:ext cx="516174" cy="130340"/>
      </dsp:txXfrm>
    </dsp:sp>
    <dsp:sp modelId="{5624ED73-1DEB-48C0-A352-627E65062799}">
      <dsp:nvSpPr>
        <dsp:cNvPr id="0" name=""/>
        <dsp:cNvSpPr/>
      </dsp:nvSpPr>
      <dsp:spPr>
        <a:xfrm>
          <a:off x="3817114" y="1027124"/>
          <a:ext cx="2501742" cy="620668"/>
        </a:xfrm>
        <a:prstGeom prst="roundRect">
          <a:avLst>
            <a:gd name="adj" fmla="val 10000"/>
          </a:avLst>
        </a:prstGeom>
        <a:gradFill rotWithShape="0">
          <a:gsLst>
            <a:gs pos="0">
              <a:schemeClr val="accent1">
                <a:shade val="80000"/>
                <a:hueOff val="61249"/>
                <a:satOff val="-878"/>
                <a:lumOff val="5123"/>
                <a:alphaOff val="0"/>
                <a:tint val="50000"/>
                <a:satMod val="300000"/>
              </a:schemeClr>
            </a:gs>
            <a:gs pos="35000">
              <a:schemeClr val="accent1">
                <a:shade val="80000"/>
                <a:hueOff val="61249"/>
                <a:satOff val="-878"/>
                <a:lumOff val="5123"/>
                <a:alphaOff val="0"/>
                <a:tint val="37000"/>
                <a:satMod val="300000"/>
              </a:schemeClr>
            </a:gs>
            <a:gs pos="100000">
              <a:schemeClr val="accent1">
                <a:shade val="80000"/>
                <a:hueOff val="61249"/>
                <a:satOff val="-878"/>
                <a:lumOff val="51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Contemplation</a:t>
          </a:r>
        </a:p>
        <a:p>
          <a:pPr lvl="0" algn="ctr" defTabSz="889000">
            <a:lnSpc>
              <a:spcPct val="90000"/>
            </a:lnSpc>
            <a:spcBef>
              <a:spcPct val="0"/>
            </a:spcBef>
            <a:spcAft>
              <a:spcPct val="35000"/>
            </a:spcAft>
          </a:pPr>
          <a:r>
            <a:rPr lang="en-US" sz="1400" kern="1200" dirty="0"/>
            <a:t>“Thinking about it”</a:t>
          </a:r>
        </a:p>
      </dsp:txBody>
      <dsp:txXfrm>
        <a:off x="3835293" y="1045303"/>
        <a:ext cx="2465384" cy="584310"/>
      </dsp:txXfrm>
    </dsp:sp>
    <dsp:sp modelId="{CAE158C6-85AF-4DDE-9BB3-08618623CDB3}">
      <dsp:nvSpPr>
        <dsp:cNvPr id="0" name=""/>
        <dsp:cNvSpPr/>
      </dsp:nvSpPr>
      <dsp:spPr>
        <a:xfrm rot="5400000">
          <a:off x="4744728" y="2253582"/>
          <a:ext cx="646514" cy="217234"/>
        </a:xfrm>
        <a:prstGeom prst="leftRightArrow">
          <a:avLst>
            <a:gd name="adj1" fmla="val 60000"/>
            <a:gd name="adj2" fmla="val 50000"/>
          </a:avLst>
        </a:prstGeom>
        <a:gradFill rotWithShape="0">
          <a:gsLst>
            <a:gs pos="0">
              <a:schemeClr val="accent1">
                <a:shade val="90000"/>
                <a:hueOff val="61260"/>
                <a:satOff val="-851"/>
                <a:lumOff val="4591"/>
                <a:alphaOff val="0"/>
                <a:tint val="50000"/>
                <a:satMod val="300000"/>
              </a:schemeClr>
            </a:gs>
            <a:gs pos="35000">
              <a:schemeClr val="accent1">
                <a:shade val="90000"/>
                <a:hueOff val="61260"/>
                <a:satOff val="-851"/>
                <a:lumOff val="4591"/>
                <a:alphaOff val="0"/>
                <a:tint val="37000"/>
                <a:satMod val="300000"/>
              </a:schemeClr>
            </a:gs>
            <a:gs pos="100000">
              <a:schemeClr val="accent1">
                <a:shade val="90000"/>
                <a:hueOff val="61260"/>
                <a:satOff val="-851"/>
                <a:lumOff val="45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809898" y="2297029"/>
        <a:ext cx="516174" cy="130340"/>
      </dsp:txXfrm>
    </dsp:sp>
    <dsp:sp modelId="{D8E01E2C-F5E9-40C2-87AC-C7C5BD3DFFFD}">
      <dsp:nvSpPr>
        <dsp:cNvPr id="0" name=""/>
        <dsp:cNvSpPr/>
      </dsp:nvSpPr>
      <dsp:spPr>
        <a:xfrm>
          <a:off x="3817114" y="3076606"/>
          <a:ext cx="2501742" cy="620668"/>
        </a:xfrm>
        <a:prstGeom prst="roundRect">
          <a:avLst>
            <a:gd name="adj" fmla="val 10000"/>
          </a:avLst>
        </a:prstGeom>
        <a:gradFill rotWithShape="0">
          <a:gsLst>
            <a:gs pos="0">
              <a:schemeClr val="accent1">
                <a:shade val="80000"/>
                <a:hueOff val="122498"/>
                <a:satOff val="-1757"/>
                <a:lumOff val="10246"/>
                <a:alphaOff val="0"/>
                <a:tint val="50000"/>
                <a:satMod val="300000"/>
              </a:schemeClr>
            </a:gs>
            <a:gs pos="35000">
              <a:schemeClr val="accent1">
                <a:shade val="80000"/>
                <a:hueOff val="122498"/>
                <a:satOff val="-1757"/>
                <a:lumOff val="10246"/>
                <a:alphaOff val="0"/>
                <a:tint val="37000"/>
                <a:satMod val="300000"/>
              </a:schemeClr>
            </a:gs>
            <a:gs pos="100000">
              <a:schemeClr val="accent1">
                <a:shade val="80000"/>
                <a:hueOff val="122498"/>
                <a:satOff val="-1757"/>
                <a:lumOff val="102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Preparation</a:t>
          </a:r>
        </a:p>
        <a:p>
          <a:pPr lvl="0" algn="ctr" defTabSz="889000">
            <a:lnSpc>
              <a:spcPct val="90000"/>
            </a:lnSpc>
            <a:spcBef>
              <a:spcPct val="0"/>
            </a:spcBef>
            <a:spcAft>
              <a:spcPct val="35000"/>
            </a:spcAft>
          </a:pPr>
          <a:r>
            <a:rPr lang="en-US" sz="1400" kern="1200"/>
            <a:t>“Planning to do it”</a:t>
          </a:r>
          <a:endParaRPr lang="en-US" sz="1400" kern="1200" dirty="0"/>
        </a:p>
      </dsp:txBody>
      <dsp:txXfrm>
        <a:off x="3835293" y="3094785"/>
        <a:ext cx="2465384" cy="584310"/>
      </dsp:txXfrm>
    </dsp:sp>
    <dsp:sp modelId="{3EA7000E-A32B-4EAD-AA88-D46E3B45BDA0}">
      <dsp:nvSpPr>
        <dsp:cNvPr id="0" name=""/>
        <dsp:cNvSpPr/>
      </dsp:nvSpPr>
      <dsp:spPr>
        <a:xfrm rot="9000000">
          <a:off x="3857277" y="3790693"/>
          <a:ext cx="646514" cy="217234"/>
        </a:xfrm>
        <a:prstGeom prst="leftRightArrow">
          <a:avLst>
            <a:gd name="adj1" fmla="val 60000"/>
            <a:gd name="adj2" fmla="val 50000"/>
          </a:avLst>
        </a:prstGeom>
        <a:gradFill rotWithShape="0">
          <a:gsLst>
            <a:gs pos="0">
              <a:schemeClr val="accent1">
                <a:shade val="90000"/>
                <a:hueOff val="122521"/>
                <a:satOff val="-1702"/>
                <a:lumOff val="9182"/>
                <a:alphaOff val="0"/>
                <a:tint val="50000"/>
                <a:satMod val="300000"/>
              </a:schemeClr>
            </a:gs>
            <a:gs pos="35000">
              <a:schemeClr val="accent1">
                <a:shade val="90000"/>
                <a:hueOff val="122521"/>
                <a:satOff val="-1702"/>
                <a:lumOff val="9182"/>
                <a:alphaOff val="0"/>
                <a:tint val="37000"/>
                <a:satMod val="300000"/>
              </a:schemeClr>
            </a:gs>
            <a:gs pos="100000">
              <a:schemeClr val="accent1">
                <a:shade val="90000"/>
                <a:hueOff val="122521"/>
                <a:satOff val="-1702"/>
                <a:lumOff val="918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922447" y="3834140"/>
        <a:ext cx="516174" cy="130340"/>
      </dsp:txXfrm>
    </dsp:sp>
    <dsp:sp modelId="{66D62F1B-47A3-449C-A1B0-EE7FA0D2A957}">
      <dsp:nvSpPr>
        <dsp:cNvPr id="0" name=""/>
        <dsp:cNvSpPr/>
      </dsp:nvSpPr>
      <dsp:spPr>
        <a:xfrm>
          <a:off x="2042211" y="4101346"/>
          <a:ext cx="2501742" cy="620668"/>
        </a:xfrm>
        <a:prstGeom prst="roundRect">
          <a:avLst>
            <a:gd name="adj" fmla="val 10000"/>
          </a:avLst>
        </a:prstGeom>
        <a:gradFill rotWithShape="0">
          <a:gsLst>
            <a:gs pos="0">
              <a:schemeClr val="accent1">
                <a:shade val="80000"/>
                <a:hueOff val="183747"/>
                <a:satOff val="-2635"/>
                <a:lumOff val="15369"/>
                <a:alphaOff val="0"/>
                <a:tint val="50000"/>
                <a:satMod val="300000"/>
              </a:schemeClr>
            </a:gs>
            <a:gs pos="35000">
              <a:schemeClr val="accent1">
                <a:shade val="80000"/>
                <a:hueOff val="183747"/>
                <a:satOff val="-2635"/>
                <a:lumOff val="15369"/>
                <a:alphaOff val="0"/>
                <a:tint val="37000"/>
                <a:satMod val="300000"/>
              </a:schemeClr>
            </a:gs>
            <a:gs pos="100000">
              <a:schemeClr val="accent1">
                <a:shade val="80000"/>
                <a:hueOff val="183747"/>
                <a:satOff val="-2635"/>
                <a:lumOff val="153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Action</a:t>
          </a:r>
        </a:p>
        <a:p>
          <a:pPr lvl="0" algn="ctr" defTabSz="889000">
            <a:lnSpc>
              <a:spcPct val="90000"/>
            </a:lnSpc>
            <a:spcBef>
              <a:spcPct val="0"/>
            </a:spcBef>
            <a:spcAft>
              <a:spcPct val="35000"/>
            </a:spcAft>
          </a:pPr>
          <a:r>
            <a:rPr lang="en-US" sz="1400" kern="1200"/>
            <a:t>“Doing it”</a:t>
          </a:r>
          <a:endParaRPr lang="en-US" sz="1400" kern="1200" dirty="0"/>
        </a:p>
      </dsp:txBody>
      <dsp:txXfrm>
        <a:off x="2060390" y="4119525"/>
        <a:ext cx="2465384" cy="584310"/>
      </dsp:txXfrm>
    </dsp:sp>
    <dsp:sp modelId="{7C8551FE-025D-4205-94D5-A3160C8C6AE4}">
      <dsp:nvSpPr>
        <dsp:cNvPr id="0" name=""/>
        <dsp:cNvSpPr/>
      </dsp:nvSpPr>
      <dsp:spPr>
        <a:xfrm rot="12600000">
          <a:off x="2082374" y="3790693"/>
          <a:ext cx="646514" cy="217234"/>
        </a:xfrm>
        <a:prstGeom prst="leftRightArrow">
          <a:avLst>
            <a:gd name="adj1" fmla="val 60000"/>
            <a:gd name="adj2" fmla="val 50000"/>
          </a:avLst>
        </a:prstGeom>
        <a:gradFill rotWithShape="0">
          <a:gsLst>
            <a:gs pos="0">
              <a:schemeClr val="accent1">
                <a:shade val="90000"/>
                <a:hueOff val="183781"/>
                <a:satOff val="-2553"/>
                <a:lumOff val="13772"/>
                <a:alphaOff val="0"/>
                <a:tint val="50000"/>
                <a:satMod val="300000"/>
              </a:schemeClr>
            </a:gs>
            <a:gs pos="35000">
              <a:schemeClr val="accent1">
                <a:shade val="90000"/>
                <a:hueOff val="183781"/>
                <a:satOff val="-2553"/>
                <a:lumOff val="13772"/>
                <a:alphaOff val="0"/>
                <a:tint val="37000"/>
                <a:satMod val="300000"/>
              </a:schemeClr>
            </a:gs>
            <a:gs pos="100000">
              <a:schemeClr val="accent1">
                <a:shade val="90000"/>
                <a:hueOff val="183781"/>
                <a:satOff val="-2553"/>
                <a:lumOff val="1377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147544" y="3834140"/>
        <a:ext cx="516174" cy="130340"/>
      </dsp:txXfrm>
    </dsp:sp>
    <dsp:sp modelId="{5CD55C50-E5C2-437A-833A-ED6FE031EEAE}">
      <dsp:nvSpPr>
        <dsp:cNvPr id="0" name=""/>
        <dsp:cNvSpPr/>
      </dsp:nvSpPr>
      <dsp:spPr>
        <a:xfrm>
          <a:off x="267308" y="3076606"/>
          <a:ext cx="2501742" cy="620668"/>
        </a:xfrm>
        <a:prstGeom prst="roundRect">
          <a:avLst>
            <a:gd name="adj" fmla="val 10000"/>
          </a:avLst>
        </a:prstGeom>
        <a:gradFill rotWithShape="0">
          <a:gsLst>
            <a:gs pos="0">
              <a:schemeClr val="accent1">
                <a:shade val="80000"/>
                <a:hueOff val="244997"/>
                <a:satOff val="-3514"/>
                <a:lumOff val="20492"/>
                <a:alphaOff val="0"/>
                <a:tint val="50000"/>
                <a:satMod val="300000"/>
              </a:schemeClr>
            </a:gs>
            <a:gs pos="35000">
              <a:schemeClr val="accent1">
                <a:shade val="80000"/>
                <a:hueOff val="244997"/>
                <a:satOff val="-3514"/>
                <a:lumOff val="20492"/>
                <a:alphaOff val="0"/>
                <a:tint val="37000"/>
                <a:satMod val="300000"/>
              </a:schemeClr>
            </a:gs>
            <a:gs pos="100000">
              <a:schemeClr val="accent1">
                <a:shade val="80000"/>
                <a:hueOff val="244997"/>
                <a:satOff val="-3514"/>
                <a:lumOff val="204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Maintenance</a:t>
          </a:r>
        </a:p>
        <a:p>
          <a:pPr lvl="0" algn="ctr" defTabSz="889000">
            <a:lnSpc>
              <a:spcPct val="90000"/>
            </a:lnSpc>
            <a:spcBef>
              <a:spcPct val="0"/>
            </a:spcBef>
            <a:spcAft>
              <a:spcPct val="35000"/>
            </a:spcAft>
          </a:pPr>
          <a:r>
            <a:rPr lang="en-US" sz="1400" kern="1200"/>
            <a:t>“Staying with it”</a:t>
          </a:r>
          <a:endParaRPr lang="en-US" sz="1400" kern="1200" dirty="0"/>
        </a:p>
      </dsp:txBody>
      <dsp:txXfrm>
        <a:off x="285487" y="3094785"/>
        <a:ext cx="2465384" cy="584310"/>
      </dsp:txXfrm>
    </dsp:sp>
    <dsp:sp modelId="{1BBCCAF2-1B21-4295-8340-92471C069DA2}">
      <dsp:nvSpPr>
        <dsp:cNvPr id="0" name=""/>
        <dsp:cNvSpPr/>
      </dsp:nvSpPr>
      <dsp:spPr>
        <a:xfrm rot="16200000">
          <a:off x="1194923" y="2253582"/>
          <a:ext cx="646514" cy="217234"/>
        </a:xfrm>
        <a:prstGeom prst="leftRightArrow">
          <a:avLst>
            <a:gd name="adj1" fmla="val 60000"/>
            <a:gd name="adj2" fmla="val 50000"/>
          </a:avLst>
        </a:prstGeom>
        <a:gradFill rotWithShape="0">
          <a:gsLst>
            <a:gs pos="0">
              <a:schemeClr val="accent1">
                <a:shade val="90000"/>
                <a:hueOff val="245041"/>
                <a:satOff val="-3404"/>
                <a:lumOff val="18363"/>
                <a:alphaOff val="0"/>
                <a:tint val="50000"/>
                <a:satMod val="300000"/>
              </a:schemeClr>
            </a:gs>
            <a:gs pos="35000">
              <a:schemeClr val="accent1">
                <a:shade val="90000"/>
                <a:hueOff val="245041"/>
                <a:satOff val="-3404"/>
                <a:lumOff val="18363"/>
                <a:alphaOff val="0"/>
                <a:tint val="37000"/>
                <a:satMod val="300000"/>
              </a:schemeClr>
            </a:gs>
            <a:gs pos="100000">
              <a:schemeClr val="accent1">
                <a:shade val="90000"/>
                <a:hueOff val="245041"/>
                <a:satOff val="-3404"/>
                <a:lumOff val="183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260093" y="2297029"/>
        <a:ext cx="516174" cy="130340"/>
      </dsp:txXfrm>
    </dsp:sp>
    <dsp:sp modelId="{AC4744FF-89E7-40ED-801F-3D18B1FA940E}">
      <dsp:nvSpPr>
        <dsp:cNvPr id="0" name=""/>
        <dsp:cNvSpPr/>
      </dsp:nvSpPr>
      <dsp:spPr>
        <a:xfrm>
          <a:off x="267308" y="1027124"/>
          <a:ext cx="2501742" cy="620668"/>
        </a:xfrm>
        <a:prstGeom prst="roundRect">
          <a:avLst>
            <a:gd name="adj" fmla="val 10000"/>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Return/Relapse</a:t>
          </a:r>
        </a:p>
        <a:p>
          <a:pPr lvl="0" algn="ctr" defTabSz="889000">
            <a:lnSpc>
              <a:spcPct val="90000"/>
            </a:lnSpc>
            <a:spcBef>
              <a:spcPct val="0"/>
            </a:spcBef>
            <a:spcAft>
              <a:spcPct val="35000"/>
            </a:spcAft>
          </a:pPr>
          <a:r>
            <a:rPr lang="en-US" sz="1400" kern="1200" dirty="0"/>
            <a:t>“Stop doing it”</a:t>
          </a:r>
        </a:p>
      </dsp:txBody>
      <dsp:txXfrm>
        <a:off x="285487" y="1045303"/>
        <a:ext cx="2465384" cy="584310"/>
      </dsp:txXfrm>
    </dsp:sp>
    <dsp:sp modelId="{5E4A213C-1898-41BE-8C4A-F44EE13B4A50}">
      <dsp:nvSpPr>
        <dsp:cNvPr id="0" name=""/>
        <dsp:cNvSpPr/>
      </dsp:nvSpPr>
      <dsp:spPr>
        <a:xfrm rot="19800000">
          <a:off x="2082374" y="716472"/>
          <a:ext cx="646514" cy="217234"/>
        </a:xfrm>
        <a:prstGeom prst="leftRightArrow">
          <a:avLst>
            <a:gd name="adj1" fmla="val 60000"/>
            <a:gd name="adj2" fmla="val 50000"/>
          </a:avLst>
        </a:prstGeom>
        <a:gradFill rotWithShape="0">
          <a:gsLst>
            <a:gs pos="0">
              <a:schemeClr val="accent1">
                <a:shade val="90000"/>
                <a:hueOff val="306302"/>
                <a:satOff val="-4255"/>
                <a:lumOff val="22954"/>
                <a:alphaOff val="0"/>
                <a:tint val="50000"/>
                <a:satMod val="300000"/>
              </a:schemeClr>
            </a:gs>
            <a:gs pos="35000">
              <a:schemeClr val="accent1">
                <a:shade val="90000"/>
                <a:hueOff val="306302"/>
                <a:satOff val="-4255"/>
                <a:lumOff val="22954"/>
                <a:alphaOff val="0"/>
                <a:tint val="37000"/>
                <a:satMod val="300000"/>
              </a:schemeClr>
            </a:gs>
            <a:gs pos="100000">
              <a:schemeClr val="accent1">
                <a:shade val="90000"/>
                <a:hueOff val="306302"/>
                <a:satOff val="-4255"/>
                <a:lumOff val="2295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147544" y="759919"/>
        <a:ext cx="516174" cy="130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BA459-EE98-47C3-8B44-4A3AA0CD5B6D}">
      <dsp:nvSpPr>
        <dsp:cNvPr id="0" name=""/>
        <dsp:cNvSpPr/>
      </dsp:nvSpPr>
      <dsp:spPr>
        <a:xfrm>
          <a:off x="0" y="228593"/>
          <a:ext cx="2611933" cy="156716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Education</a:t>
          </a:r>
        </a:p>
      </dsp:txBody>
      <dsp:txXfrm>
        <a:off x="0" y="228593"/>
        <a:ext cx="2611933" cy="1567160"/>
      </dsp:txXfrm>
    </dsp:sp>
    <dsp:sp modelId="{93993E03-2D51-4C3A-9A38-D03BC5D7F0C9}">
      <dsp:nvSpPr>
        <dsp:cNvPr id="0" name=""/>
        <dsp:cNvSpPr/>
      </dsp:nvSpPr>
      <dsp:spPr>
        <a:xfrm>
          <a:off x="2873796" y="219943"/>
          <a:ext cx="2611933" cy="156716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Access</a:t>
          </a:r>
        </a:p>
      </dsp:txBody>
      <dsp:txXfrm>
        <a:off x="2873796" y="219943"/>
        <a:ext cx="2611933" cy="1567160"/>
      </dsp:txXfrm>
    </dsp:sp>
    <dsp:sp modelId="{F1D42A28-0A11-41CD-A44D-6B1CC9E20CE9}">
      <dsp:nvSpPr>
        <dsp:cNvPr id="0" name=""/>
        <dsp:cNvSpPr/>
      </dsp:nvSpPr>
      <dsp:spPr>
        <a:xfrm>
          <a:off x="669" y="2048296"/>
          <a:ext cx="2611933" cy="156716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Support</a:t>
          </a:r>
        </a:p>
      </dsp:txBody>
      <dsp:txXfrm>
        <a:off x="669" y="2048296"/>
        <a:ext cx="2611933" cy="1567160"/>
      </dsp:txXfrm>
    </dsp:sp>
    <dsp:sp modelId="{DF892188-422C-4DA2-A388-C599AF5BD0D0}">
      <dsp:nvSpPr>
        <dsp:cNvPr id="0" name=""/>
        <dsp:cNvSpPr/>
      </dsp:nvSpPr>
      <dsp:spPr>
        <a:xfrm>
          <a:off x="2873796" y="2048296"/>
          <a:ext cx="2611933" cy="1567160"/>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Linkages</a:t>
          </a:r>
        </a:p>
      </dsp:txBody>
      <dsp:txXfrm>
        <a:off x="2873796" y="2048296"/>
        <a:ext cx="2611933" cy="15671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AF5A8DEB-2823-410F-A6E8-97E1CA1031C4}"/>
              </a:ext>
            </a:extLst>
          </p:cNvPr>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2478" tIns="46239" rIns="92478" bIns="46239" numCol="1" anchor="t" anchorCtr="0" compatLnSpc="1">
            <a:prstTxWarp prst="textNoShape">
              <a:avLst/>
            </a:prstTxWarp>
          </a:bodyPr>
          <a:lstStyle>
            <a:lvl1pPr defTabSz="924967" eaLnBrk="1" hangingPunct="1">
              <a:defRPr sz="1200">
                <a:latin typeface="Tahoma" pitchFamily="34" charset="0"/>
                <a:ea typeface="+mn-ea"/>
                <a:cs typeface="+mn-cs"/>
              </a:defRPr>
            </a:lvl1pPr>
          </a:lstStyle>
          <a:p>
            <a:pPr>
              <a:defRPr/>
            </a:pPr>
            <a:endParaRPr lang="en-US"/>
          </a:p>
        </p:txBody>
      </p:sp>
      <p:sp>
        <p:nvSpPr>
          <p:cNvPr id="163843" name="Rectangle 3">
            <a:extLst>
              <a:ext uri="{FF2B5EF4-FFF2-40B4-BE49-F238E27FC236}">
                <a16:creationId xmlns:a16="http://schemas.microsoft.com/office/drawing/2014/main" id="{81A8EFAD-C4C7-46FC-A4B3-73E552C541D9}"/>
              </a:ext>
            </a:extLst>
          </p:cNvPr>
          <p:cNvSpPr>
            <a:spLocks noGrp="1" noChangeArrowheads="1"/>
          </p:cNvSpPr>
          <p:nvPr>
            <p:ph type="dt" sz="quarter" idx="1"/>
          </p:nvPr>
        </p:nvSpPr>
        <p:spPr bwMode="auto">
          <a:xfrm>
            <a:off x="3938588" y="0"/>
            <a:ext cx="3011487" cy="463550"/>
          </a:xfrm>
          <a:prstGeom prst="rect">
            <a:avLst/>
          </a:prstGeom>
          <a:noFill/>
          <a:ln w="9525">
            <a:noFill/>
            <a:miter lim="800000"/>
            <a:headEnd/>
            <a:tailEnd/>
          </a:ln>
          <a:effectLst/>
        </p:spPr>
        <p:txBody>
          <a:bodyPr vert="horz" wrap="square" lIns="92478" tIns="46239" rIns="92478" bIns="46239" numCol="1" anchor="t" anchorCtr="0" compatLnSpc="1">
            <a:prstTxWarp prst="textNoShape">
              <a:avLst/>
            </a:prstTxWarp>
          </a:bodyPr>
          <a:lstStyle>
            <a:lvl1pPr algn="r" defTabSz="924967" eaLnBrk="1" hangingPunct="1">
              <a:defRPr sz="1200">
                <a:latin typeface="Tahoma" pitchFamily="34" charset="0"/>
                <a:ea typeface="+mn-ea"/>
                <a:cs typeface="+mn-cs"/>
              </a:defRPr>
            </a:lvl1pPr>
          </a:lstStyle>
          <a:p>
            <a:pPr>
              <a:defRPr/>
            </a:pPr>
            <a:endParaRPr lang="en-US"/>
          </a:p>
        </p:txBody>
      </p:sp>
      <p:sp>
        <p:nvSpPr>
          <p:cNvPr id="163844" name="Rectangle 4">
            <a:extLst>
              <a:ext uri="{FF2B5EF4-FFF2-40B4-BE49-F238E27FC236}">
                <a16:creationId xmlns:a16="http://schemas.microsoft.com/office/drawing/2014/main" id="{C631ECD2-F5CE-45AC-8D3D-9F22A28CCC67}"/>
              </a:ext>
            </a:extLst>
          </p:cNvPr>
          <p:cNvSpPr>
            <a:spLocks noGrp="1" noChangeArrowheads="1"/>
          </p:cNvSpPr>
          <p:nvPr>
            <p:ph type="ftr" sz="quarter" idx="2"/>
          </p:nvPr>
        </p:nvSpPr>
        <p:spPr bwMode="auto">
          <a:xfrm>
            <a:off x="0" y="8772525"/>
            <a:ext cx="3011488" cy="463550"/>
          </a:xfrm>
          <a:prstGeom prst="rect">
            <a:avLst/>
          </a:prstGeom>
          <a:noFill/>
          <a:ln w="9525">
            <a:noFill/>
            <a:miter lim="800000"/>
            <a:headEnd/>
            <a:tailEnd/>
          </a:ln>
          <a:effectLst/>
        </p:spPr>
        <p:txBody>
          <a:bodyPr vert="horz" wrap="square" lIns="92478" tIns="46239" rIns="92478" bIns="46239" numCol="1" anchor="b" anchorCtr="0" compatLnSpc="1">
            <a:prstTxWarp prst="textNoShape">
              <a:avLst/>
            </a:prstTxWarp>
          </a:bodyPr>
          <a:lstStyle>
            <a:lvl1pPr defTabSz="924967" eaLnBrk="1" hangingPunct="1">
              <a:defRPr sz="1200">
                <a:latin typeface="Tahoma" pitchFamily="34" charset="0"/>
                <a:ea typeface="+mn-ea"/>
                <a:cs typeface="+mn-cs"/>
              </a:defRPr>
            </a:lvl1pPr>
          </a:lstStyle>
          <a:p>
            <a:pPr>
              <a:defRPr/>
            </a:pPr>
            <a:endParaRPr lang="en-US"/>
          </a:p>
        </p:txBody>
      </p:sp>
      <p:sp>
        <p:nvSpPr>
          <p:cNvPr id="163845" name="Rectangle 5">
            <a:extLst>
              <a:ext uri="{FF2B5EF4-FFF2-40B4-BE49-F238E27FC236}">
                <a16:creationId xmlns:a16="http://schemas.microsoft.com/office/drawing/2014/main" id="{3D5BE12B-F890-45EC-885A-595A92E526EF}"/>
              </a:ext>
            </a:extLst>
          </p:cNvPr>
          <p:cNvSpPr>
            <a:spLocks noGrp="1" noChangeArrowheads="1"/>
          </p:cNvSpPr>
          <p:nvPr>
            <p:ph type="sldNum" sz="quarter" idx="3"/>
          </p:nvPr>
        </p:nvSpPr>
        <p:spPr bwMode="auto">
          <a:xfrm>
            <a:off x="3938588" y="8772525"/>
            <a:ext cx="3011487" cy="463550"/>
          </a:xfrm>
          <a:prstGeom prst="rect">
            <a:avLst/>
          </a:prstGeom>
          <a:noFill/>
          <a:ln w="9525">
            <a:noFill/>
            <a:miter lim="800000"/>
            <a:headEnd/>
            <a:tailEnd/>
          </a:ln>
          <a:effectLst/>
        </p:spPr>
        <p:txBody>
          <a:bodyPr vert="horz" wrap="square" lIns="92478" tIns="46239" rIns="92478" bIns="46239" numCol="1" anchor="b" anchorCtr="0" compatLnSpc="1">
            <a:prstTxWarp prst="textNoShape">
              <a:avLst/>
            </a:prstTxWarp>
          </a:bodyPr>
          <a:lstStyle>
            <a:lvl1pPr algn="r" defTabSz="923925" eaLnBrk="1" hangingPunct="1">
              <a:defRPr sz="1200">
                <a:latin typeface="Tahoma" panose="020B0604030504040204" pitchFamily="34" charset="0"/>
                <a:ea typeface="MS PGothic" panose="020B0600070205080204" pitchFamily="34" charset="-128"/>
              </a:defRPr>
            </a:lvl1pPr>
          </a:lstStyle>
          <a:p>
            <a:pPr>
              <a:defRPr/>
            </a:pPr>
            <a:fld id="{D9107150-528E-4D73-AB13-FBCFAEE661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C80758F-190D-465F-8E24-CAAF10B0F88B}"/>
              </a:ext>
            </a:extLst>
          </p:cNvPr>
          <p:cNvSpPr>
            <a:spLocks noGrp="1" noChangeArrowheads="1"/>
          </p:cNvSpPr>
          <p:nvPr>
            <p:ph type="hdr" sz="quarter"/>
          </p:nvPr>
        </p:nvSpPr>
        <p:spPr bwMode="auto">
          <a:xfrm>
            <a:off x="0" y="0"/>
            <a:ext cx="3011488" cy="463550"/>
          </a:xfrm>
          <a:prstGeom prst="rect">
            <a:avLst/>
          </a:prstGeom>
          <a:noFill/>
          <a:ln w="9525">
            <a:noFill/>
            <a:miter lim="800000"/>
            <a:headEnd/>
            <a:tailEnd/>
          </a:ln>
          <a:effectLst/>
        </p:spPr>
        <p:txBody>
          <a:bodyPr vert="horz" wrap="square" lIns="92478" tIns="46239" rIns="92478" bIns="46239" numCol="1" anchor="t" anchorCtr="0" compatLnSpc="1">
            <a:prstTxWarp prst="textNoShape">
              <a:avLst/>
            </a:prstTxWarp>
          </a:bodyPr>
          <a:lstStyle>
            <a:lvl1pPr defTabSz="924967" eaLnBrk="1" hangingPunct="1">
              <a:defRPr sz="1200">
                <a:latin typeface="Tahoma" pitchFamily="34" charset="0"/>
                <a:ea typeface="+mn-ea"/>
                <a:cs typeface="+mn-cs"/>
              </a:defRPr>
            </a:lvl1pPr>
          </a:lstStyle>
          <a:p>
            <a:pPr>
              <a:defRPr/>
            </a:pPr>
            <a:endParaRPr lang="en-US"/>
          </a:p>
        </p:txBody>
      </p:sp>
      <p:sp>
        <p:nvSpPr>
          <p:cNvPr id="94211" name="Rectangle 3">
            <a:extLst>
              <a:ext uri="{FF2B5EF4-FFF2-40B4-BE49-F238E27FC236}">
                <a16:creationId xmlns:a16="http://schemas.microsoft.com/office/drawing/2014/main" id="{E4F21400-19D4-4820-872B-A1210EFDF17B}"/>
              </a:ext>
            </a:extLst>
          </p:cNvPr>
          <p:cNvSpPr>
            <a:spLocks noGrp="1" noChangeArrowheads="1"/>
          </p:cNvSpPr>
          <p:nvPr>
            <p:ph type="dt" idx="1"/>
          </p:nvPr>
        </p:nvSpPr>
        <p:spPr bwMode="auto">
          <a:xfrm>
            <a:off x="3938588" y="0"/>
            <a:ext cx="3011487" cy="463550"/>
          </a:xfrm>
          <a:prstGeom prst="rect">
            <a:avLst/>
          </a:prstGeom>
          <a:noFill/>
          <a:ln w="9525">
            <a:noFill/>
            <a:miter lim="800000"/>
            <a:headEnd/>
            <a:tailEnd/>
          </a:ln>
          <a:effectLst/>
        </p:spPr>
        <p:txBody>
          <a:bodyPr vert="horz" wrap="square" lIns="92478" tIns="46239" rIns="92478" bIns="46239" numCol="1" anchor="t" anchorCtr="0" compatLnSpc="1">
            <a:prstTxWarp prst="textNoShape">
              <a:avLst/>
            </a:prstTxWarp>
          </a:bodyPr>
          <a:lstStyle>
            <a:lvl1pPr algn="r" defTabSz="924967" eaLnBrk="1" hangingPunct="1">
              <a:defRPr sz="1200">
                <a:latin typeface="Tahoma" pitchFamily="34" charset="0"/>
                <a:ea typeface="+mn-ea"/>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9988" y="693738"/>
            <a:ext cx="4611687" cy="346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A0D64693-93EF-4317-B884-6AE216945B44}"/>
              </a:ext>
            </a:extLst>
          </p:cNvPr>
          <p:cNvSpPr>
            <a:spLocks noGrp="1" noChangeArrowheads="1"/>
          </p:cNvSpPr>
          <p:nvPr>
            <p:ph type="body" sz="quarter" idx="3"/>
          </p:nvPr>
        </p:nvSpPr>
        <p:spPr bwMode="auto">
          <a:xfrm>
            <a:off x="925513" y="4387850"/>
            <a:ext cx="5099050" cy="4154488"/>
          </a:xfrm>
          <a:prstGeom prst="rect">
            <a:avLst/>
          </a:prstGeom>
          <a:noFill/>
          <a:ln w="9525">
            <a:noFill/>
            <a:miter lim="800000"/>
            <a:headEnd/>
            <a:tailEnd/>
          </a:ln>
          <a:effectLst/>
        </p:spPr>
        <p:txBody>
          <a:bodyPr vert="horz" wrap="square" lIns="92478" tIns="46239" rIns="92478" bIns="462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a:extLst>
              <a:ext uri="{FF2B5EF4-FFF2-40B4-BE49-F238E27FC236}">
                <a16:creationId xmlns:a16="http://schemas.microsoft.com/office/drawing/2014/main" id="{369767F7-B557-40FD-821D-0BC537D56D7E}"/>
              </a:ext>
            </a:extLst>
          </p:cNvPr>
          <p:cNvSpPr>
            <a:spLocks noGrp="1" noChangeArrowheads="1"/>
          </p:cNvSpPr>
          <p:nvPr>
            <p:ph type="ftr" sz="quarter" idx="4"/>
          </p:nvPr>
        </p:nvSpPr>
        <p:spPr bwMode="auto">
          <a:xfrm>
            <a:off x="0" y="8772525"/>
            <a:ext cx="3011488" cy="463550"/>
          </a:xfrm>
          <a:prstGeom prst="rect">
            <a:avLst/>
          </a:prstGeom>
          <a:noFill/>
          <a:ln w="9525">
            <a:noFill/>
            <a:miter lim="800000"/>
            <a:headEnd/>
            <a:tailEnd/>
          </a:ln>
          <a:effectLst/>
        </p:spPr>
        <p:txBody>
          <a:bodyPr vert="horz" wrap="square" lIns="92478" tIns="46239" rIns="92478" bIns="46239" numCol="1" anchor="b" anchorCtr="0" compatLnSpc="1">
            <a:prstTxWarp prst="textNoShape">
              <a:avLst/>
            </a:prstTxWarp>
          </a:bodyPr>
          <a:lstStyle>
            <a:lvl1pPr defTabSz="924967" eaLnBrk="1" hangingPunct="1">
              <a:defRPr sz="1200">
                <a:latin typeface="Tahoma" pitchFamily="34" charset="0"/>
                <a:ea typeface="+mn-ea"/>
                <a:cs typeface="+mn-cs"/>
              </a:defRPr>
            </a:lvl1pPr>
          </a:lstStyle>
          <a:p>
            <a:pPr>
              <a:defRPr/>
            </a:pPr>
            <a:endParaRPr lang="en-US"/>
          </a:p>
        </p:txBody>
      </p:sp>
      <p:sp>
        <p:nvSpPr>
          <p:cNvPr id="94215" name="Rectangle 7">
            <a:extLst>
              <a:ext uri="{FF2B5EF4-FFF2-40B4-BE49-F238E27FC236}">
                <a16:creationId xmlns:a16="http://schemas.microsoft.com/office/drawing/2014/main" id="{01DD39BD-F42C-4310-88B3-410D13792C68}"/>
              </a:ext>
            </a:extLst>
          </p:cNvPr>
          <p:cNvSpPr>
            <a:spLocks noGrp="1" noChangeArrowheads="1"/>
          </p:cNvSpPr>
          <p:nvPr>
            <p:ph type="sldNum" sz="quarter" idx="5"/>
          </p:nvPr>
        </p:nvSpPr>
        <p:spPr bwMode="auto">
          <a:xfrm>
            <a:off x="3938588" y="8772525"/>
            <a:ext cx="3011487" cy="463550"/>
          </a:xfrm>
          <a:prstGeom prst="rect">
            <a:avLst/>
          </a:prstGeom>
          <a:noFill/>
          <a:ln w="9525">
            <a:noFill/>
            <a:miter lim="800000"/>
            <a:headEnd/>
            <a:tailEnd/>
          </a:ln>
          <a:effectLst/>
        </p:spPr>
        <p:txBody>
          <a:bodyPr vert="horz" wrap="square" lIns="92478" tIns="46239" rIns="92478" bIns="46239" numCol="1" anchor="b" anchorCtr="0" compatLnSpc="1">
            <a:prstTxWarp prst="textNoShape">
              <a:avLst/>
            </a:prstTxWarp>
          </a:bodyPr>
          <a:lstStyle>
            <a:lvl1pPr algn="r" defTabSz="923925" eaLnBrk="1" hangingPunct="1">
              <a:defRPr sz="1200">
                <a:latin typeface="Tahoma" panose="020B0604030504040204" pitchFamily="34" charset="0"/>
                <a:ea typeface="MS PGothic" panose="020B0600070205080204" pitchFamily="34" charset="-128"/>
              </a:defRPr>
            </a:lvl1pPr>
          </a:lstStyle>
          <a:p>
            <a:pPr>
              <a:defRPr/>
            </a:pPr>
            <a:fld id="{537CA1E3-7930-44A6-A0A8-27BCB36567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D5BB1D6-EEF7-4F80-8220-1548D3895CA1}" type="slidenum">
              <a:rPr lang="en-US" altLang="en-US" smtClean="0">
                <a:solidFill>
                  <a:srgbClr val="000000"/>
                </a:solidFill>
                <a:latin typeface="Tahoma" panose="020B0604030504040204" pitchFamily="34" charset="0"/>
              </a:rPr>
              <a:pPr>
                <a:spcBef>
                  <a:spcPct val="0"/>
                </a:spcBef>
              </a:pPr>
              <a:t>1</a:t>
            </a:fld>
            <a:endParaRPr lang="en-US" altLang="en-US" smtClean="0">
              <a:solidFill>
                <a:srgbClr val="000000"/>
              </a:solidFill>
              <a:latin typeface="Tahoma" panose="020B0604030504040204" pitchFamily="34" charset="0"/>
            </a:endParaRPr>
          </a:p>
        </p:txBody>
      </p:sp>
      <p:sp>
        <p:nvSpPr>
          <p:cNvPr id="38915" name="Rectangle 2"/>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6C8355E9-6EDC-4971-921F-097B1F24BC1F}"/>
              </a:ext>
            </a:extLst>
          </p:cNvPr>
          <p:cNvSpPr>
            <a:spLocks noGrp="1" noChangeArrowheads="1"/>
          </p:cNvSpPr>
          <p:nvPr>
            <p:ph type="body" idx="1"/>
          </p:nvPr>
        </p:nvSpPr>
        <p:spPr/>
        <p:txBody>
          <a:bodyPr/>
          <a:lstStyle/>
          <a:p>
            <a:pPr>
              <a:buClr>
                <a:srgbClr val="7030A0"/>
              </a:buClr>
              <a:buSzPct val="125000"/>
              <a:defRPr/>
            </a:pPr>
            <a:r>
              <a:rPr lang="en-US" b="1" dirty="0">
                <a:latin typeface="Arial" pitchFamily="34" charset="0"/>
                <a:ea typeface="+mn-ea"/>
                <a:cs typeface="Arial" pitchFamily="34" charset="0"/>
              </a:rPr>
              <a:t>TRAINER INSTRUCTIONS</a:t>
            </a:r>
          </a:p>
          <a:p>
            <a:pPr>
              <a:defRPr/>
            </a:pPr>
            <a:r>
              <a:rPr lang="en-US" u="sng" dirty="0">
                <a:latin typeface="Arial" panose="020B0604020202020204" pitchFamily="34" charset="0"/>
                <a:ea typeface="+mn-ea"/>
                <a:cs typeface="Arial" panose="020B0604020202020204" pitchFamily="34" charset="0"/>
              </a:rPr>
              <a:t>Welcome!</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This is a half-day overview on </a:t>
            </a:r>
            <a:r>
              <a:rPr lang="en-US" i="1" dirty="0">
                <a:latin typeface="Arial" panose="020B0604020202020204" pitchFamily="34" charset="0"/>
                <a:ea typeface="+mn-ea"/>
                <a:cs typeface="Arial" panose="020B0604020202020204" pitchFamily="34" charset="0"/>
              </a:rPr>
              <a:t>Harm Reduction </a:t>
            </a:r>
            <a:r>
              <a:rPr lang="en-US" dirty="0">
                <a:latin typeface="Arial" panose="020B0604020202020204" pitchFamily="34" charset="0"/>
                <a:ea typeface="+mn-ea"/>
                <a:cs typeface="Arial" panose="020B0604020202020204" pitchFamily="34" charset="0"/>
              </a:rPr>
              <a:t>with a focus on People Who Inject Drugs (PWID)</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The workshop is 3 hours with one scheduled 15 min break.</a:t>
            </a:r>
          </a:p>
          <a:p>
            <a:pPr>
              <a:defRPr/>
            </a:pPr>
            <a:endParaRPr lang="en-US" b="1" dirty="0">
              <a:latin typeface="Arial" pitchFamily="34" charset="0"/>
              <a:ea typeface="+mn-ea"/>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3BD30577-DB7E-4FB8-B98D-B8DF6E079EC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solidFill>
                  <a:srgbClr val="000000"/>
                </a:solidFill>
                <a:latin typeface="Arial" panose="020B0604020202020204" pitchFamily="34" charset="0"/>
                <a:ea typeface="MS PGothic" pitchFamily="34" charset="-128"/>
                <a:cs typeface="Arial" panose="020B0604020202020204" pitchFamily="34" charset="0"/>
              </a:rPr>
              <a:t>KEY MESSAGES</a:t>
            </a:r>
          </a:p>
          <a:p>
            <a:pPr>
              <a:buFontTx/>
              <a:buChar char="•"/>
              <a:defRPr/>
            </a:pPr>
            <a:r>
              <a:rPr lang="en-US" altLang="en-US" dirty="0">
                <a:solidFill>
                  <a:srgbClr val="000000"/>
                </a:solidFill>
                <a:latin typeface="Arial" panose="020B0604020202020204" pitchFamily="34" charset="0"/>
                <a:ea typeface="MS PGothic" pitchFamily="34" charset="-128"/>
                <a:cs typeface="Arial" panose="020B0604020202020204" pitchFamily="34" charset="0"/>
              </a:rPr>
              <a:t>Introduce the natural weave of working with PWID, PWUD, and sex workers or people in the life, the trade, or getting by survival.</a:t>
            </a:r>
          </a:p>
          <a:p>
            <a:pPr>
              <a:buFontTx/>
              <a:buChar char="•"/>
              <a:defRPr/>
            </a:pPr>
            <a:r>
              <a:rPr lang="en-US" altLang="en-US" dirty="0">
                <a:solidFill>
                  <a:srgbClr val="000000"/>
                </a:solidFill>
                <a:latin typeface="Arial" panose="020B0604020202020204" pitchFamily="34" charset="0"/>
                <a:ea typeface="MS PGothic" pitchFamily="34" charset="-128"/>
                <a:cs typeface="Arial" panose="020B0604020202020204" pitchFamily="34" charset="0"/>
              </a:rPr>
              <a:t>Remind the room this workshop is not on Sex Work in particular – that’s another workshop</a:t>
            </a:r>
            <a:endParaRPr lang="en-US" altLang="en-US" dirty="0">
              <a:solidFill>
                <a:srgbClr val="000000"/>
              </a:solidFill>
              <a:latin typeface="Arial" panose="020B0604020202020204" pitchFamily="34" charset="0"/>
              <a:ea typeface="MS PGothic" pitchFamily="34" charset="-128"/>
              <a:cs typeface="Arial" panose="020B0604020202020204" pitchFamily="34" charset="0"/>
              <a:sym typeface="Wingdings" pitchFamily="2" charset="2"/>
            </a:endParaRPr>
          </a:p>
          <a:p>
            <a:pPr>
              <a:buFontTx/>
              <a:buChar char="•"/>
              <a:defRPr/>
            </a:pPr>
            <a:r>
              <a:rPr lang="en-US" altLang="en-US" dirty="0">
                <a:solidFill>
                  <a:srgbClr val="000000"/>
                </a:solidFill>
                <a:latin typeface="Arial" panose="020B0604020202020204" pitchFamily="34" charset="0"/>
                <a:ea typeface="MS PGothic" pitchFamily="34" charset="-128"/>
                <a:cs typeface="Arial" panose="020B0604020202020204" pitchFamily="34" charset="0"/>
                <a:sym typeface="Wingdings" pitchFamily="2" charset="2"/>
              </a:rPr>
              <a:t>It’s </a:t>
            </a:r>
            <a:r>
              <a:rPr lang="en-US" altLang="en-US" dirty="0">
                <a:solidFill>
                  <a:srgbClr val="000000"/>
                </a:solidFill>
                <a:latin typeface="Arial" panose="020B0604020202020204" pitchFamily="34" charset="0"/>
                <a:ea typeface="MS PGothic" pitchFamily="34" charset="-128"/>
                <a:cs typeface="Arial" panose="020B0604020202020204" pitchFamily="34" charset="0"/>
              </a:rPr>
              <a:t>important to recognize from the beginning harm reduction strategies can most certainly be applied to sex work and there’s a pretty good chance the program is already serving commercial or survival based sex workers.</a:t>
            </a:r>
          </a:p>
          <a:p>
            <a:pPr>
              <a:buFontTx/>
              <a:buChar char="•"/>
              <a:defRPr/>
            </a:pPr>
            <a:r>
              <a:rPr lang="en-US" altLang="en-US" dirty="0">
                <a:solidFill>
                  <a:srgbClr val="000000"/>
                </a:solidFill>
                <a:latin typeface="Arial" panose="020B0604020202020204" pitchFamily="34" charset="0"/>
                <a:ea typeface="MS PGothic" pitchFamily="34" charset="-128"/>
                <a:cs typeface="Arial" panose="020B0604020202020204" pitchFamily="34" charset="0"/>
              </a:rPr>
              <a:t>Increase the numbers to reach and engage!</a:t>
            </a:r>
          </a:p>
          <a:p>
            <a:pPr>
              <a:buFontTx/>
              <a:buChar char="•"/>
              <a:defRPr/>
            </a:pPr>
            <a:endParaRPr lang="en-US" altLang="en-US" dirty="0">
              <a:solidFill>
                <a:srgbClr val="000000"/>
              </a:solidFill>
              <a:latin typeface="Arial" panose="020B0604020202020204" pitchFamily="34" charset="0"/>
              <a:ea typeface="MS PGothic" pitchFamily="34" charset="-128"/>
              <a:cs typeface="Arial" panose="020B0604020202020204" pitchFamily="34" charset="0"/>
            </a:endParaRPr>
          </a:p>
          <a:p>
            <a:pPr>
              <a:defRPr/>
            </a:pPr>
            <a:r>
              <a:rPr lang="en-US" altLang="en-US" b="1" u="sng" dirty="0">
                <a:solidFill>
                  <a:srgbClr val="000000"/>
                </a:solidFill>
                <a:latin typeface="Arial" panose="020B0604020202020204" pitchFamily="34" charset="0"/>
                <a:ea typeface="MS PGothic" pitchFamily="34" charset="-128"/>
                <a:cs typeface="Arial" panose="020B0604020202020204" pitchFamily="34" charset="0"/>
              </a:rPr>
              <a:t>Optional</a:t>
            </a:r>
            <a:r>
              <a:rPr lang="en-US" altLang="en-US" dirty="0">
                <a:solidFill>
                  <a:srgbClr val="000000"/>
                </a:solidFill>
                <a:latin typeface="Arial" panose="020B0604020202020204" pitchFamily="34" charset="0"/>
                <a:ea typeface="MS PGothic" pitchFamily="34" charset="-128"/>
                <a:cs typeface="Arial" panose="020B0604020202020204" pitchFamily="34" charset="0"/>
              </a:rPr>
              <a:t> </a:t>
            </a:r>
          </a:p>
          <a:p>
            <a:pPr marL="171450" indent="-171450">
              <a:buFont typeface="Arial" panose="020B0604020202020204" pitchFamily="34" charset="0"/>
              <a:buChar char="•"/>
              <a:defRPr/>
            </a:pPr>
            <a:r>
              <a:rPr lang="en-US" altLang="en-US" dirty="0">
                <a:solidFill>
                  <a:srgbClr val="000000"/>
                </a:solidFill>
                <a:latin typeface="Arial" panose="020B0604020202020204" pitchFamily="34" charset="0"/>
                <a:ea typeface="MS PGothic" pitchFamily="34" charset="-128"/>
                <a:cs typeface="Arial" panose="020B0604020202020204" pitchFamily="34" charset="0"/>
              </a:rPr>
              <a:t>If there are questions on How to Reach Sex Workers more effectively discuss the Bad Date Sheet (circulating descriptions of customers in the sex industry who commit violence and/or sexual assault).</a:t>
            </a:r>
          </a:p>
          <a:p>
            <a:pPr marL="171450" indent="-171450">
              <a:buFont typeface="Arial" panose="020B0604020202020204" pitchFamily="34" charset="0"/>
              <a:buChar char="•"/>
              <a:defRPr/>
            </a:pPr>
            <a:r>
              <a:rPr lang="en-US" altLang="en-US" dirty="0">
                <a:solidFill>
                  <a:srgbClr val="000000"/>
                </a:solidFill>
                <a:latin typeface="Arial" panose="020B0604020202020204" pitchFamily="34" charset="0"/>
                <a:ea typeface="MS PGothic" pitchFamily="34" charset="-128"/>
                <a:cs typeface="Arial" panose="020B0604020202020204" pitchFamily="34" charset="0"/>
              </a:rPr>
              <a:t>These sheets are in effect in several programs around the U.S. and beyond and it’s a valuable measure of harm reduction to provide the community.</a:t>
            </a:r>
            <a:endParaRPr lang="en-US" altLang="en-US" u="sng" dirty="0">
              <a:solidFill>
                <a:srgbClr val="000000"/>
              </a:solidFill>
              <a:latin typeface="Arial" panose="020B0604020202020204" pitchFamily="34" charset="0"/>
              <a:ea typeface="MS PGothic" pitchFamily="34" charset="-128"/>
              <a:cs typeface="Arial" panose="020B0604020202020204" pitchFamily="34" charset="0"/>
            </a:endParaRPr>
          </a:p>
          <a:p>
            <a:pPr>
              <a:defRPr/>
            </a:pPr>
            <a:endParaRPr lang="en-US" altLang="en-US" dirty="0">
              <a:solidFill>
                <a:srgbClr val="000000"/>
              </a:solidFill>
              <a:latin typeface="Arial" panose="020B0604020202020204" pitchFamily="34" charset="0"/>
              <a:ea typeface="MS PGothic" pitchFamily="34" charset="-128"/>
              <a:cs typeface="Arial" panose="020B0604020202020204" pitchFamily="34" charset="0"/>
            </a:endParaRPr>
          </a:p>
          <a:p>
            <a:pPr>
              <a:defRPr/>
            </a:pPr>
            <a:endParaRPr lang="en-US" altLang="en-US" dirty="0">
              <a:latin typeface="Arial" panose="020B0604020202020204" pitchFamily="34" charset="0"/>
              <a:ea typeface="MS PGothic" pitchFamily="34" charset="-128"/>
              <a:cs typeface="Arial" panose="020B0604020202020204" pitchFamily="34" charset="0"/>
            </a:endParaRPr>
          </a:p>
          <a:p>
            <a:pPr>
              <a:defRPr/>
            </a:pPr>
            <a:endParaRPr lang="en-US" altLang="en-US" dirty="0">
              <a:latin typeface="Arial" panose="020B0604020202020204" pitchFamily="34" charset="0"/>
              <a:ea typeface="MS PGothic" pitchFamily="34" charset="-128"/>
              <a:cs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417E23E-E2D7-4048-95BA-6C27E4CAAEA9}" type="slidenum">
              <a:rPr lang="en-US" altLang="en-US" smtClean="0">
                <a:latin typeface="Tahoma" panose="020B0604030504040204" pitchFamily="34" charset="0"/>
              </a:rPr>
              <a:pPr>
                <a:spcBef>
                  <a:spcPct val="0"/>
                </a:spcBef>
              </a:pPr>
              <a:t>14</a:t>
            </a:fld>
            <a:endParaRPr lang="en-US" altLang="en-US" smtClean="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080FF47-A605-46EA-95A2-80301FDFBB2B}" type="slidenum">
              <a:rPr lang="en-US" altLang="en-US" smtClean="0">
                <a:latin typeface="Tahoma" panose="020B0604030504040204" pitchFamily="34" charset="0"/>
              </a:rPr>
              <a:pPr>
                <a:spcBef>
                  <a:spcPct val="0"/>
                </a:spcBef>
              </a:pPr>
              <a:t>15</a:t>
            </a:fld>
            <a:endParaRPr lang="en-US" altLang="en-US" smtClean="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ASK</a:t>
            </a:r>
          </a:p>
          <a:p>
            <a:r>
              <a:rPr lang="en-US" altLang="en-US" smtClean="0">
                <a:latin typeface="Arial" panose="020B0604020202020204" pitchFamily="34" charset="0"/>
                <a:cs typeface="Arial" panose="020B0604020202020204" pitchFamily="34" charset="0"/>
              </a:rPr>
              <a:t>What are factors related to a person who injects drugs?</a:t>
            </a:r>
          </a:p>
          <a:p>
            <a:endParaRPr lang="en-US" altLang="en-US" b="1"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KEY MESSAGES</a:t>
            </a:r>
          </a:p>
          <a:p>
            <a:r>
              <a:rPr lang="en-US" altLang="en-US" u="sng" smtClean="0">
                <a:latin typeface="Arial" panose="020B0604020202020204" pitchFamily="34" charset="0"/>
                <a:cs typeface="Arial" panose="020B0604020202020204" pitchFamily="34" charset="0"/>
              </a:rPr>
              <a:t>Other factors include</a:t>
            </a:r>
          </a:p>
          <a:p>
            <a:pPr>
              <a:buFontTx/>
              <a:buChar char="•"/>
            </a:pPr>
            <a:r>
              <a:rPr lang="en-US" altLang="en-US" smtClean="0">
                <a:latin typeface="Arial" panose="020B0604020202020204" pitchFamily="34" charset="0"/>
                <a:cs typeface="Arial" panose="020B0604020202020204" pitchFamily="34" charset="0"/>
              </a:rPr>
              <a:t>Hygiene – if a person has access to soap and water and keeping themselves, their clothing, and environment clean or without contamination</a:t>
            </a:r>
          </a:p>
          <a:p>
            <a:pPr>
              <a:buFontTx/>
              <a:buChar char="•"/>
            </a:pPr>
            <a:r>
              <a:rPr lang="en-US" altLang="en-US" smtClean="0">
                <a:latin typeface="Arial" panose="020B0604020202020204" pitchFamily="34" charset="0"/>
                <a:cs typeface="Arial" panose="020B0604020202020204" pitchFamily="34" charset="0"/>
              </a:rPr>
              <a:t>Poor water supply – if there is sterile or running water available to dissolve the drugs </a:t>
            </a:r>
          </a:p>
          <a:p>
            <a:pPr>
              <a:buFontTx/>
              <a:buChar char="•"/>
            </a:pPr>
            <a:r>
              <a:rPr lang="en-US" altLang="en-US" smtClean="0">
                <a:latin typeface="Arial" panose="020B0604020202020204" pitchFamily="34" charset="0"/>
                <a:cs typeface="Arial" panose="020B0604020202020204" pitchFamily="34" charset="0"/>
              </a:rPr>
              <a:t>What type of drug – if it is powder, pills, gooey “black tar”, cocaine or methamphetamine</a:t>
            </a:r>
          </a:p>
          <a:p>
            <a:pPr>
              <a:buFontTx/>
              <a:buChar char="•"/>
            </a:pPr>
            <a:r>
              <a:rPr lang="en-US" altLang="en-US" smtClean="0">
                <a:latin typeface="Arial" panose="020B0604020202020204" pitchFamily="34" charset="0"/>
                <a:cs typeface="Arial" panose="020B0604020202020204" pitchFamily="34" charset="0"/>
              </a:rPr>
              <a:t>How long the drug continues to take effect – ‘short or long high’ (ex: cocaine is short high, possibly requiring more frequent use to sustain effect</a:t>
            </a:r>
          </a:p>
          <a:p>
            <a:pPr>
              <a:buFontTx/>
              <a:buChar char="•"/>
            </a:pPr>
            <a:r>
              <a:rPr lang="en-US" altLang="en-US" smtClean="0">
                <a:latin typeface="Arial" panose="020B0604020202020204" pitchFamily="34" charset="0"/>
                <a:cs typeface="Arial" panose="020B0604020202020204" pitchFamily="34" charset="0"/>
              </a:rPr>
              <a:t>What the drug is cut with – household cleaners or otherwise poisonous and not designed for human consumption</a:t>
            </a:r>
          </a:p>
          <a:p>
            <a:pPr>
              <a:buFontTx/>
              <a:buChar char="•"/>
            </a:pPr>
            <a:r>
              <a:rPr lang="en-US" altLang="en-US" smtClean="0">
                <a:latin typeface="Arial" panose="020B0604020202020204" pitchFamily="34" charset="0"/>
                <a:cs typeface="Arial" panose="020B0604020202020204" pitchFamily="34" charset="0"/>
              </a:rPr>
              <a:t>Using used needles – only have one left (confiscated, busted, hadn’t a chance to visit NEP, no where to put a grip of gear (homeless, on foot).</a:t>
            </a: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p:txBody>
      </p:sp>
      <p:sp>
        <p:nvSpPr>
          <p:cNvPr id="66564"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4" tIns="46242" rIns="92484" bIns="46242"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06D5146-8623-4052-AF6D-E5F7425971F6}" type="slidenum">
              <a:rPr lang="en-US" altLang="en-US">
                <a:solidFill>
                  <a:srgbClr val="000000"/>
                </a:solidFill>
                <a:latin typeface="Arial" panose="020B0604020202020204" pitchFamily="34" charset="0"/>
              </a:rPr>
              <a:pPr algn="r" eaLnBrk="1" hangingPunct="1">
                <a:spcBef>
                  <a:spcPct val="0"/>
                </a:spcBef>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TRAINER  INSTRUCTIONS</a:t>
            </a:r>
          </a:p>
          <a:p>
            <a:r>
              <a:rPr lang="en-US" altLang="en-US" smtClean="0">
                <a:latin typeface="Arial" panose="020B0604020202020204" pitchFamily="34" charset="0"/>
                <a:cs typeface="Arial" panose="020B0604020202020204" pitchFamily="34" charset="0"/>
              </a:rPr>
              <a:t>Re-cap about how Contributing Factors &amp; Harms all interconnected.</a:t>
            </a:r>
          </a:p>
          <a:p>
            <a:r>
              <a:rPr lang="en-US" altLang="en-US" smtClean="0">
                <a:latin typeface="Arial" panose="020B0604020202020204" pitchFamily="34" charset="0"/>
                <a:cs typeface="Arial" panose="020B0604020202020204" pitchFamily="34" charset="0"/>
              </a:rPr>
              <a:t>Give examples under each heading of how these factors may both contribute to peoples drug use and also get in the way of them using more safely, reducing or managing their use or stopping using drugs.</a:t>
            </a:r>
          </a:p>
          <a:p>
            <a:endParaRPr lang="en-US" altLang="en-US" smtClean="0">
              <a:latin typeface="Arial" panose="020B0604020202020204" pitchFamily="34" charset="0"/>
              <a:cs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7F55FB-723C-44B9-BF2E-240BCC358191}" type="slidenum">
              <a:rPr lang="en-US" altLang="en-US" smtClean="0">
                <a:solidFill>
                  <a:srgbClr val="000000"/>
                </a:solidFill>
                <a:latin typeface="Tahoma" panose="020B0604030504040204" pitchFamily="34" charset="0"/>
              </a:rPr>
              <a:pPr>
                <a:spcBef>
                  <a:spcPct val="0"/>
                </a:spcBef>
              </a:pPr>
              <a:t>18</a:t>
            </a:fld>
            <a:endParaRPr lang="en-US" altLang="en-US" smtClean="0">
              <a:solidFill>
                <a:srgbClr val="000000"/>
              </a:solidFill>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B38E7B7-3386-49DB-870E-291F5AC33783}" type="slidenum">
              <a:rPr lang="en-US" altLang="en-US" smtClean="0">
                <a:solidFill>
                  <a:srgbClr val="000000"/>
                </a:solidFill>
                <a:latin typeface="Tahoma" panose="020B0604030504040204" pitchFamily="34" charset="0"/>
              </a:rPr>
              <a:pPr>
                <a:spcBef>
                  <a:spcPct val="0"/>
                </a:spcBef>
              </a:pPr>
              <a:t>19</a:t>
            </a:fld>
            <a:endParaRPr lang="en-US" altLang="en-US" smtClean="0">
              <a:solidFill>
                <a:srgbClr val="000000"/>
              </a:solidFill>
              <a:latin typeface="Tahoma" panose="020B0604030504040204" pitchFamily="34" charset="0"/>
            </a:endParaRPr>
          </a:p>
        </p:txBody>
      </p:sp>
      <p:sp>
        <p:nvSpPr>
          <p:cNvPr id="70659" name="Rectangle 2"/>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9452F67F-7C53-48E7-995D-C9722B59B2A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i="1" dirty="0">
                <a:latin typeface="Arial" pitchFamily="34" charset="0"/>
                <a:ea typeface="MS PGothic" pitchFamily="34" charset="-128"/>
                <a:cs typeface="Arial" pitchFamily="34" charset="0"/>
              </a:rPr>
              <a:t>Refer to Scenarios Handout</a:t>
            </a:r>
          </a:p>
          <a:p>
            <a:pPr>
              <a:defRPr/>
            </a:pPr>
            <a:endParaRPr lang="en-US" altLang="en-US" dirty="0">
              <a:latin typeface="Arial" pitchFamily="34" charset="0"/>
              <a:ea typeface="MS PGothic" pitchFamily="34" charset="-128"/>
              <a:cs typeface="Arial" pitchFamily="34" charset="0"/>
            </a:endParaRPr>
          </a:p>
          <a:p>
            <a:pPr>
              <a:defRPr/>
            </a:pPr>
            <a:r>
              <a:rPr lang="en-US" b="1" dirty="0">
                <a:ea typeface="MS PGothic" pitchFamily="34" charset="-128"/>
              </a:rPr>
              <a:t>ACTIVITY INSTRUCTIONS</a:t>
            </a:r>
            <a:endParaRPr lang="en-US" dirty="0">
              <a:ea typeface="MS PGothic" pitchFamily="34" charset="-128"/>
            </a:endParaRPr>
          </a:p>
          <a:p>
            <a:pPr marL="171450" indent="-171450">
              <a:buFont typeface="Arial" panose="020B0604020202020204" pitchFamily="34" charset="0"/>
              <a:buChar char="•"/>
              <a:defRPr/>
            </a:pPr>
            <a:r>
              <a:rPr lang="en-US" dirty="0">
                <a:ea typeface="MS PGothic" pitchFamily="34" charset="-128"/>
              </a:rPr>
              <a:t>Assign groups of three  or have them “count off” and cluster into small groups</a:t>
            </a:r>
          </a:p>
          <a:p>
            <a:pPr marL="171450" indent="-171450">
              <a:buFont typeface="Arial" panose="020B0604020202020204" pitchFamily="34" charset="0"/>
              <a:buChar char="•"/>
              <a:defRPr/>
            </a:pPr>
            <a:r>
              <a:rPr lang="en-US" dirty="0">
                <a:ea typeface="MS PGothic" pitchFamily="34" charset="-128"/>
              </a:rPr>
              <a:t>Assign one scenario per group</a:t>
            </a:r>
          </a:p>
          <a:p>
            <a:pPr marL="171450" indent="-171450">
              <a:buFont typeface="Arial" panose="020B0604020202020204" pitchFamily="34" charset="0"/>
              <a:buChar char="•"/>
              <a:defRPr/>
            </a:pPr>
            <a:r>
              <a:rPr lang="en-US" dirty="0">
                <a:ea typeface="MS PGothic" pitchFamily="34" charset="-128"/>
              </a:rPr>
              <a:t>Go to next slide</a:t>
            </a:r>
          </a:p>
          <a:p>
            <a:pPr marL="171450" indent="-171450">
              <a:buFont typeface="Arial" panose="020B0604020202020204" pitchFamily="34" charset="0"/>
              <a:buChar char="•"/>
              <a:defRPr/>
            </a:pPr>
            <a:endParaRPr lang="en-US" altLang="en-US" dirty="0">
              <a:latin typeface="Arial" pitchFamily="34" charset="0"/>
              <a:ea typeface="MS PGothic"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94D6D659-6E8A-47EF-904A-727BB57E17B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charset="0"/>
              <a:buNone/>
              <a:defRPr/>
            </a:pPr>
            <a:r>
              <a:rPr lang="en-US" altLang="en-US" i="1" dirty="0">
                <a:latin typeface="Arial" pitchFamily="34" charset="0"/>
                <a:ea typeface="MS PGothic" pitchFamily="34" charset="-128"/>
                <a:cs typeface="Arial" pitchFamily="34" charset="0"/>
              </a:rPr>
              <a:t>Keep this slide up during the Activity.</a:t>
            </a:r>
          </a:p>
          <a:p>
            <a:pPr>
              <a:defRPr/>
            </a:pPr>
            <a:endParaRPr lang="en-US" altLang="en-US" b="1" dirty="0">
              <a:latin typeface="Arial" pitchFamily="34" charset="0"/>
              <a:ea typeface="MS PGothic" pitchFamily="34" charset="-128"/>
              <a:cs typeface="Arial" pitchFamily="34" charset="0"/>
            </a:endParaRPr>
          </a:p>
          <a:p>
            <a:pPr>
              <a:defRPr/>
            </a:pPr>
            <a:r>
              <a:rPr lang="en-US" altLang="en-US" b="1" dirty="0">
                <a:latin typeface="Arial" pitchFamily="34" charset="0"/>
                <a:ea typeface="MS PGothic" pitchFamily="34" charset="-128"/>
                <a:cs typeface="Arial" pitchFamily="34" charset="0"/>
              </a:rPr>
              <a:t>ACTIVITY INSTRUCTIONS</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Have groups brainstorm 5-7 minutes</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One participant from each group report back two (2) key points </a:t>
            </a:r>
            <a:r>
              <a:rPr lang="en-US" altLang="en-US">
                <a:latin typeface="Arial" pitchFamily="34" charset="0"/>
                <a:ea typeface="MS PGothic" pitchFamily="34" charset="-128"/>
                <a:cs typeface="Arial" pitchFamily="34" charset="0"/>
              </a:rPr>
              <a:t>from this </a:t>
            </a:r>
            <a:r>
              <a:rPr lang="en-US" altLang="en-US" dirty="0">
                <a:latin typeface="Arial" pitchFamily="34" charset="0"/>
                <a:ea typeface="MS PGothic" pitchFamily="34" charset="-128"/>
                <a:cs typeface="Arial" pitchFamily="34" charset="0"/>
              </a:rPr>
              <a:t>Activity Discussion Q slide</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Allow for a brief discussion</a:t>
            </a:r>
          </a:p>
          <a:p>
            <a:pPr>
              <a:buFont typeface="Wingdings" pitchFamily="2" charset="2"/>
              <a:buNone/>
              <a:defRPr/>
            </a:pPr>
            <a:endParaRPr lang="en-US" altLang="en-US" dirty="0">
              <a:latin typeface="Arial" pitchFamily="34" charset="0"/>
              <a:ea typeface="MS PGothic" pitchFamily="34" charset="-128"/>
              <a:cs typeface="Arial" pitchFamily="34" charset="0"/>
            </a:endParaRPr>
          </a:p>
          <a:p>
            <a:pPr>
              <a:defRPr/>
            </a:pPr>
            <a:r>
              <a:rPr lang="en-US" altLang="en-US" b="1" dirty="0">
                <a:latin typeface="Arial" pitchFamily="34" charset="0"/>
                <a:ea typeface="MS PGothic" pitchFamily="34" charset="-128"/>
                <a:cs typeface="Arial" pitchFamily="34" charset="0"/>
              </a:rPr>
              <a:t>KEY MESSAGES</a:t>
            </a:r>
          </a:p>
          <a:p>
            <a:pPr>
              <a:defRPr/>
            </a:pPr>
            <a:r>
              <a:rPr lang="en-US" altLang="en-US" u="sng" dirty="0">
                <a:latin typeface="Arial" pitchFamily="34" charset="0"/>
                <a:ea typeface="MS PGothic" pitchFamily="34" charset="-128"/>
                <a:cs typeface="Arial" pitchFamily="34" charset="0"/>
              </a:rPr>
              <a:t>Some reasons people use drugs</a:t>
            </a:r>
          </a:p>
          <a:p>
            <a:pPr>
              <a:buFontTx/>
              <a:buChar char="•"/>
              <a:defRPr/>
            </a:pPr>
            <a:r>
              <a:rPr lang="en-US" altLang="en-US" dirty="0">
                <a:latin typeface="Arial" pitchFamily="34" charset="0"/>
                <a:ea typeface="MS PGothic" pitchFamily="34" charset="-128"/>
                <a:cs typeface="Arial" pitchFamily="34" charset="0"/>
              </a:rPr>
              <a:t>Physical- pleasure, coping, physical pain relief</a:t>
            </a:r>
          </a:p>
          <a:p>
            <a:pPr>
              <a:buFontTx/>
              <a:buChar char="•"/>
              <a:defRPr/>
            </a:pPr>
            <a:r>
              <a:rPr lang="en-US" altLang="en-US" dirty="0">
                <a:latin typeface="Arial" pitchFamily="34" charset="0"/>
                <a:ea typeface="MS PGothic" pitchFamily="34" charset="-128"/>
                <a:cs typeface="Arial" pitchFamily="34" charset="0"/>
              </a:rPr>
              <a:t>Psychological- pleasure, coping</a:t>
            </a:r>
          </a:p>
          <a:p>
            <a:pPr>
              <a:buFontTx/>
              <a:buChar char="•"/>
              <a:defRPr/>
            </a:pPr>
            <a:r>
              <a:rPr lang="en-US" altLang="en-US" dirty="0">
                <a:latin typeface="Arial" pitchFamily="34" charset="0"/>
                <a:ea typeface="MS PGothic" pitchFamily="34" charset="-128"/>
                <a:cs typeface="Arial" pitchFamily="34" charset="0"/>
              </a:rPr>
              <a:t>Social- belonging to group, social lubricant</a:t>
            </a:r>
          </a:p>
          <a:p>
            <a:pPr>
              <a:buFontTx/>
              <a:buChar char="•"/>
              <a:defRPr/>
            </a:pPr>
            <a:r>
              <a:rPr lang="en-US" altLang="en-US" dirty="0">
                <a:latin typeface="Arial" pitchFamily="34" charset="0"/>
                <a:ea typeface="MS PGothic" pitchFamily="34" charset="-128"/>
                <a:cs typeface="Arial" pitchFamily="34" charset="0"/>
              </a:rPr>
              <a:t>Economic- cheaper and/or easier to access than healthcare, allows one to maintain employment</a:t>
            </a:r>
          </a:p>
          <a:p>
            <a:pPr>
              <a:defRPr/>
            </a:pPr>
            <a:endParaRPr lang="en-US" altLang="en-US" dirty="0">
              <a:latin typeface="Arial" pitchFamily="34" charset="0"/>
              <a:ea typeface="MS PGothic" pitchFamily="34" charset="-128"/>
              <a:cs typeface="Arial" pitchFamily="34" charset="0"/>
            </a:endParaRPr>
          </a:p>
          <a:p>
            <a:pPr>
              <a:defRPr/>
            </a:pPr>
            <a:r>
              <a:rPr lang="en-US" altLang="en-US" u="sng" dirty="0">
                <a:latin typeface="Arial" pitchFamily="34" charset="0"/>
                <a:ea typeface="MS PGothic" pitchFamily="34" charset="-128"/>
                <a:cs typeface="Arial" pitchFamily="34" charset="0"/>
              </a:rPr>
              <a:t>Some </a:t>
            </a:r>
            <a:r>
              <a:rPr lang="en-US" altLang="en-US" b="1" u="sng" dirty="0">
                <a:latin typeface="Arial" pitchFamily="34" charset="0"/>
                <a:ea typeface="MS PGothic" pitchFamily="34" charset="-128"/>
                <a:cs typeface="Arial" pitchFamily="34" charset="0"/>
              </a:rPr>
              <a:t>harms</a:t>
            </a:r>
            <a:r>
              <a:rPr lang="en-US" altLang="en-US" u="sng" dirty="0">
                <a:latin typeface="Arial" pitchFamily="34" charset="0"/>
                <a:ea typeface="MS PGothic" pitchFamily="34" charset="-128"/>
                <a:cs typeface="Arial" pitchFamily="34" charset="0"/>
              </a:rPr>
              <a:t> that may be presented, which can be linked to </a:t>
            </a:r>
            <a:r>
              <a:rPr lang="en-US" altLang="en-US" b="1" u="sng" dirty="0">
                <a:latin typeface="Arial" pitchFamily="34" charset="0"/>
                <a:ea typeface="MS PGothic" pitchFamily="34" charset="-128"/>
                <a:cs typeface="Arial" pitchFamily="34" charset="0"/>
              </a:rPr>
              <a:t>contributing factors</a:t>
            </a:r>
            <a:r>
              <a:rPr lang="en-US" altLang="en-US" u="sng" dirty="0">
                <a:latin typeface="Arial" pitchFamily="34" charset="0"/>
                <a:ea typeface="MS PGothic" pitchFamily="34" charset="-128"/>
                <a:cs typeface="Arial" pitchFamily="34" charset="0"/>
              </a:rPr>
              <a:t>:</a:t>
            </a:r>
          </a:p>
          <a:p>
            <a:pPr>
              <a:buFontTx/>
              <a:buChar char="•"/>
              <a:defRPr/>
            </a:pPr>
            <a:r>
              <a:rPr lang="en-US" altLang="en-US" dirty="0">
                <a:latin typeface="Arial" pitchFamily="34" charset="0"/>
                <a:ea typeface="MS PGothic" pitchFamily="34" charset="-128"/>
                <a:cs typeface="Arial" pitchFamily="34" charset="0"/>
              </a:rPr>
              <a:t>Physical- HIV, hepatitis C, overdose</a:t>
            </a:r>
          </a:p>
          <a:p>
            <a:pPr>
              <a:buFontTx/>
              <a:buChar char="•"/>
              <a:defRPr/>
            </a:pPr>
            <a:r>
              <a:rPr lang="en-US" altLang="en-US" dirty="0">
                <a:latin typeface="Arial" pitchFamily="34" charset="0"/>
                <a:ea typeface="MS PGothic" pitchFamily="34" charset="-128"/>
                <a:cs typeface="Arial" pitchFamily="34" charset="0"/>
              </a:rPr>
              <a:t>Psychological- mental illness, psychosis</a:t>
            </a:r>
          </a:p>
          <a:p>
            <a:pPr>
              <a:buFontTx/>
              <a:buChar char="•"/>
              <a:defRPr/>
            </a:pPr>
            <a:r>
              <a:rPr lang="en-US" altLang="en-US" dirty="0">
                <a:latin typeface="Arial" pitchFamily="34" charset="0"/>
                <a:ea typeface="MS PGothic" pitchFamily="34" charset="-128"/>
                <a:cs typeface="Arial" pitchFamily="34" charset="0"/>
              </a:rPr>
              <a:t>Social- compromised relationships, social stigma and isolation</a:t>
            </a:r>
          </a:p>
          <a:p>
            <a:pPr>
              <a:buFontTx/>
              <a:buChar char="•"/>
              <a:defRPr/>
            </a:pPr>
            <a:r>
              <a:rPr lang="en-US" altLang="en-US" dirty="0">
                <a:latin typeface="Arial" pitchFamily="34" charset="0"/>
                <a:ea typeface="MS PGothic" pitchFamily="34" charset="-128"/>
                <a:cs typeface="Arial" pitchFamily="34" charset="0"/>
              </a:rPr>
              <a:t>Economic- loss of money, employment, public benefits</a:t>
            </a:r>
          </a:p>
          <a:p>
            <a:pPr>
              <a:buFontTx/>
              <a:buChar char="•"/>
              <a:defRPr/>
            </a:pPr>
            <a:r>
              <a:rPr lang="en-US" altLang="en-US" dirty="0">
                <a:latin typeface="Arial" pitchFamily="34" charset="0"/>
                <a:ea typeface="MS PGothic" pitchFamily="34" charset="-128"/>
                <a:cs typeface="Arial" pitchFamily="34" charset="0"/>
              </a:rPr>
              <a:t>Legal- arrest, incarceration</a:t>
            </a:r>
          </a:p>
          <a:p>
            <a:pPr>
              <a:buFontTx/>
              <a:buChar char="•"/>
              <a:defRPr/>
            </a:pPr>
            <a:r>
              <a:rPr lang="en-US" altLang="en-US" dirty="0">
                <a:latin typeface="Arial" pitchFamily="34" charset="0"/>
                <a:ea typeface="MS PGothic" pitchFamily="34" charset="-128"/>
                <a:cs typeface="Arial" pitchFamily="34" charset="0"/>
              </a:rPr>
              <a:t>Political- loss of political power (e.g. voting, political representation, laws that impact drug users such as the ban on federal funding for syringe exchange)</a:t>
            </a:r>
          </a:p>
          <a:p>
            <a:pPr>
              <a:defRPr/>
            </a:pPr>
            <a:endParaRPr lang="en-US" altLang="en-US" dirty="0">
              <a:latin typeface="Arial" pitchFamily="34" charset="0"/>
              <a:ea typeface="MS PGothic" pitchFamily="34" charset="-128"/>
              <a:cs typeface="Arial" pitchFamily="34" charset="0"/>
            </a:endParaRPr>
          </a:p>
          <a:p>
            <a:pPr>
              <a:defRPr/>
            </a:pPr>
            <a:r>
              <a:rPr lang="en-US" altLang="en-US" u="sng" dirty="0">
                <a:latin typeface="Arial" pitchFamily="34" charset="0"/>
                <a:ea typeface="MS PGothic" pitchFamily="34" charset="-128"/>
                <a:cs typeface="Arial" pitchFamily="34" charset="0"/>
              </a:rPr>
              <a:t>Ex: Harm reduction </a:t>
            </a:r>
            <a:r>
              <a:rPr lang="en-US" altLang="en-US" b="1" u="sng" dirty="0">
                <a:latin typeface="Arial" pitchFamily="34" charset="0"/>
                <a:ea typeface="MS PGothic" pitchFamily="34" charset="-128"/>
                <a:cs typeface="Arial" pitchFamily="34" charset="0"/>
              </a:rPr>
              <a:t>strategies</a:t>
            </a:r>
            <a:endParaRPr lang="en-US" altLang="en-US" u="sng" dirty="0">
              <a:latin typeface="Arial" pitchFamily="34" charset="0"/>
              <a:ea typeface="MS PGothic" pitchFamily="34" charset="-128"/>
              <a:cs typeface="Arial" pitchFamily="34" charset="0"/>
            </a:endParaRPr>
          </a:p>
          <a:p>
            <a:pPr>
              <a:buFontTx/>
              <a:buChar char="•"/>
              <a:defRPr/>
            </a:pPr>
            <a:r>
              <a:rPr lang="en-US" altLang="en-US" dirty="0">
                <a:latin typeface="Arial" pitchFamily="34" charset="0"/>
                <a:ea typeface="MS PGothic" pitchFamily="34" charset="-128"/>
                <a:cs typeface="Arial" pitchFamily="34" charset="0"/>
              </a:rPr>
              <a:t>Overdose prevention programs</a:t>
            </a:r>
          </a:p>
          <a:p>
            <a:pPr>
              <a:buFontTx/>
              <a:buChar char="•"/>
              <a:defRPr/>
            </a:pPr>
            <a:r>
              <a:rPr lang="en-US" altLang="en-US" dirty="0">
                <a:latin typeface="Arial" pitchFamily="34" charset="0"/>
                <a:ea typeface="MS PGothic" pitchFamily="34" charset="-128"/>
                <a:cs typeface="Arial" pitchFamily="34" charset="0"/>
              </a:rPr>
              <a:t>Syringe access programs; access to safer injection equipment</a:t>
            </a:r>
          </a:p>
          <a:p>
            <a:pPr>
              <a:buFontTx/>
              <a:buChar char="•"/>
              <a:defRPr/>
            </a:pPr>
            <a:r>
              <a:rPr lang="en-US" altLang="en-US" dirty="0">
                <a:latin typeface="Arial" pitchFamily="34" charset="0"/>
                <a:ea typeface="MS PGothic" pitchFamily="34" charset="-128"/>
                <a:cs typeface="Arial" pitchFamily="34" charset="0"/>
              </a:rPr>
              <a:t>Access to HIV &amp; HCV testing and treatment</a:t>
            </a:r>
          </a:p>
          <a:p>
            <a:pPr>
              <a:buFontTx/>
              <a:buChar char="•"/>
              <a:defRPr/>
            </a:pPr>
            <a:r>
              <a:rPr lang="en-US" altLang="en-US" dirty="0">
                <a:latin typeface="Arial" pitchFamily="34" charset="0"/>
                <a:ea typeface="MS PGothic" pitchFamily="34" charset="-128"/>
                <a:cs typeface="Arial" pitchFamily="34" charset="0"/>
              </a:rPr>
              <a:t>Education around safer injection, HIV, HCV, “drug, set, setting”</a:t>
            </a:r>
          </a:p>
          <a:p>
            <a:pPr>
              <a:buFontTx/>
              <a:buChar char="•"/>
              <a:defRPr/>
            </a:pPr>
            <a:r>
              <a:rPr lang="en-US" altLang="en-US" dirty="0">
                <a:latin typeface="Arial" pitchFamily="34" charset="0"/>
                <a:ea typeface="MS PGothic" pitchFamily="34" charset="-128"/>
                <a:cs typeface="Arial" pitchFamily="34" charset="0"/>
              </a:rPr>
              <a:t>Client-centered approach to drug use behaviors – “meeting people where they are”, providing appropriate linkages and referrals to meet individual need and circumstance</a:t>
            </a:r>
          </a:p>
          <a:p>
            <a:pPr>
              <a:buFontTx/>
              <a:buChar char="•"/>
              <a:defRPr/>
            </a:pPr>
            <a:r>
              <a:rPr lang="en-US" altLang="en-US" dirty="0">
                <a:latin typeface="Arial" pitchFamily="34" charset="0"/>
                <a:ea typeface="MS PGothic" pitchFamily="34" charset="-128"/>
                <a:cs typeface="Arial" pitchFamily="34" charset="0"/>
              </a:rPr>
              <a:t>Access to buprenorphine treatment, methadone maintenance, moderation management support, abstinence-based treatment, other</a:t>
            </a:r>
          </a:p>
          <a:p>
            <a:pPr>
              <a:defRPr/>
            </a:pPr>
            <a:endParaRPr lang="en-US" altLang="en-US" dirty="0">
              <a:latin typeface="Arial" pitchFamily="34" charset="0"/>
              <a:ea typeface="MS PGothic" pitchFamily="34" charset="-128"/>
              <a:cs typeface="Arial" pitchFamily="34" charset="0"/>
            </a:endParaRPr>
          </a:p>
          <a:p>
            <a:pPr>
              <a:buFont typeface="+mj-lt" charset="0"/>
              <a:buNone/>
              <a:defRPr/>
            </a:pPr>
            <a:r>
              <a:rPr lang="en-US" altLang="en-US" b="1" u="sng" dirty="0">
                <a:latin typeface="Arial" pitchFamily="34" charset="0"/>
                <a:ea typeface="MS PGothic" pitchFamily="34" charset="-128"/>
                <a:cs typeface="Arial" pitchFamily="34" charset="0"/>
              </a:rPr>
              <a:t>Optional</a:t>
            </a:r>
            <a:endParaRPr lang="en-US" altLang="en-US" b="1" dirty="0">
              <a:latin typeface="Arial" pitchFamily="34" charset="0"/>
              <a:ea typeface="MS PGothic" pitchFamily="34" charset="-128"/>
              <a:cs typeface="Arial" pitchFamily="34" charset="0"/>
            </a:endParaRPr>
          </a:p>
          <a:p>
            <a:pPr>
              <a:buFont typeface="+mj-lt" charset="0"/>
              <a:buNone/>
              <a:defRPr/>
            </a:pPr>
            <a:r>
              <a:rPr lang="en-US" altLang="en-US" dirty="0">
                <a:latin typeface="Arial" pitchFamily="34" charset="0"/>
                <a:ea typeface="MS PGothic" pitchFamily="34" charset="-128"/>
                <a:cs typeface="Arial" pitchFamily="34" charset="0"/>
              </a:rPr>
              <a:t>Have Newsprint prepared with sections: WHYS/HARMS/FACTORS/STRATEGIES and scenario # on each sheet</a:t>
            </a:r>
          </a:p>
          <a:p>
            <a:pPr>
              <a:defRPr/>
            </a:pPr>
            <a:endParaRPr lang="en-US" altLang="en-US" dirty="0">
              <a:latin typeface="Arial" pitchFamily="34" charset="0"/>
              <a:ea typeface="MS PGothic" pitchFamily="34" charset="-128"/>
              <a:cs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C1230EA-6B62-4631-97E7-FB9C23565727}" type="slidenum">
              <a:rPr lang="en-US" altLang="en-US" smtClean="0">
                <a:solidFill>
                  <a:srgbClr val="000000"/>
                </a:solidFill>
                <a:latin typeface="Tahoma" panose="020B0604030504040204" pitchFamily="34" charset="0"/>
              </a:rPr>
              <a:pPr>
                <a:spcBef>
                  <a:spcPct val="0"/>
                </a:spcBef>
              </a:pPr>
              <a:t>20</a:t>
            </a:fld>
            <a:endParaRPr lang="en-US" altLang="en-US" smtClean="0">
              <a:solidFill>
                <a:srgbClr val="000000"/>
              </a:solidFill>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KEY MESSAGES</a:t>
            </a:r>
          </a:p>
          <a:p>
            <a:r>
              <a:rPr lang="en-US" altLang="en-US" smtClean="0">
                <a:latin typeface="Arial" panose="020B0604020202020204" pitchFamily="34" charset="0"/>
                <a:cs typeface="Arial" panose="020B0604020202020204" pitchFamily="34" charset="0"/>
              </a:rPr>
              <a:t>Stages of Change is also called the </a:t>
            </a:r>
            <a:r>
              <a:rPr lang="en-US" altLang="en-US" b="1" smtClean="0">
                <a:latin typeface="Arial" panose="020B0604020202020204" pitchFamily="34" charset="0"/>
                <a:cs typeface="Arial" panose="020B0604020202020204" pitchFamily="34" charset="0"/>
              </a:rPr>
              <a:t>transtheoretical model </a:t>
            </a:r>
            <a:r>
              <a:rPr lang="en-US" altLang="en-US" smtClean="0">
                <a:latin typeface="Arial" panose="020B0604020202020204" pitchFamily="34" charset="0"/>
                <a:cs typeface="Arial" panose="020B0604020202020204" pitchFamily="34" charset="0"/>
              </a:rPr>
              <a:t>of behavior change </a:t>
            </a:r>
            <a:endParaRPr lang="en-US" altLang="en-US" b="1" smtClean="0">
              <a:latin typeface="Arial" panose="020B0604020202020204" pitchFamily="34" charset="0"/>
              <a:cs typeface="Arial" panose="020B0604020202020204" pitchFamily="34" charset="0"/>
            </a:endParaRPr>
          </a:p>
          <a:p>
            <a:pPr>
              <a:buFontTx/>
              <a:buChar char="•"/>
            </a:pPr>
            <a:r>
              <a:rPr lang="en-US" altLang="en-US" smtClean="0">
                <a:latin typeface="Arial" panose="020B0604020202020204" pitchFamily="34" charset="0"/>
                <a:cs typeface="Arial" panose="020B0604020202020204" pitchFamily="34" charset="0"/>
              </a:rPr>
              <a:t>There are six stages that make up the process of change</a:t>
            </a:r>
          </a:p>
          <a:p>
            <a:pPr>
              <a:buFontTx/>
              <a:buChar char="•"/>
            </a:pPr>
            <a:r>
              <a:rPr lang="en-US" altLang="en-US" smtClean="0">
                <a:latin typeface="Arial" panose="020B0604020202020204" pitchFamily="34" charset="0"/>
                <a:cs typeface="Arial" panose="020B0604020202020204" pitchFamily="34" charset="0"/>
              </a:rPr>
              <a:t>We all go through the process of change shown in the stages of change model.</a:t>
            </a:r>
          </a:p>
          <a:p>
            <a:pPr>
              <a:buFontTx/>
              <a:buChar char="•"/>
            </a:pPr>
            <a:r>
              <a:rPr lang="en-US" altLang="en-US" smtClean="0">
                <a:latin typeface="Arial" panose="020B0604020202020204" pitchFamily="34" charset="0"/>
                <a:cs typeface="Arial" panose="020B0604020202020204" pitchFamily="34" charset="0"/>
              </a:rPr>
              <a:t>The stages of change model is not a purely linear model. </a:t>
            </a:r>
          </a:p>
          <a:p>
            <a:pPr>
              <a:buFontTx/>
              <a:buChar char="•"/>
            </a:pPr>
            <a:r>
              <a:rPr lang="en-US" altLang="en-US" smtClean="0">
                <a:latin typeface="Arial" panose="020B0604020202020204" pitchFamily="34" charset="0"/>
                <a:cs typeface="Arial" panose="020B0604020202020204" pitchFamily="34" charset="0"/>
              </a:rPr>
              <a:t>People move from one stage to the next at their own pace, can go backwards to a previous step in the process, and can relapse at any time.</a:t>
            </a:r>
          </a:p>
          <a:p>
            <a:pPr>
              <a:buFontTx/>
              <a:buChar char="•"/>
            </a:pPr>
            <a:r>
              <a:rPr lang="en-US" altLang="en-US" smtClean="0">
                <a:latin typeface="Arial" panose="020B0604020202020204" pitchFamily="34" charset="0"/>
                <a:cs typeface="Arial" panose="020B0604020202020204" pitchFamily="34" charset="0"/>
              </a:rPr>
              <a:t>An individual may be at different stages for different behaviors (example: someone might be at pre-contemplation around their crack use, but at maintenance around their heroin use).</a:t>
            </a:r>
          </a:p>
          <a:p>
            <a:pPr>
              <a:buFontTx/>
              <a:buChar char="•"/>
            </a:pPr>
            <a:r>
              <a:rPr lang="en-US" altLang="en-US" smtClean="0">
                <a:latin typeface="Arial" panose="020B0604020202020204" pitchFamily="34" charset="0"/>
                <a:cs typeface="Arial" panose="020B0604020202020204" pitchFamily="34" charset="0"/>
              </a:rPr>
              <a:t>Relapse or return is a normal part of the process of change that is to be expected. </a:t>
            </a:r>
          </a:p>
          <a:p>
            <a:pPr>
              <a:buFontTx/>
              <a:buChar char="•"/>
            </a:pPr>
            <a:r>
              <a:rPr lang="en-US" altLang="en-US" smtClean="0">
                <a:latin typeface="Arial" panose="020B0604020202020204" pitchFamily="34" charset="0"/>
                <a:cs typeface="Arial" panose="020B0604020202020204" pitchFamily="34" charset="0"/>
              </a:rPr>
              <a:t>Relapses help us learn how to make enduring change.</a:t>
            </a:r>
          </a:p>
          <a:p>
            <a:pPr>
              <a:buFontTx/>
              <a:buChar char="•"/>
            </a:pPr>
            <a:r>
              <a:rPr lang="en-US" altLang="en-US" smtClean="0">
                <a:latin typeface="Arial" panose="020B0604020202020204" pitchFamily="34" charset="0"/>
                <a:cs typeface="Arial" panose="020B0604020202020204" pitchFamily="34" charset="0"/>
              </a:rPr>
              <a:t>Planning for barriers in the preparation stage and beyond can help prevent the likelihood of relapsing/slipping in the future.</a:t>
            </a:r>
          </a:p>
          <a:p>
            <a:pPr>
              <a:buFontTx/>
              <a:buChar char="•"/>
            </a:pPr>
            <a:r>
              <a:rPr lang="en-US" altLang="en-US" smtClean="0">
                <a:latin typeface="Arial" panose="020B0604020202020204" pitchFamily="34" charset="0"/>
                <a:cs typeface="Arial" panose="020B0604020202020204" pitchFamily="34" charset="0"/>
              </a:rPr>
              <a:t>Social support is an important part of the process of change.</a:t>
            </a:r>
          </a:p>
          <a:p>
            <a:pPr>
              <a:buFontTx/>
              <a:buChar char="•"/>
            </a:pPr>
            <a:r>
              <a:rPr lang="en-US" altLang="en-US" smtClean="0">
                <a:latin typeface="Arial" panose="020B0604020202020204" pitchFamily="34" charset="0"/>
                <a:cs typeface="Arial" panose="020B0604020202020204" pitchFamily="34" charset="0"/>
              </a:rPr>
              <a:t>MI helps an individual move through the process of change. It does so using different techniques at different stages.</a:t>
            </a:r>
          </a:p>
          <a:p>
            <a:endParaRPr lang="en-US" altLang="en-US" smtClean="0">
              <a:latin typeface="Arial" panose="020B0604020202020204" pitchFamily="34" charset="0"/>
              <a:cs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3A8C1A8-D3BE-4BC0-B390-55CA6B8CB430}" type="slidenum">
              <a:rPr lang="en-US" altLang="en-US" smtClean="0">
                <a:latin typeface="Tahoma" panose="020B0604030504040204" pitchFamily="34" charset="0"/>
              </a:rPr>
              <a:pPr>
                <a:spcBef>
                  <a:spcPct val="0"/>
                </a:spcBef>
              </a:pPr>
              <a:t>21</a:t>
            </a:fld>
            <a:endParaRPr lang="en-US" altLang="en-US" smtClean="0">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xfrm>
            <a:off x="1168400" y="693738"/>
            <a:ext cx="4614863" cy="346075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smtClean="0">
                <a:latin typeface="Arial" panose="020B0604020202020204" pitchFamily="34" charset="0"/>
              </a:rPr>
              <a:t>TRAINER INSTRUCTIONS</a:t>
            </a:r>
          </a:p>
          <a:p>
            <a:pPr marL="228600" indent="-228600"/>
            <a:r>
              <a:rPr lang="en-US" altLang="en-US" u="sng" smtClean="0">
                <a:latin typeface="Arial" panose="020B0604020202020204" pitchFamily="34" charset="0"/>
              </a:rPr>
              <a:t>Use same thread for the 6 stages: smoking cigarettes</a:t>
            </a:r>
            <a:r>
              <a:rPr lang="en-US" altLang="en-US" smtClean="0">
                <a:latin typeface="Arial" panose="020B0604020202020204" pitchFamily="34" charset="0"/>
              </a:rPr>
              <a:t>, for example:</a:t>
            </a:r>
          </a:p>
          <a:p>
            <a:pPr marL="228600" indent="-228600">
              <a:buFontTx/>
              <a:buChar char="•"/>
            </a:pPr>
            <a:r>
              <a:rPr lang="en-US" altLang="en-US" smtClean="0">
                <a:solidFill>
                  <a:srgbClr val="9900CC"/>
                </a:solidFill>
                <a:latin typeface="Arial" panose="020B0604020202020204" pitchFamily="34" charset="0"/>
              </a:rPr>
              <a:t>PRE-CONTEMPLATION </a:t>
            </a:r>
            <a:r>
              <a:rPr lang="en-US" altLang="en-US" i="1" smtClean="0">
                <a:solidFill>
                  <a:srgbClr val="0000FF"/>
                </a:solidFill>
                <a:latin typeface="Arial" panose="020B0604020202020204" pitchFamily="34" charset="0"/>
              </a:rPr>
              <a:t>“Not Considering It” – </a:t>
            </a:r>
            <a:r>
              <a:rPr lang="en-US" altLang="en-US" smtClean="0">
                <a:solidFill>
                  <a:srgbClr val="0000FF"/>
                </a:solidFill>
                <a:latin typeface="Arial" panose="020B0604020202020204" pitchFamily="34" charset="0"/>
              </a:rPr>
              <a:t>I buy a pack of smokes in the morning and have a few with my coffee</a:t>
            </a:r>
            <a:endParaRPr lang="en-US" altLang="en-US" i="1" smtClean="0">
              <a:solidFill>
                <a:srgbClr val="0000FF"/>
              </a:solidFill>
              <a:latin typeface="Arial" panose="020B0604020202020204" pitchFamily="34" charset="0"/>
            </a:endParaRPr>
          </a:p>
          <a:p>
            <a:pPr marL="228600" indent="-228600">
              <a:buFontTx/>
              <a:buChar char="•"/>
            </a:pPr>
            <a:r>
              <a:rPr lang="en-US" altLang="en-US" smtClean="0">
                <a:solidFill>
                  <a:srgbClr val="9900CC"/>
                </a:solidFill>
                <a:latin typeface="Arial" panose="020B0604020202020204" pitchFamily="34" charset="0"/>
              </a:rPr>
              <a:t>CONTEMPLATION </a:t>
            </a:r>
            <a:r>
              <a:rPr lang="en-US" altLang="en-US" i="1" smtClean="0">
                <a:solidFill>
                  <a:srgbClr val="0000FF"/>
                </a:solidFill>
                <a:latin typeface="Arial" panose="020B0604020202020204" pitchFamily="34" charset="0"/>
              </a:rPr>
              <a:t>“Thinking About It”-- </a:t>
            </a:r>
            <a:r>
              <a:rPr lang="en-US" altLang="en-US" smtClean="0">
                <a:solidFill>
                  <a:srgbClr val="0000FF"/>
                </a:solidFill>
                <a:latin typeface="Arial" panose="020B0604020202020204" pitchFamily="34" charset="0"/>
              </a:rPr>
              <a:t>I hear smoking kills, I know this, I’m just starting to think to slow down maybe</a:t>
            </a:r>
            <a:endParaRPr lang="en-US" altLang="en-US" i="1" smtClean="0">
              <a:solidFill>
                <a:srgbClr val="0000FF"/>
              </a:solidFill>
              <a:latin typeface="Arial" panose="020B0604020202020204" pitchFamily="34" charset="0"/>
            </a:endParaRPr>
          </a:p>
          <a:p>
            <a:pPr marL="228600" indent="-228600">
              <a:buFontTx/>
              <a:buChar char="•"/>
            </a:pPr>
            <a:r>
              <a:rPr lang="en-US" altLang="en-US" smtClean="0">
                <a:solidFill>
                  <a:srgbClr val="9900CC"/>
                </a:solidFill>
                <a:latin typeface="Arial" panose="020B0604020202020204" pitchFamily="34" charset="0"/>
              </a:rPr>
              <a:t>PREPARATION </a:t>
            </a:r>
            <a:r>
              <a:rPr lang="en-US" altLang="en-US" i="1" smtClean="0">
                <a:solidFill>
                  <a:srgbClr val="0000FF"/>
                </a:solidFill>
                <a:latin typeface="Arial" panose="020B0604020202020204" pitchFamily="34" charset="0"/>
              </a:rPr>
              <a:t>“Planning To Do It” -- </a:t>
            </a:r>
            <a:r>
              <a:rPr lang="en-US" altLang="en-US" smtClean="0">
                <a:solidFill>
                  <a:srgbClr val="0000FF"/>
                </a:solidFill>
                <a:latin typeface="Arial" panose="020B0604020202020204" pitchFamily="34" charset="0"/>
              </a:rPr>
              <a:t>I got a plan: I chew  that gum for 2 weeks, I stop smoking before 12 noon, I have an end-date</a:t>
            </a:r>
            <a:endParaRPr lang="en-US" altLang="en-US" i="1" smtClean="0">
              <a:solidFill>
                <a:srgbClr val="0000FF"/>
              </a:solidFill>
              <a:latin typeface="Arial" panose="020B0604020202020204" pitchFamily="34" charset="0"/>
            </a:endParaRPr>
          </a:p>
          <a:p>
            <a:pPr marL="228600" indent="-228600">
              <a:buFontTx/>
              <a:buChar char="•"/>
            </a:pPr>
            <a:r>
              <a:rPr lang="en-US" altLang="en-US" smtClean="0">
                <a:solidFill>
                  <a:srgbClr val="9900CC"/>
                </a:solidFill>
                <a:latin typeface="Arial" panose="020B0604020202020204" pitchFamily="34" charset="0"/>
              </a:rPr>
              <a:t>ACTION </a:t>
            </a:r>
            <a:r>
              <a:rPr lang="en-US" altLang="en-US" i="1" smtClean="0">
                <a:solidFill>
                  <a:srgbClr val="0000FF"/>
                </a:solidFill>
                <a:latin typeface="Arial" panose="020B0604020202020204" pitchFamily="34" charset="0"/>
              </a:rPr>
              <a:t>“Doing It” – </a:t>
            </a:r>
            <a:r>
              <a:rPr lang="en-US" altLang="en-US" smtClean="0">
                <a:solidFill>
                  <a:srgbClr val="0000FF"/>
                </a:solidFill>
                <a:latin typeface="Arial" panose="020B0604020202020204" pitchFamily="34" charset="0"/>
              </a:rPr>
              <a:t>I’m not smoking, one day at a time! </a:t>
            </a:r>
            <a:endParaRPr lang="en-US" altLang="en-US" i="1" smtClean="0">
              <a:solidFill>
                <a:srgbClr val="0000FF"/>
              </a:solidFill>
              <a:latin typeface="Arial" panose="020B0604020202020204" pitchFamily="34" charset="0"/>
            </a:endParaRPr>
          </a:p>
          <a:p>
            <a:pPr marL="228600" indent="-228600">
              <a:buFontTx/>
              <a:buChar char="•"/>
            </a:pPr>
            <a:r>
              <a:rPr lang="en-US" altLang="en-US" smtClean="0">
                <a:solidFill>
                  <a:srgbClr val="9900CC"/>
                </a:solidFill>
                <a:latin typeface="Arial" panose="020B0604020202020204" pitchFamily="34" charset="0"/>
              </a:rPr>
              <a:t>MAINTENANCE </a:t>
            </a:r>
            <a:r>
              <a:rPr lang="en-US" altLang="en-US" i="1" smtClean="0">
                <a:solidFill>
                  <a:srgbClr val="0000FF"/>
                </a:solidFill>
                <a:latin typeface="Arial" panose="020B0604020202020204" pitchFamily="34" charset="0"/>
              </a:rPr>
              <a:t>“Staying With It” – </a:t>
            </a:r>
            <a:r>
              <a:rPr lang="en-US" altLang="en-US" smtClean="0">
                <a:solidFill>
                  <a:srgbClr val="0000FF"/>
                </a:solidFill>
                <a:latin typeface="Arial" panose="020B0604020202020204" pitchFamily="34" charset="0"/>
              </a:rPr>
              <a:t>Some say you need 6 months of doing something for real before you hit ‘maintenance’ </a:t>
            </a:r>
            <a:endParaRPr lang="en-US" altLang="en-US" i="1" smtClean="0">
              <a:solidFill>
                <a:srgbClr val="0000FF"/>
              </a:solidFill>
              <a:latin typeface="Arial" panose="020B0604020202020204" pitchFamily="34" charset="0"/>
            </a:endParaRPr>
          </a:p>
          <a:p>
            <a:pPr marL="228600" indent="-228600">
              <a:buFontTx/>
              <a:buChar char="•"/>
            </a:pPr>
            <a:r>
              <a:rPr lang="en-US" altLang="en-US" smtClean="0">
                <a:solidFill>
                  <a:srgbClr val="9900CC"/>
                </a:solidFill>
                <a:latin typeface="Arial" panose="020B0604020202020204" pitchFamily="34" charset="0"/>
              </a:rPr>
              <a:t>RETURN/RELAPSE </a:t>
            </a:r>
            <a:r>
              <a:rPr lang="en-US" altLang="en-US" i="1" smtClean="0">
                <a:solidFill>
                  <a:srgbClr val="0000FF"/>
                </a:solidFill>
                <a:latin typeface="Arial" panose="020B0604020202020204" pitchFamily="34" charset="0"/>
              </a:rPr>
              <a:t>“Stop Doing It”-- – </a:t>
            </a:r>
            <a:r>
              <a:rPr lang="en-US" altLang="en-US" smtClean="0">
                <a:solidFill>
                  <a:srgbClr val="0000FF"/>
                </a:solidFill>
                <a:latin typeface="Arial" panose="020B0604020202020204" pitchFamily="34" charset="0"/>
              </a:rPr>
              <a:t>Lapse is doing that one thing maybe once, ReLapse is when you resume the behavior; I bum a smoke from a gal at a party after having not smoked for 6 months (Lapse), I start buying a pack in the morning to go with my coffee (ReLapse).  Re/Lapse can come in handy to re-calibrate Preparation: maybe I can’t handle coffee without cigarettes so my next run at this includes drinking tea in the morning (Action) til I feel confident I can have the coffee without cigarettes for two seasons (welcome back to Maintenance)</a:t>
            </a:r>
            <a:endParaRPr lang="en-US" altLang="en-US" i="1" smtClean="0">
              <a:solidFill>
                <a:srgbClr val="0000FF"/>
              </a:solidFill>
              <a:latin typeface="Arial" panose="020B0604020202020204" pitchFamily="34" charset="0"/>
            </a:endParaRPr>
          </a:p>
          <a:p>
            <a:pPr marL="228600" indent="-228600"/>
            <a:endParaRPr lang="en-US" altLang="en-US" smtClean="0">
              <a:latin typeface="Arial" panose="020B0604020202020204" pitchFamily="34" charset="0"/>
            </a:endParaRPr>
          </a:p>
        </p:txBody>
      </p:sp>
      <p:sp>
        <p:nvSpPr>
          <p:cNvPr id="76804" name="Slide Number Placeholder 3"/>
          <p:cNvSpPr txBox="1">
            <a:spLocks noGrp="1"/>
          </p:cNvSpPr>
          <p:nvPr/>
        </p:nvSpPr>
        <p:spPr bwMode="auto">
          <a:xfrm>
            <a:off x="3938588" y="8772525"/>
            <a:ext cx="30114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78" tIns="46239" rIns="92478" bIns="46239" anchor="b"/>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44AC755-6066-4E70-A724-BD36B1B5578E}" type="slidenum">
              <a:rPr lang="en-US" altLang="en-US">
                <a:latin typeface="Tahoma" panose="020B0604030504040204" pitchFamily="34" charset="0"/>
                <a:cs typeface="Arial" panose="020B0604020202020204" pitchFamily="34" charset="0"/>
              </a:rPr>
              <a:pPr algn="r" eaLnBrk="1" hangingPunct="1">
                <a:spcBef>
                  <a:spcPct val="0"/>
                </a:spcBef>
              </a:pPr>
              <a:t>22</a:t>
            </a:fld>
            <a:endParaRPr lang="en-US" altLang="en-US">
              <a:latin typeface="Tahoma" panose="020B060403050404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7757DEC-FF08-43FE-B563-3C8299DE24B0}"/>
              </a:ext>
            </a:extLst>
          </p:cNvPr>
          <p:cNvSpPr>
            <a:spLocks noChangeArrowheads="1"/>
          </p:cNvSpPr>
          <p:nvPr/>
        </p:nvSpPr>
        <p:spPr bwMode="auto">
          <a:xfrm>
            <a:off x="3973513" y="8829675"/>
            <a:ext cx="30368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9" tIns="46040" rIns="92079" bIns="46040"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hangingPunct="1">
              <a:defRPr/>
            </a:pPr>
            <a:fld id="{D55D945C-939D-48FA-866A-1E6933D336DD}" type="slidenum">
              <a:rPr lang="en-US" altLang="en-US" sz="1200">
                <a:solidFill>
                  <a:prstClr val="black"/>
                </a:solidFill>
                <a:latin typeface="Tahoma" pitchFamily="34" charset="0"/>
                <a:cs typeface="Arial" pitchFamily="34" charset="0"/>
              </a:rPr>
              <a:pPr algn="r" eaLnBrk="1" hangingPunct="1">
                <a:defRPr/>
              </a:pPr>
              <a:t>23</a:t>
            </a:fld>
            <a:endParaRPr lang="en-US" altLang="en-US" sz="1200">
              <a:solidFill>
                <a:prstClr val="black"/>
              </a:solidFill>
              <a:latin typeface="Tahoma" pitchFamily="34" charset="0"/>
              <a:cs typeface="Arial" pitchFamily="34" charset="0"/>
            </a:endParaRPr>
          </a:p>
        </p:txBody>
      </p:sp>
      <p:sp>
        <p:nvSpPr>
          <p:cNvPr id="78851" name="Rectangle 3"/>
          <p:cNvSpPr>
            <a:spLocks noGrp="1" noRot="1" noChangeAspect="1" noChangeArrowheads="1" noTextEdit="1"/>
          </p:cNvSpPr>
          <p:nvPr>
            <p:ph type="sldImg"/>
          </p:nvPr>
        </p:nvSpPr>
        <p:spPr>
          <a:ln/>
        </p:spPr>
      </p:sp>
      <p:sp>
        <p:nvSpPr>
          <p:cNvPr id="7885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smtClean="0">
                <a:latin typeface="Calibri" panose="020F0502020204030204" pitchFamily="34" charset="0"/>
              </a:rPr>
              <a:t>TRAINER INSTRUCTIONS</a:t>
            </a:r>
          </a:p>
          <a:p>
            <a:pPr eaLnBrk="1" hangingPunct="1">
              <a:spcBef>
                <a:spcPct val="0"/>
              </a:spcBef>
            </a:pPr>
            <a:r>
              <a:rPr lang="en-US" altLang="en-US" sz="1100" smtClean="0">
                <a:latin typeface="Calibri" panose="020F0502020204030204" pitchFamily="34" charset="0"/>
              </a:rPr>
              <a:t>The next six slides will help explain key principles of harm reduction.</a:t>
            </a:r>
          </a:p>
          <a:p>
            <a:endParaRPr lang="en-US" altLang="en-US" sz="1100"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68400" y="693738"/>
            <a:ext cx="4614863" cy="3460750"/>
          </a:xfrm>
          <a:ln/>
        </p:spPr>
      </p:sp>
      <p:sp>
        <p:nvSpPr>
          <p:cNvPr id="132099" name="Rectangle 3">
            <a:extLst>
              <a:ext uri="{FF2B5EF4-FFF2-40B4-BE49-F238E27FC236}">
                <a16:creationId xmlns:a16="http://schemas.microsoft.com/office/drawing/2014/main" id="{89E29AF9-CD77-4647-967C-34DA7BA6F06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ea typeface="MS PGothic" pitchFamily="34" charset="-128"/>
                <a:cs typeface="Arial" panose="020B0604020202020204" pitchFamily="34" charset="0"/>
              </a:rPr>
              <a:t>ASK</a:t>
            </a:r>
          </a:p>
          <a:p>
            <a:pPr>
              <a:defRPr/>
            </a:pPr>
            <a:r>
              <a:rPr lang="en-US" altLang="en-US" dirty="0">
                <a:latin typeface="Arial" panose="020B0604020202020204" pitchFamily="34" charset="0"/>
                <a:ea typeface="MS PGothic" pitchFamily="34" charset="-128"/>
                <a:cs typeface="Arial" panose="020B0604020202020204" pitchFamily="34" charset="0"/>
              </a:rPr>
              <a:t>What does ‘Health and Dignity’ look like?</a:t>
            </a:r>
          </a:p>
          <a:p>
            <a:pPr>
              <a:defRPr/>
            </a:pPr>
            <a:endParaRPr lang="en-US" altLang="en-US" dirty="0">
              <a:latin typeface="Arial" panose="020B0604020202020204" pitchFamily="34" charset="0"/>
              <a:ea typeface="MS PGothic" pitchFamily="34" charset="-128"/>
              <a:cs typeface="Arial" panose="020B0604020202020204" pitchFamily="34" charset="0"/>
            </a:endParaRPr>
          </a:p>
          <a:p>
            <a:pPr>
              <a:defRPr/>
            </a:pPr>
            <a:r>
              <a:rPr lang="en-US" altLang="en-US" b="1" dirty="0">
                <a:latin typeface="Arial" pitchFamily="34" charset="0"/>
                <a:ea typeface="MS PGothic" pitchFamily="34" charset="-128"/>
                <a:cs typeface="Arial" pitchFamily="34" charset="0"/>
              </a:rPr>
              <a:t>KEY MESSAGES</a:t>
            </a:r>
          </a:p>
          <a:p>
            <a:pPr marL="171450" indent="-171450">
              <a:buFont typeface="Arial" panose="020B0604020202020204" pitchFamily="34" charset="0"/>
              <a:buChar char="•"/>
              <a:defRPr/>
            </a:pPr>
            <a:r>
              <a:rPr lang="en-US" dirty="0">
                <a:latin typeface="Arial" panose="020B0604020202020204" pitchFamily="34" charset="0"/>
                <a:ea typeface="MS PGothic" pitchFamily="34" charset="-128"/>
                <a:cs typeface="Arial" panose="020B0604020202020204" pitchFamily="34" charset="0"/>
              </a:rPr>
              <a:t>Calls for the non-judgmental, non-coercive provision of services and resources to people who use drugs and the communities in which they live in order to assist them in reducing attendant harm.</a:t>
            </a:r>
          </a:p>
          <a:p>
            <a:pPr>
              <a:defRPr/>
            </a:pPr>
            <a:endParaRPr lang="en-US" altLang="en-US" dirty="0">
              <a:latin typeface="Arial" pitchFamily="34" charset="0"/>
              <a:ea typeface="MS PGothic" pitchFamily="34" charset="-128"/>
              <a:cs typeface="Arial" panose="020B0604020202020204" pitchFamily="34" charset="0"/>
            </a:endParaRPr>
          </a:p>
        </p:txBody>
      </p:sp>
      <p:sp>
        <p:nvSpPr>
          <p:cNvPr id="70660" name="Rectangle 4">
            <a:extLst>
              <a:ext uri="{FF2B5EF4-FFF2-40B4-BE49-F238E27FC236}">
                <a16:creationId xmlns:a16="http://schemas.microsoft.com/office/drawing/2014/main" id="{0AA4A5D8-AC28-4BE8-951E-F6681AC01AEF}"/>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AFF4D503-DFCD-43EC-933F-456F8C3625F0}" type="slidenum">
              <a:rPr lang="en-US" altLang="en-US" smtClean="0">
                <a:solidFill>
                  <a:srgbClr val="000000"/>
                </a:solidFill>
                <a:latin typeface="Tahoma" panose="020B0604030504040204" pitchFamily="34" charset="0"/>
                <a:cs typeface="Arial" panose="020B0604020202020204" pitchFamily="34" charset="0"/>
              </a:rPr>
              <a:pPr algn="r" eaLnBrk="1" hangingPunct="1">
                <a:spcBef>
                  <a:spcPct val="0"/>
                </a:spcBef>
                <a:defRPr/>
              </a:pPr>
              <a:t>24</a:t>
            </a:fld>
            <a:endParaRPr lang="en-US" altLang="en-US">
              <a:solidFill>
                <a:srgbClr val="000000"/>
              </a:solidFill>
              <a:latin typeface="Tahoma" panose="020B060403050404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392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392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392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392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8629C6B-363C-4B1A-A987-D36E6A11FB1F}" type="slidenum">
              <a:rPr lang="en-US" altLang="en-US" sz="1200" smtClean="0">
                <a:latin typeface="Tahoma" panose="020B0604030504040204" pitchFamily="34" charset="0"/>
              </a:rPr>
              <a:pPr/>
              <a:t>2</a:t>
            </a:fld>
            <a:endParaRPr lang="en-US" altLang="en-US" sz="1200" smtClean="0">
              <a:latin typeface="Tahom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68400" y="693738"/>
            <a:ext cx="4614863" cy="346075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KEY MESSAGES</a:t>
            </a:r>
          </a:p>
          <a:p>
            <a:pPr>
              <a:buFontTx/>
              <a:buChar char="•"/>
            </a:pPr>
            <a:r>
              <a:rPr lang="en-US" altLang="en-US" smtClean="0">
                <a:latin typeface="Arial" panose="020B0604020202020204" pitchFamily="34" charset="0"/>
              </a:rPr>
              <a:t>Low threshold service provision: provide options, work with program participants. </a:t>
            </a:r>
          </a:p>
          <a:p>
            <a:pPr>
              <a:buFontTx/>
              <a:buChar char="•"/>
            </a:pPr>
            <a:r>
              <a:rPr lang="en-US" altLang="en-US" smtClean="0">
                <a:latin typeface="Arial" panose="020B0604020202020204" pitchFamily="34" charset="0"/>
              </a:rPr>
              <a:t>Think about where, when, how services are provided to be the most Accessible &amp; Appropriate for the people the services are for.</a:t>
            </a:r>
          </a:p>
          <a:p>
            <a:endParaRPr lang="en-US" altLang="en-US" smtClean="0">
              <a:latin typeface="Arial" panose="020B0604020202020204" pitchFamily="34" charset="0"/>
            </a:endParaRPr>
          </a:p>
        </p:txBody>
      </p:sp>
      <p:sp>
        <p:nvSpPr>
          <p:cNvPr id="72708" name="Rectangle 4">
            <a:extLst>
              <a:ext uri="{FF2B5EF4-FFF2-40B4-BE49-F238E27FC236}">
                <a16:creationId xmlns:a16="http://schemas.microsoft.com/office/drawing/2014/main" id="{1D41F977-2F32-4252-A162-AF5C92C232EC}"/>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5E40E843-E5F8-444D-8ABD-42DFE1C2CBAF}" type="slidenum">
              <a:rPr lang="en-US" altLang="en-US" smtClean="0">
                <a:solidFill>
                  <a:srgbClr val="000000"/>
                </a:solidFill>
                <a:latin typeface="Tahoma" panose="020B0604030504040204" pitchFamily="34" charset="0"/>
                <a:cs typeface="Arial" panose="020B0604020202020204" pitchFamily="34" charset="0"/>
              </a:rPr>
              <a:pPr algn="r" eaLnBrk="1" hangingPunct="1">
                <a:spcBef>
                  <a:spcPct val="0"/>
                </a:spcBef>
                <a:defRPr/>
              </a:pPr>
              <a:t>25</a:t>
            </a:fld>
            <a:endParaRPr lang="en-US" altLang="en-US">
              <a:solidFill>
                <a:srgbClr val="000000"/>
              </a:solidFill>
              <a:latin typeface="Tahoma" panose="020B060403050404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68400" y="693738"/>
            <a:ext cx="4614863" cy="346075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KEY MESSAGES</a:t>
            </a:r>
          </a:p>
          <a:p>
            <a:r>
              <a:rPr lang="en-US" altLang="en-US" smtClean="0">
                <a:latin typeface="Arial" panose="020B0604020202020204" pitchFamily="34" charset="0"/>
                <a:cs typeface="Arial" panose="020B0604020202020204" pitchFamily="34" charset="0"/>
              </a:rPr>
              <a:t>Ensures that people who use drugs and those with a history of drug use routinely have a real voice in the creation of programs and policies designed to serve them.</a:t>
            </a:r>
          </a:p>
          <a:p>
            <a:endParaRPr lang="en-US" altLang="en-US" smtClean="0">
              <a:latin typeface="Arial" panose="020B0604020202020204" pitchFamily="34" charset="0"/>
              <a:cs typeface="Arial" panose="020B0604020202020204" pitchFamily="34" charset="0"/>
            </a:endParaRPr>
          </a:p>
        </p:txBody>
      </p:sp>
      <p:sp>
        <p:nvSpPr>
          <p:cNvPr id="74756" name="Rectangle 4">
            <a:extLst>
              <a:ext uri="{FF2B5EF4-FFF2-40B4-BE49-F238E27FC236}">
                <a16:creationId xmlns:a16="http://schemas.microsoft.com/office/drawing/2014/main" id="{CECDF04B-A3EE-4164-B705-DE9C2DB651C5}"/>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A5064BB0-B188-48CD-A06B-9D6A70230474}" type="slidenum">
              <a:rPr lang="en-US" altLang="en-US" smtClean="0">
                <a:solidFill>
                  <a:srgbClr val="000000"/>
                </a:solidFill>
                <a:latin typeface="Tahoma" panose="020B0604030504040204" pitchFamily="34" charset="0"/>
                <a:cs typeface="Arial" panose="020B0604020202020204" pitchFamily="34" charset="0"/>
              </a:rPr>
              <a:pPr algn="r" eaLnBrk="1" hangingPunct="1">
                <a:spcBef>
                  <a:spcPct val="0"/>
                </a:spcBef>
                <a:defRPr/>
              </a:pPr>
              <a:t>26</a:t>
            </a:fld>
            <a:endParaRPr lang="en-US" altLang="en-US">
              <a:solidFill>
                <a:srgbClr val="000000"/>
              </a:solidFill>
              <a:latin typeface="Tahoma" panose="020B060403050404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68400" y="693738"/>
            <a:ext cx="4614863" cy="346075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KEY MESSAGES</a:t>
            </a:r>
          </a:p>
          <a:p>
            <a:pPr>
              <a:buFontTx/>
              <a:buChar char="•"/>
            </a:pPr>
            <a:r>
              <a:rPr lang="en-US" altLang="en-US" smtClean="0">
                <a:latin typeface="Arial" panose="020B0604020202020204" pitchFamily="34" charset="0"/>
                <a:cs typeface="Arial" panose="020B0604020202020204" pitchFamily="34" charset="0"/>
              </a:rPr>
              <a:t>PWUDs are experts in their own lives.</a:t>
            </a:r>
          </a:p>
          <a:p>
            <a:pPr>
              <a:buFontTx/>
              <a:buChar char="•"/>
            </a:pPr>
            <a:r>
              <a:rPr lang="en-US" altLang="en-US" smtClean="0">
                <a:latin typeface="Arial" panose="020B0604020202020204" pitchFamily="34" charset="0"/>
                <a:cs typeface="Arial" panose="020B0604020202020204" pitchFamily="34" charset="0"/>
              </a:rPr>
              <a:t>People will change when ready and circumstances allow.</a:t>
            </a:r>
          </a:p>
          <a:p>
            <a:pPr>
              <a:buFontTx/>
              <a:buChar char="•"/>
            </a:pPr>
            <a:r>
              <a:rPr lang="en-US" altLang="en-US" smtClean="0">
                <a:latin typeface="Arial" panose="020B0604020202020204" pitchFamily="34" charset="0"/>
                <a:cs typeface="Arial" panose="020B0604020202020204" pitchFamily="34" charset="0"/>
              </a:rPr>
              <a:t>Empower PWUDs to share information and support each other in strategies which meet their actual conditions of use.</a:t>
            </a:r>
          </a:p>
          <a:p>
            <a:pPr>
              <a:buFontTx/>
              <a:buChar char="•"/>
            </a:pPr>
            <a:endParaRPr lang="en-US" altLang="en-US" smtClean="0">
              <a:latin typeface="Arial" panose="020B0604020202020204" pitchFamily="34" charset="0"/>
              <a:cs typeface="Arial" panose="020B0604020202020204" pitchFamily="34" charset="0"/>
            </a:endParaRPr>
          </a:p>
          <a:p>
            <a:pPr>
              <a:buFontTx/>
              <a:buChar char="•"/>
            </a:pPr>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p:txBody>
      </p:sp>
      <p:sp>
        <p:nvSpPr>
          <p:cNvPr id="76804" name="Rectangle 4">
            <a:extLst>
              <a:ext uri="{FF2B5EF4-FFF2-40B4-BE49-F238E27FC236}">
                <a16:creationId xmlns:a16="http://schemas.microsoft.com/office/drawing/2014/main" id="{EBED0929-BA64-4486-9B5A-5A1721EA6C97}"/>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19262F31-C71D-466B-9401-F8FCFE13F81B}" type="slidenum">
              <a:rPr lang="en-US" altLang="en-US" smtClean="0">
                <a:solidFill>
                  <a:srgbClr val="000000"/>
                </a:solidFill>
                <a:latin typeface="Tahoma" panose="020B0604030504040204" pitchFamily="34" charset="0"/>
                <a:cs typeface="Arial" panose="020B0604020202020204" pitchFamily="34" charset="0"/>
              </a:rPr>
              <a:pPr algn="r" eaLnBrk="1" hangingPunct="1">
                <a:spcBef>
                  <a:spcPct val="0"/>
                </a:spcBef>
                <a:defRPr/>
              </a:pPr>
              <a:t>27</a:t>
            </a:fld>
            <a:endParaRPr lang="en-US" altLang="en-US">
              <a:solidFill>
                <a:srgbClr val="000000"/>
              </a:solidFill>
              <a:latin typeface="Tahoma" panose="020B060403050404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12CF270B-F66C-4B3F-9504-87778DC118E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a:latin typeface="Arial" pitchFamily="34" charset="0"/>
                <a:ea typeface="MS PGothic" pitchFamily="34" charset="-128"/>
                <a:cs typeface="Arial" pitchFamily="34" charset="0"/>
              </a:rPr>
              <a:t>KEY MESSAGES</a:t>
            </a:r>
          </a:p>
          <a:p>
            <a:pPr marL="171450" indent="-171450" eaLnBrk="1" hangingPunct="1">
              <a:buFont typeface="Arial" panose="020B0604020202020204" pitchFamily="34" charset="0"/>
              <a:buChar char="•"/>
              <a:defRPr/>
            </a:pPr>
            <a:r>
              <a:rPr lang="en-US" altLang="en-US" dirty="0">
                <a:solidFill>
                  <a:srgbClr val="000000"/>
                </a:solidFill>
                <a:latin typeface="Arial" pitchFamily="34" charset="0"/>
                <a:ea typeface="MS PGothic" pitchFamily="34" charset="-128"/>
                <a:cs typeface="Arial" panose="020B0604020202020204" pitchFamily="34" charset="0"/>
              </a:rPr>
              <a:t>Harm Reduction </a:t>
            </a:r>
            <a:r>
              <a:rPr lang="en-US" altLang="en-US" dirty="0">
                <a:latin typeface="Arial" panose="020B0604020202020204" pitchFamily="34" charset="0"/>
                <a:ea typeface="MS PGothic" pitchFamily="34" charset="-128"/>
                <a:cs typeface="Arial" panose="020B0604020202020204" pitchFamily="34" charset="0"/>
              </a:rPr>
              <a:t>r</a:t>
            </a:r>
            <a:r>
              <a:rPr lang="en-US" dirty="0">
                <a:latin typeface="Arial" panose="020B0604020202020204" pitchFamily="34" charset="0"/>
                <a:ea typeface="MS PGothic" pitchFamily="34" charset="-128"/>
                <a:cs typeface="Arial" panose="020B0604020202020204" pitchFamily="34" charset="0"/>
              </a:rPr>
              <a:t>ecognizes the realities of poverty, class, racism, social isolation, past trauma, sex-based discrimination and other social inequalities affect both people’s vulnerability to and capacity for effectively dealing with drug-related harm.</a:t>
            </a:r>
          </a:p>
          <a:p>
            <a:pPr eaLnBrk="1" hangingPunct="1">
              <a:defRPr/>
            </a:pPr>
            <a:endParaRPr lang="en-US" altLang="en-US" b="1" dirty="0">
              <a:solidFill>
                <a:srgbClr val="000000"/>
              </a:solidFill>
              <a:latin typeface="Arial" pitchFamily="34" charset="0"/>
              <a:ea typeface="MS PGothic" pitchFamily="34" charset="-128"/>
              <a:cs typeface="Arial" panose="020B0604020202020204" pitchFamily="34" charset="0"/>
            </a:endParaRPr>
          </a:p>
          <a:p>
            <a:pPr eaLnBrk="1" hangingPunct="1">
              <a:defRPr/>
            </a:pPr>
            <a:r>
              <a:rPr lang="en-US" altLang="en-US" b="1" dirty="0">
                <a:solidFill>
                  <a:srgbClr val="000000"/>
                </a:solidFill>
                <a:latin typeface="Arial" pitchFamily="34" charset="0"/>
                <a:ea typeface="MS PGothic" pitchFamily="34" charset="-128"/>
                <a:cs typeface="Arial" panose="020B0604020202020204" pitchFamily="34" charset="0"/>
              </a:rPr>
              <a:t>ASK</a:t>
            </a:r>
          </a:p>
          <a:p>
            <a:pPr eaLnBrk="1" hangingPunct="1">
              <a:defRPr/>
            </a:pPr>
            <a:r>
              <a:rPr lang="en-US" altLang="en-US" dirty="0">
                <a:solidFill>
                  <a:srgbClr val="000000"/>
                </a:solidFill>
                <a:latin typeface="Arial" pitchFamily="34" charset="0"/>
                <a:ea typeface="MS PGothic" pitchFamily="34" charset="-128"/>
                <a:cs typeface="Arial" panose="020B0604020202020204" pitchFamily="34" charset="0"/>
              </a:rPr>
              <a:t>How do these factors influence people’s ability to reduce harm; access services; manage drug use?</a:t>
            </a:r>
            <a:endParaRPr lang="en-US" altLang="en-US" b="1" dirty="0">
              <a:solidFill>
                <a:srgbClr val="000000"/>
              </a:solidFill>
              <a:latin typeface="Arial" pitchFamily="34" charset="0"/>
              <a:ea typeface="MS PGothic" pitchFamily="34" charset="-128"/>
              <a:cs typeface="Arial" panose="020B0604020202020204" pitchFamily="34" charset="0"/>
            </a:endParaRPr>
          </a:p>
          <a:p>
            <a:pPr eaLnBrk="1" hangingPunct="1">
              <a:defRPr/>
            </a:pPr>
            <a:endParaRPr lang="en-US" altLang="en-US" b="1" dirty="0">
              <a:solidFill>
                <a:srgbClr val="000000"/>
              </a:solidFill>
              <a:latin typeface="Arial" pitchFamily="34" charset="0"/>
              <a:ea typeface="MS PGothic" pitchFamily="34" charset="-128"/>
              <a:cs typeface="Arial" panose="020B0604020202020204" pitchFamily="34" charset="0"/>
            </a:endParaRPr>
          </a:p>
          <a:p>
            <a:pPr eaLnBrk="1" hangingPunct="1">
              <a:defRPr/>
            </a:pPr>
            <a:r>
              <a:rPr lang="en-US" altLang="en-US" b="1" dirty="0">
                <a:solidFill>
                  <a:srgbClr val="000000"/>
                </a:solidFill>
                <a:latin typeface="Arial" pitchFamily="34" charset="0"/>
                <a:ea typeface="MS PGothic" pitchFamily="34" charset="-128"/>
                <a:cs typeface="Arial" panose="020B0604020202020204" pitchFamily="34" charset="0"/>
              </a:rPr>
              <a:t>NOTES</a:t>
            </a:r>
          </a:p>
          <a:p>
            <a:pPr eaLnBrk="1" hangingPunct="1">
              <a:defRPr/>
            </a:pPr>
            <a:r>
              <a:rPr lang="en-US" altLang="en-US" dirty="0">
                <a:solidFill>
                  <a:srgbClr val="000000"/>
                </a:solidFill>
                <a:latin typeface="Arial" pitchFamily="34" charset="0"/>
                <a:ea typeface="MS PGothic" pitchFamily="34" charset="-128"/>
                <a:cs typeface="Arial" panose="020B0604020202020204" pitchFamily="34" charset="0"/>
              </a:rPr>
              <a:t>SES: Socio Economic Status</a:t>
            </a:r>
          </a:p>
          <a:p>
            <a:pPr eaLnBrk="1" hangingPunct="1">
              <a:defRPr/>
            </a:pPr>
            <a:endParaRPr lang="en-US" altLang="en-US" dirty="0">
              <a:solidFill>
                <a:srgbClr val="000000"/>
              </a:solidFill>
              <a:latin typeface="Arial" pitchFamily="34" charset="0"/>
              <a:ea typeface="MS PGothic" pitchFamily="34" charset="-128"/>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68400" y="693738"/>
            <a:ext cx="4614863" cy="3460750"/>
          </a:xfrm>
          <a:ln/>
        </p:spPr>
      </p:sp>
      <p:sp>
        <p:nvSpPr>
          <p:cNvPr id="137219" name="Rectangle 3">
            <a:extLst>
              <a:ext uri="{FF2B5EF4-FFF2-40B4-BE49-F238E27FC236}">
                <a16:creationId xmlns:a16="http://schemas.microsoft.com/office/drawing/2014/main" id="{64882C36-14D2-40E9-96C4-1E5B068A60A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itchFamily="34" charset="0"/>
                <a:ea typeface="MS PGothic" pitchFamily="34" charset="-128"/>
                <a:cs typeface="Arial" pitchFamily="34" charset="0"/>
              </a:rPr>
              <a:t>KEY MESSAGES</a:t>
            </a:r>
          </a:p>
          <a:p>
            <a:pPr marL="171450" indent="-171450">
              <a:buFont typeface="Arial" panose="020B0604020202020204" pitchFamily="34" charset="0"/>
              <a:buChar char="•"/>
              <a:defRPr/>
            </a:pPr>
            <a:r>
              <a:rPr lang="en-US" dirty="0">
                <a:latin typeface="Arial" panose="020B0604020202020204" pitchFamily="34" charset="0"/>
                <a:ea typeface="MS PGothic" pitchFamily="34" charset="-128"/>
                <a:cs typeface="Arial" panose="020B0604020202020204" pitchFamily="34" charset="0"/>
              </a:rPr>
              <a:t>Accepts, for better and or worse, that licit and illicit drug use is part of our world and chooses to work to minimize its harmful effects rather than simply ignore or condemn them.</a:t>
            </a:r>
          </a:p>
          <a:p>
            <a:pPr>
              <a:defRPr/>
            </a:pPr>
            <a:endParaRPr lang="en-US" dirty="0">
              <a:latin typeface="Arial" panose="020B0604020202020204" pitchFamily="34" charset="0"/>
              <a:ea typeface="MS PGothic" pitchFamily="34" charset="-128"/>
              <a:cs typeface="Arial" panose="020B0604020202020204" pitchFamily="34" charset="0"/>
            </a:endParaRPr>
          </a:p>
          <a:p>
            <a:pPr>
              <a:defRPr/>
            </a:pPr>
            <a:endParaRPr lang="en-US" altLang="en-US" b="1" dirty="0">
              <a:latin typeface="Arial" pitchFamily="34" charset="0"/>
              <a:ea typeface="MS PGothic" pitchFamily="34" charset="-128"/>
              <a:cs typeface="Arial" panose="020B0604020202020204" pitchFamily="34" charset="0"/>
            </a:endParaRPr>
          </a:p>
          <a:p>
            <a:pPr>
              <a:defRPr/>
            </a:pPr>
            <a:endParaRPr lang="en-US" altLang="en-US" dirty="0">
              <a:latin typeface="Arial" pitchFamily="34" charset="0"/>
              <a:ea typeface="MS PGothic" pitchFamily="34" charset="-128"/>
              <a:cs typeface="Arial" panose="020B0604020202020204" pitchFamily="34" charset="0"/>
            </a:endParaRPr>
          </a:p>
        </p:txBody>
      </p:sp>
      <p:sp>
        <p:nvSpPr>
          <p:cNvPr id="80900" name="Rectangle 4">
            <a:extLst>
              <a:ext uri="{FF2B5EF4-FFF2-40B4-BE49-F238E27FC236}">
                <a16:creationId xmlns:a16="http://schemas.microsoft.com/office/drawing/2014/main" id="{716CA573-F9F3-4154-8935-A6A0FE19A0E6}"/>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E99614DE-6E93-45AF-845A-68DC3DBCE527}" type="slidenum">
              <a:rPr lang="en-US" altLang="en-US" smtClean="0">
                <a:solidFill>
                  <a:srgbClr val="000000"/>
                </a:solidFill>
                <a:latin typeface="Tahoma" panose="020B0604030504040204" pitchFamily="34" charset="0"/>
                <a:cs typeface="Arial" panose="020B0604020202020204" pitchFamily="34" charset="0"/>
              </a:rPr>
              <a:pPr algn="r" eaLnBrk="1" hangingPunct="1">
                <a:spcBef>
                  <a:spcPct val="0"/>
                </a:spcBef>
                <a:defRPr/>
              </a:pPr>
              <a:t>29</a:t>
            </a:fld>
            <a:endParaRPr lang="en-US" altLang="en-US">
              <a:solidFill>
                <a:srgbClr val="000000"/>
              </a:solidFill>
              <a:latin typeface="Tahoma" panose="020B060403050404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F6678DE-B7F2-44DE-BD8A-D4D5557EEE12}" type="slidenum">
              <a:rPr lang="en-US" altLang="en-US" smtClean="0">
                <a:solidFill>
                  <a:srgbClr val="000000"/>
                </a:solidFill>
                <a:latin typeface="Tahoma" panose="020B0604030504040204" pitchFamily="34" charset="0"/>
              </a:rPr>
              <a:pPr>
                <a:spcBef>
                  <a:spcPct val="0"/>
                </a:spcBef>
              </a:pPr>
              <a:t>30</a:t>
            </a:fld>
            <a:endParaRPr lang="en-US" altLang="en-US" smtClean="0">
              <a:solidFill>
                <a:srgbClr val="000000"/>
              </a:solidFill>
              <a:latin typeface="Tahoma" panose="020B0604030504040204" pitchFamily="34" charset="0"/>
            </a:endParaRPr>
          </a:p>
        </p:txBody>
      </p:sp>
      <p:sp>
        <p:nvSpPr>
          <p:cNvPr id="93187" name="Rectangle 2"/>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E391BC22-5961-4C41-9803-CA75AC22863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itchFamily="34" charset="0"/>
                <a:ea typeface="MS PGothic" pitchFamily="34" charset="-128"/>
                <a:cs typeface="Arial" pitchFamily="34" charset="0"/>
              </a:rPr>
              <a:t>TRAINERS PREP</a:t>
            </a:r>
          </a:p>
          <a:p>
            <a:pPr>
              <a:defRPr/>
            </a:pPr>
            <a:r>
              <a:rPr lang="en-US" altLang="en-US" dirty="0">
                <a:latin typeface="Arial" pitchFamily="34" charset="0"/>
                <a:ea typeface="MS PGothic" pitchFamily="34" charset="-128"/>
                <a:cs typeface="Arial" pitchFamily="34" charset="0"/>
              </a:rPr>
              <a:t>Hang prepared newsprint of each principle of harm reduction around the room:</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Health and Dignity</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Participant-Centered Services</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Participant Involvement</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Participant Autonomy</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Sociocultural Factors</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Pragmatism/Realism</a:t>
            </a:r>
          </a:p>
          <a:p>
            <a:pPr>
              <a:defRPr/>
            </a:pPr>
            <a:endParaRPr lang="en-US" altLang="en-US" dirty="0">
              <a:latin typeface="Arial" pitchFamily="34" charset="0"/>
              <a:ea typeface="MS PGothic" pitchFamily="34" charset="-128"/>
              <a:cs typeface="Arial" pitchFamily="34" charset="0"/>
            </a:endParaRPr>
          </a:p>
          <a:p>
            <a:pPr>
              <a:defRPr/>
            </a:pPr>
            <a:r>
              <a:rPr lang="en-US" altLang="en-US" b="1" dirty="0">
                <a:latin typeface="Arial" pitchFamily="34" charset="0"/>
                <a:ea typeface="MS PGothic" pitchFamily="34" charset="-128"/>
                <a:cs typeface="Arial" pitchFamily="34" charset="0"/>
              </a:rPr>
              <a:t>ACTIVITY INSTRUCTIONS</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Remind the room of “group guidelines”, such as </a:t>
            </a:r>
            <a:r>
              <a:rPr lang="en-US" altLang="en-US" b="1" i="1" dirty="0">
                <a:latin typeface="Arial" pitchFamily="34" charset="0"/>
                <a:ea typeface="MS PGothic" pitchFamily="34" charset="-128"/>
                <a:cs typeface="Arial" pitchFamily="34" charset="0"/>
              </a:rPr>
              <a:t>confidentiality</a:t>
            </a:r>
            <a:r>
              <a:rPr lang="en-US" altLang="en-US" b="1" dirty="0">
                <a:latin typeface="Arial" pitchFamily="34" charset="0"/>
                <a:ea typeface="MS PGothic" pitchFamily="34" charset="-128"/>
                <a:cs typeface="Arial" pitchFamily="34" charset="0"/>
              </a:rPr>
              <a:t>,</a:t>
            </a:r>
            <a:r>
              <a:rPr lang="en-US" altLang="en-US" dirty="0">
                <a:latin typeface="Arial" pitchFamily="34" charset="0"/>
                <a:ea typeface="MS PGothic" pitchFamily="34" charset="-128"/>
                <a:cs typeface="Arial" pitchFamily="34" charset="0"/>
              </a:rPr>
              <a:t> as some may be disclosing personal information.</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Go to next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063F467-71DD-44D5-915D-D1A416E4A84E}"/>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590A2F26-130D-4812-9232-4F2422040081}" type="slidenum">
              <a:rPr lang="en-US" altLang="en-US" smtClean="0">
                <a:solidFill>
                  <a:srgbClr val="000000"/>
                </a:solidFill>
                <a:latin typeface="Tahoma" panose="020B0604030504040204" pitchFamily="34" charset="0"/>
                <a:cs typeface="Arial" panose="020B0604020202020204" pitchFamily="34" charset="0"/>
              </a:rPr>
              <a:pPr algn="r" eaLnBrk="1" hangingPunct="1">
                <a:spcBef>
                  <a:spcPct val="0"/>
                </a:spcBef>
                <a:defRPr/>
              </a:pPr>
              <a:t>31</a:t>
            </a:fld>
            <a:endParaRPr lang="en-US" altLang="en-US">
              <a:solidFill>
                <a:srgbClr val="000000"/>
              </a:solidFill>
              <a:latin typeface="Tahoma" panose="020B0604030504040204" pitchFamily="34" charset="0"/>
              <a:cs typeface="Arial" panose="020B0604020202020204" pitchFamily="34" charset="0"/>
            </a:endParaRPr>
          </a:p>
        </p:txBody>
      </p:sp>
      <p:sp>
        <p:nvSpPr>
          <p:cNvPr id="95235" name="Rectangle 3"/>
          <p:cNvSpPr>
            <a:spLocks noGrp="1" noRot="1" noChangeAspect="1" noChangeArrowheads="1" noTextEdit="1"/>
          </p:cNvSpPr>
          <p:nvPr>
            <p:ph type="sldImg"/>
          </p:nvPr>
        </p:nvSpPr>
        <p:spPr>
          <a:ln/>
        </p:spPr>
      </p:sp>
      <p:sp>
        <p:nvSpPr>
          <p:cNvPr id="156676" name="Rectangle 4">
            <a:extLst>
              <a:ext uri="{FF2B5EF4-FFF2-40B4-BE49-F238E27FC236}">
                <a16:creationId xmlns:a16="http://schemas.microsoft.com/office/drawing/2014/main" id="{2E639B19-A05C-470F-8F15-5ED3C79C91E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i="1" dirty="0">
                <a:latin typeface="Arial" pitchFamily="34" charset="0"/>
                <a:ea typeface="MS PGothic" pitchFamily="34" charset="-128"/>
                <a:cs typeface="Arial" pitchFamily="34" charset="0"/>
              </a:rPr>
              <a:t>Keep this slide up during the Activity</a:t>
            </a:r>
          </a:p>
          <a:p>
            <a:pPr>
              <a:defRPr/>
            </a:pPr>
            <a:endParaRPr lang="en-US" altLang="en-US" i="1" dirty="0">
              <a:latin typeface="Arial" pitchFamily="34" charset="0"/>
              <a:ea typeface="MS PGothic" pitchFamily="34" charset="-128"/>
              <a:cs typeface="Arial" pitchFamily="34" charset="0"/>
            </a:endParaRPr>
          </a:p>
          <a:p>
            <a:pPr>
              <a:defRPr/>
            </a:pPr>
            <a:r>
              <a:rPr lang="en-US" altLang="en-US" b="1" dirty="0">
                <a:latin typeface="Arial" pitchFamily="34" charset="0"/>
                <a:ea typeface="MS PGothic" pitchFamily="34" charset="-128"/>
                <a:cs typeface="Arial" pitchFamily="34" charset="0"/>
              </a:rPr>
              <a:t>ACTIVITY INSTRUCTIONS</a:t>
            </a:r>
            <a:endParaRPr lang="en-US" altLang="en-US" dirty="0">
              <a:latin typeface="Arial" pitchFamily="34" charset="0"/>
              <a:ea typeface="MS PGothic" pitchFamily="34" charset="-128"/>
              <a:cs typeface="Arial" pitchFamily="34" charset="0"/>
            </a:endParaRP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Ask each person to move to the Principle that </a:t>
            </a:r>
            <a:r>
              <a:rPr lang="en-US" altLang="en-US" b="1" dirty="0">
                <a:latin typeface="Arial" pitchFamily="34" charset="0"/>
                <a:ea typeface="MS PGothic" pitchFamily="34" charset="-128"/>
                <a:cs typeface="Arial" pitchFamily="34" charset="0"/>
              </a:rPr>
              <a:t>resonated </a:t>
            </a:r>
            <a:r>
              <a:rPr lang="en-US" altLang="en-US" dirty="0">
                <a:latin typeface="Arial" pitchFamily="34" charset="0"/>
                <a:ea typeface="MS PGothic" pitchFamily="34" charset="-128"/>
                <a:cs typeface="Arial" pitchFamily="34" charset="0"/>
              </a:rPr>
              <a:t>with them the most.  </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Then ask them to move what Principle that </a:t>
            </a:r>
            <a:r>
              <a:rPr lang="en-US" altLang="en-US" b="1" dirty="0">
                <a:latin typeface="Arial" pitchFamily="34" charset="0"/>
                <a:ea typeface="MS PGothic" pitchFamily="34" charset="-128"/>
                <a:cs typeface="Arial" pitchFamily="34" charset="0"/>
              </a:rPr>
              <a:t>challenged</a:t>
            </a:r>
            <a:r>
              <a:rPr lang="en-US" altLang="en-US" dirty="0">
                <a:latin typeface="Arial" pitchFamily="34" charset="0"/>
                <a:ea typeface="MS PGothic" pitchFamily="34" charset="-128"/>
                <a:cs typeface="Arial" pitchFamily="34" charset="0"/>
              </a:rPr>
              <a:t> them the most.</a:t>
            </a:r>
            <a:endParaRPr lang="en-US" altLang="en-US" b="1" dirty="0">
              <a:latin typeface="Arial" pitchFamily="34" charset="0"/>
              <a:ea typeface="MS PGothic" pitchFamily="34" charset="-128"/>
              <a:cs typeface="Arial" pitchFamily="34" charset="0"/>
            </a:endParaRP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Ask each person to return to seats.</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Go through each principle, asking for 2-3 volunteers to offer an example of something that resonated, and an example of how they felt challenged.</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Ask the group to discuss why they chose this particular principle (why is resonated) and have group members discuss for 5 minutes maximum.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78A20E37-937F-40A6-BC37-CD5097AD718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100" b="1" dirty="0">
                <a:latin typeface="+mn-lt"/>
                <a:ea typeface="MS PGothic" pitchFamily="34" charset="-128"/>
              </a:rPr>
              <a:t>KEY MESSAGES</a:t>
            </a:r>
          </a:p>
          <a:p>
            <a:pPr eaLnBrk="1" hangingPunct="1">
              <a:defRPr/>
            </a:pPr>
            <a:r>
              <a:rPr lang="en-US" altLang="en-US" sz="1100" dirty="0">
                <a:solidFill>
                  <a:srgbClr val="000000"/>
                </a:solidFill>
                <a:latin typeface="+mn-lt"/>
                <a:ea typeface="MS PGothic" pitchFamily="34" charset="-128"/>
              </a:rPr>
              <a:t>In summary:</a:t>
            </a:r>
          </a:p>
          <a:p>
            <a:pPr marL="170267" indent="-170267" eaLnBrk="1" hangingPunct="1">
              <a:buFont typeface="Arial" panose="020B0604020202020204" pitchFamily="34" charset="0"/>
              <a:buChar char="•"/>
              <a:defRPr/>
            </a:pPr>
            <a:r>
              <a:rPr lang="en-US" altLang="en-US" sz="1100" dirty="0">
                <a:solidFill>
                  <a:srgbClr val="000000"/>
                </a:solidFill>
                <a:latin typeface="+mn-lt"/>
                <a:ea typeface="MS PGothic" pitchFamily="34" charset="-128"/>
              </a:rPr>
              <a:t>Providers probe into very private, personal and intimate details from the people they are serving. </a:t>
            </a:r>
          </a:p>
          <a:p>
            <a:pPr marL="170267" indent="-170267" eaLnBrk="1" hangingPunct="1">
              <a:buFont typeface="Arial" panose="020B0604020202020204" pitchFamily="34" charset="0"/>
              <a:buChar char="•"/>
              <a:defRPr/>
            </a:pPr>
            <a:r>
              <a:rPr lang="en-US" altLang="en-US" sz="1100" dirty="0">
                <a:solidFill>
                  <a:srgbClr val="000000"/>
                </a:solidFill>
                <a:latin typeface="+mn-lt"/>
                <a:ea typeface="MS PGothic" pitchFamily="34" charset="-128"/>
              </a:rPr>
              <a:t>Providers </a:t>
            </a:r>
            <a:r>
              <a:rPr lang="en-US" altLang="ja-JP" sz="1100" dirty="0">
                <a:solidFill>
                  <a:srgbClr val="000000"/>
                </a:solidFill>
                <a:latin typeface="+mn-lt"/>
                <a:ea typeface="MS PGothic" pitchFamily="34" charset="-128"/>
              </a:rPr>
              <a:t>can provide information and linkages to services that participants might otherwise never seek due to stigma, barriers (transportation costs, location), or not believing they were worth the self-care.</a:t>
            </a:r>
          </a:p>
          <a:p>
            <a:pPr marL="170267" indent="-170267" eaLnBrk="1" hangingPunct="1">
              <a:buFont typeface="Arial" panose="020B0604020202020204" pitchFamily="34" charset="0"/>
              <a:buChar char="•"/>
              <a:defRPr/>
            </a:pPr>
            <a:r>
              <a:rPr lang="en-US" altLang="en-US" sz="1100" dirty="0">
                <a:solidFill>
                  <a:srgbClr val="000000"/>
                </a:solidFill>
                <a:latin typeface="+mn-lt"/>
              </a:rPr>
              <a:t>Harm reduction programs aim to be low-threshold!</a:t>
            </a:r>
          </a:p>
          <a:p>
            <a:pPr marL="170267" indent="-170267" eaLnBrk="1" hangingPunct="1">
              <a:buFont typeface="Arial" panose="020B0604020202020204" pitchFamily="34" charset="0"/>
              <a:buChar char="•"/>
              <a:defRPr/>
            </a:pPr>
            <a:r>
              <a:rPr lang="en-US" altLang="en-US" sz="1100" dirty="0">
                <a:solidFill>
                  <a:srgbClr val="000000"/>
                </a:solidFill>
                <a:latin typeface="+mn-lt"/>
                <a:ea typeface="MS PGothic" pitchFamily="34" charset="-128"/>
              </a:rPr>
              <a:t>Low-threshold means reducing or removing as many barriers as possible in order for vulnerable individuals to access health services.</a:t>
            </a:r>
          </a:p>
          <a:p>
            <a:pPr marL="170267" indent="-170267" eaLnBrk="1" hangingPunct="1">
              <a:buFont typeface="Arial" panose="020B0604020202020204" pitchFamily="34" charset="0"/>
              <a:buChar char="•"/>
              <a:defRPr/>
            </a:pPr>
            <a:r>
              <a:rPr lang="en-US" altLang="en-US" sz="1100" dirty="0">
                <a:solidFill>
                  <a:srgbClr val="000000"/>
                </a:solidFill>
                <a:latin typeface="+mn-lt"/>
              </a:rPr>
              <a:t>When providers create an environment that is positive, honest, productive, and without judgement or bias, they will have a more engaging relationship with clients.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248"/>
          <p:cNvSpPr>
            <a:spLocks noGrp="1" noRot="1" noChangeAspect="1" noChangeArrowheads="1" noTextEdit="1"/>
          </p:cNvSpPr>
          <p:nvPr>
            <p:ph type="sldImg"/>
          </p:nvPr>
        </p:nvSpPr>
        <p:spPr>
          <a:ln/>
        </p:spPr>
      </p:sp>
      <p:sp>
        <p:nvSpPr>
          <p:cNvPr id="249" name="Shape 249">
            <a:extLst>
              <a:ext uri="{FF2B5EF4-FFF2-40B4-BE49-F238E27FC236}">
                <a16:creationId xmlns:a16="http://schemas.microsoft.com/office/drawing/2014/main" id="{6A5D56C0-7C33-491C-A50D-A849FE819301}"/>
              </a:ext>
            </a:extLst>
          </p:cNvPr>
          <p:cNvSpPr>
            <a:spLocks noGrp="1"/>
          </p:cNvSpPr>
          <p:nvPr>
            <p:ph type="body" sz="quarter" idx="1"/>
          </p:nvPr>
        </p:nvSpPr>
        <p:spPr/>
        <p:txBody>
          <a:bodyPr/>
          <a:lstStyle/>
          <a:p>
            <a:pPr defTabSz="934550">
              <a:spcBef>
                <a:spcPts val="0"/>
              </a:spcBef>
              <a:defRPr>
                <a:latin typeface="Times New Roman"/>
                <a:ea typeface="Times New Roman"/>
                <a:cs typeface="Times New Roman"/>
                <a:sym typeface="Times New Roman"/>
              </a:defRPr>
            </a:pPr>
            <a:r>
              <a:rPr lang="en-US" b="1" dirty="0">
                <a:latin typeface="Arial" panose="020B0604020202020204" pitchFamily="34" charset="0"/>
                <a:ea typeface="Times New Roman"/>
                <a:cs typeface="Arial" panose="020B0604020202020204" pitchFamily="34" charset="0"/>
                <a:sym typeface="Times New Roman"/>
              </a:rPr>
              <a:t>KEY MESSAGES</a:t>
            </a:r>
          </a:p>
          <a:p>
            <a:pPr marL="173422" indent="-173422" defTabSz="934550">
              <a:spcBef>
                <a:spcPts val="0"/>
              </a:spcBef>
              <a:buFont typeface="Arial" panose="020B0604020202020204" pitchFamily="34" charset="0"/>
              <a:buChar char="•"/>
              <a:defRPr>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Harm reduction stems from syringe exchange.</a:t>
            </a:r>
            <a:r>
              <a:rPr dirty="0">
                <a:latin typeface="Arial" panose="020B0604020202020204" pitchFamily="34" charset="0"/>
                <a:ea typeface="Times New Roman"/>
                <a:cs typeface="Arial" panose="020B0604020202020204" pitchFamily="34" charset="0"/>
                <a:sym typeface="Times New Roman"/>
              </a:rPr>
              <a:t>                                                       </a:t>
            </a:r>
          </a:p>
          <a:p>
            <a:pPr defTabSz="934550">
              <a:defRPr>
                <a:latin typeface="Times New Roman"/>
                <a:ea typeface="Times New Roman"/>
                <a:cs typeface="Times New Roman"/>
                <a:sym typeface="Times New Roman"/>
              </a:defRPr>
            </a:pPr>
            <a:endParaRPr lang="en-US" dirty="0">
              <a:latin typeface="Arial" panose="020B0604020202020204" pitchFamily="34" charset="0"/>
              <a:ea typeface="Times New Roman"/>
              <a:cs typeface="Arial" panose="020B0604020202020204" pitchFamily="34" charset="0"/>
              <a:sym typeface="Times New Roman"/>
            </a:endParaRPr>
          </a:p>
          <a:p>
            <a:pPr defTabSz="934550" eaLnBrk="1" fontAlgn="auto" hangingPunct="1">
              <a:spcBef>
                <a:spcPts val="405"/>
              </a:spcBef>
              <a:spcAft>
                <a:spcPts val="0"/>
              </a:spcAft>
              <a:defRPr>
                <a:latin typeface="Times New Roman"/>
                <a:ea typeface="Times New Roman"/>
                <a:cs typeface="Times New Roman"/>
                <a:sym typeface="Times New Roman"/>
              </a:defRPr>
            </a:pPr>
            <a:r>
              <a:rPr lang="en-US" b="1" dirty="0">
                <a:latin typeface="Arial" panose="020B0604020202020204" pitchFamily="34" charset="0"/>
                <a:ea typeface="Times New Roman"/>
                <a:cs typeface="Arial" panose="020B0604020202020204" pitchFamily="34" charset="0"/>
                <a:sym typeface="Times New Roman"/>
              </a:rPr>
              <a:t>NOTES</a:t>
            </a:r>
          </a:p>
          <a:p>
            <a:pPr marL="173422" indent="-173422" defTabSz="934550" eaLnBrk="1" fontAlgn="auto" hangingPunct="1">
              <a:spcBef>
                <a:spcPts val="405"/>
              </a:spcBef>
              <a:spcAft>
                <a:spcPts val="0"/>
              </a:spcAft>
              <a:buFont typeface="Arial" panose="020B0604020202020204" pitchFamily="34" charset="0"/>
              <a:buChar char="•"/>
              <a:defRPr>
                <a:latin typeface="Times New Roman"/>
                <a:ea typeface="Times New Roman"/>
                <a:cs typeface="Times New Roman"/>
                <a:sym typeface="Times New Roman"/>
              </a:defRPr>
            </a:pPr>
            <a:r>
              <a:rPr lang="en-US" dirty="0" err="1">
                <a:latin typeface="Arial" panose="020B0604020202020204" pitchFamily="34" charset="0"/>
                <a:ea typeface="Times New Roman"/>
                <a:cs typeface="Arial" panose="020B0604020202020204" pitchFamily="34" charset="0"/>
                <a:sym typeface="Times New Roman"/>
              </a:rPr>
              <a:t>Foto</a:t>
            </a:r>
            <a:r>
              <a:rPr lang="en-US" dirty="0">
                <a:latin typeface="Arial" panose="020B0604020202020204" pitchFamily="34" charset="0"/>
                <a:ea typeface="Times New Roman"/>
                <a:cs typeface="Arial" panose="020B0604020202020204" pitchFamily="34" charset="0"/>
                <a:sym typeface="Times New Roman"/>
              </a:rPr>
              <a:t> from the </a:t>
            </a:r>
            <a:r>
              <a:rPr lang="en-US" i="1" dirty="0">
                <a:latin typeface="Arial" panose="020B0604020202020204" pitchFamily="34" charset="0"/>
                <a:ea typeface="Times New Roman"/>
                <a:cs typeface="Arial" panose="020B0604020202020204" pitchFamily="34" charset="0"/>
                <a:sym typeface="Times New Roman"/>
              </a:rPr>
              <a:t>New York Times, January 27, 2013, </a:t>
            </a:r>
            <a:r>
              <a:rPr lang="en-US" dirty="0">
                <a:latin typeface="Arial" panose="020B0604020202020204" pitchFamily="34" charset="0"/>
                <a:ea typeface="Times New Roman"/>
                <a:cs typeface="Arial" panose="020B0604020202020204" pitchFamily="34" charset="0"/>
                <a:sym typeface="Times New Roman"/>
              </a:rPr>
              <a:t>featuring Dave Purchase handing out syringes on his own in Tacoma, Washington in the late 1980s. </a:t>
            </a:r>
            <a:endParaRPr lang="en-US" dirty="0">
              <a:latin typeface="Arial" panose="020B0604020202020204" pitchFamily="34" charset="0"/>
              <a:ea typeface="Aharoni"/>
              <a:cs typeface="Arial" panose="020B0604020202020204" pitchFamily="34" charset="0"/>
              <a:sym typeface="Aharoni"/>
            </a:endParaRPr>
          </a:p>
          <a:p>
            <a:pPr marL="173422" indent="-173422" defTabSz="934550" eaLnBrk="1" fontAlgn="auto" hangingPunct="1">
              <a:spcBef>
                <a:spcPts val="405"/>
              </a:spcBef>
              <a:spcAft>
                <a:spcPts val="0"/>
              </a:spcAft>
              <a:buFont typeface="Arial" panose="020B0604020202020204" pitchFamily="34" charset="0"/>
              <a:buChar char="•"/>
              <a:defRPr>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“This is life and death. There were unnecessary deaths, unnecessary and preventable deaths.”</a:t>
            </a:r>
          </a:p>
          <a:p>
            <a:pPr marL="173422" indent="-173422" defTabSz="934550" eaLnBrk="1" fontAlgn="auto" hangingPunct="1">
              <a:spcBef>
                <a:spcPts val="405"/>
              </a:spcBef>
              <a:spcAft>
                <a:spcPts val="0"/>
              </a:spcAft>
              <a:buFont typeface="Arial" panose="020B0604020202020204" pitchFamily="34" charset="0"/>
              <a:buChar char="•"/>
              <a:defRPr>
                <a:latin typeface="Times New Roman"/>
                <a:ea typeface="Times New Roman"/>
                <a:cs typeface="Times New Roman"/>
                <a:sym typeface="Times New Roman"/>
              </a:defRPr>
            </a:pPr>
            <a:r>
              <a:rPr lang="en-US" dirty="0">
                <a:latin typeface="Arial" panose="020B0604020202020204" pitchFamily="34" charset="0"/>
                <a:ea typeface="Times New Roman"/>
                <a:cs typeface="Arial" panose="020B0604020202020204" pitchFamily="34" charset="0"/>
                <a:sym typeface="Times New Roman"/>
              </a:rPr>
              <a:t>Dave Purchase has been regarded as the</a:t>
            </a:r>
            <a:r>
              <a:rPr dirty="0">
                <a:latin typeface="Arial" panose="020B0604020202020204" pitchFamily="34" charset="0"/>
                <a:ea typeface="Times New Roman"/>
                <a:cs typeface="Arial" panose="020B0604020202020204" pitchFamily="34" charset="0"/>
                <a:sym typeface="Times New Roman"/>
              </a:rPr>
              <a:t> Godfather of Syringe Exchange in the United States (1940~2013)</a:t>
            </a:r>
            <a:r>
              <a:rPr lang="en-US" dirty="0">
                <a:latin typeface="Arial" panose="020B0604020202020204" pitchFamily="34" charset="0"/>
                <a:ea typeface="Times New Roman"/>
                <a:cs typeface="Arial" panose="020B0604020202020204" pitchFamily="34" charset="0"/>
                <a:sym typeface="Times New Roman"/>
              </a:rPr>
              <a:t>.</a:t>
            </a:r>
            <a:endParaRPr dirty="0">
              <a:latin typeface="Arial" panose="020B0604020202020204" pitchFamily="34" charset="0"/>
              <a:ea typeface="Times New Roman"/>
              <a:cs typeface="Arial" panose="020B0604020202020204" pitchFamily="34" charset="0"/>
              <a:sym typeface="Times New Roman"/>
            </a:endParaRPr>
          </a:p>
          <a:p>
            <a:pPr defTabSz="934550">
              <a:spcBef>
                <a:spcPts val="0"/>
              </a:spcBef>
              <a:defRPr>
                <a:latin typeface="Times New Roman"/>
                <a:ea typeface="Times New Roman"/>
                <a:cs typeface="Times New Roman"/>
                <a:sym typeface="Times New Roman"/>
              </a:defRPr>
            </a:pPr>
            <a:endParaRPr dirty="0">
              <a:latin typeface="Arial" panose="020B0604020202020204" pitchFamily="34" charset="0"/>
              <a:ea typeface="Times New Roman"/>
              <a:cs typeface="Arial" panose="020B0604020202020204" pitchFamily="34" charset="0"/>
              <a:sym typeface="Times New Roman"/>
            </a:endParaRPr>
          </a:p>
          <a:p>
            <a:pPr defTabSz="934550">
              <a:defRPr>
                <a:latin typeface="Times New Roman"/>
                <a:ea typeface="Times New Roman"/>
                <a:cs typeface="Times New Roman"/>
                <a:sym typeface="Times New Roman"/>
              </a:defRPr>
            </a:pPr>
            <a:endParaRPr dirty="0">
              <a:latin typeface="Arial" panose="020B0604020202020204" pitchFamily="34" charset="0"/>
              <a:ea typeface="Times New Roman"/>
              <a:cs typeface="Arial" panose="020B0604020202020204" pitchFamily="34" charset="0"/>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312A3F6-0DB7-412D-B036-C0F01FEF9B3D}"/>
              </a:ext>
            </a:extLst>
          </p:cNvPr>
          <p:cNvSpPr>
            <a:spLocks noGrp="1"/>
          </p:cNvSpPr>
          <p:nvPr>
            <p:ph type="body" idx="1"/>
          </p:nvPr>
        </p:nvSpPr>
        <p:spPr/>
        <p:txBody>
          <a:bodyPr/>
          <a:lstStyle/>
          <a:p>
            <a:pPr>
              <a:defRPr/>
            </a:pPr>
            <a:r>
              <a:rPr lang="en-US" b="1" dirty="0">
                <a:latin typeface="Arial" panose="020B0604020202020204" pitchFamily="34" charset="0"/>
                <a:ea typeface="+mn-ea"/>
                <a:cs typeface="Arial" panose="020B0604020202020204" pitchFamily="34" charset="0"/>
              </a:rPr>
              <a:t>TRAINER INSTRUCTIONS</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Allow group to brainstorm each intervention.</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Offer suggestions/ideas of ways an agency (or service provider) can apply different approaches within these four categories to reduce risk behaviors, and promote positive behavioral change for PWUD/PWID.</a:t>
            </a:r>
          </a:p>
          <a:p>
            <a:pPr>
              <a:defRPr/>
            </a:pPr>
            <a:endParaRPr lang="en-US"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S PGothic" pitchFamily="34" charset="-128"/>
                <a:cs typeface="Arial" panose="020B0604020202020204" pitchFamily="34" charset="0"/>
              </a:rPr>
              <a:t>KEY MESSAGES</a:t>
            </a:r>
          </a:p>
          <a:p>
            <a:pPr marL="171450" indent="-171450">
              <a:buFont typeface="Arial" panose="020B0604020202020204" pitchFamily="34" charset="0"/>
              <a:buChar char="•"/>
              <a:defRPr/>
            </a:pPr>
            <a:r>
              <a:rPr lang="en-US" b="1" dirty="0">
                <a:latin typeface="Arial" panose="020B0604020202020204" pitchFamily="34" charset="0"/>
                <a:ea typeface="+mn-ea"/>
                <a:cs typeface="Arial" panose="020B0604020202020204" pitchFamily="34" charset="0"/>
              </a:rPr>
              <a:t>Education:</a:t>
            </a:r>
            <a:r>
              <a:rPr lang="en-US" dirty="0">
                <a:latin typeface="Arial" panose="020B0604020202020204" pitchFamily="34" charset="0"/>
                <a:ea typeface="+mn-ea"/>
                <a:cs typeface="Arial" panose="020B0604020202020204" pitchFamily="34" charset="0"/>
              </a:rPr>
              <a:t> safer injection, safer sex, OD, HIV/HCV messages, tx, etc.</a:t>
            </a:r>
          </a:p>
          <a:p>
            <a:pPr marL="171450" indent="-171450">
              <a:buFont typeface="Arial" panose="020B0604020202020204" pitchFamily="34" charset="0"/>
              <a:buChar char="•"/>
              <a:defRPr/>
            </a:pPr>
            <a:r>
              <a:rPr lang="en-US" b="1" dirty="0">
                <a:latin typeface="Arial" panose="020B0604020202020204" pitchFamily="34" charset="0"/>
                <a:ea typeface="+mn-ea"/>
                <a:cs typeface="Arial" panose="020B0604020202020204" pitchFamily="34" charset="0"/>
              </a:rPr>
              <a:t>Access:  </a:t>
            </a:r>
            <a:r>
              <a:rPr lang="en-US" dirty="0">
                <a:latin typeface="Arial" panose="020B0604020202020204" pitchFamily="34" charset="0"/>
                <a:ea typeface="+mn-ea"/>
                <a:cs typeface="Arial" panose="020B0604020202020204" pitchFamily="34" charset="0"/>
              </a:rPr>
              <a:t>distribution of supplies, syringe access, safer sex supplies, case management, housing assistance, etc.</a:t>
            </a:r>
          </a:p>
          <a:p>
            <a:pPr marL="171450" indent="-171450">
              <a:buFont typeface="Arial" panose="020B0604020202020204" pitchFamily="34" charset="0"/>
              <a:buChar char="•"/>
              <a:defRPr/>
            </a:pPr>
            <a:r>
              <a:rPr lang="en-US" b="1" dirty="0">
                <a:latin typeface="Arial" panose="020B0604020202020204" pitchFamily="34" charset="0"/>
                <a:ea typeface="+mn-ea"/>
                <a:cs typeface="Arial" panose="020B0604020202020204" pitchFamily="34" charset="0"/>
              </a:rPr>
              <a:t>Support: </a:t>
            </a:r>
            <a:r>
              <a:rPr lang="en-US" dirty="0">
                <a:latin typeface="Arial" panose="020B0604020202020204" pitchFamily="34" charset="0"/>
                <a:ea typeface="+mn-ea"/>
                <a:cs typeface="Arial" panose="020B0604020202020204" pitchFamily="34" charset="0"/>
              </a:rPr>
              <a:t>MI, group support, etc.</a:t>
            </a:r>
          </a:p>
          <a:p>
            <a:pPr marL="171450" indent="-171450">
              <a:buFont typeface="Arial" panose="020B0604020202020204" pitchFamily="34" charset="0"/>
              <a:buChar char="•"/>
              <a:defRPr/>
            </a:pPr>
            <a:r>
              <a:rPr lang="en-US" b="1" dirty="0">
                <a:latin typeface="Arial" panose="020B0604020202020204" pitchFamily="34" charset="0"/>
                <a:ea typeface="+mn-ea"/>
                <a:cs typeface="Arial" panose="020B0604020202020204" pitchFamily="34" charset="0"/>
              </a:rPr>
              <a:t>Linkages:  </a:t>
            </a:r>
            <a:r>
              <a:rPr lang="en-US" dirty="0">
                <a:latin typeface="Arial" panose="020B0604020202020204" pitchFamily="34" charset="0"/>
                <a:ea typeface="+mn-ea"/>
                <a:cs typeface="Arial" panose="020B0604020202020204" pitchFamily="34" charset="0"/>
              </a:rPr>
              <a:t>buprenorphine treatment, MMT, other AOD Treatment options, HIV/HCV care/tx, medical and mental health care</a:t>
            </a:r>
          </a:p>
          <a:p>
            <a:pPr marL="171450" indent="-171450">
              <a:buFont typeface="Arial" panose="020B0604020202020204" pitchFamily="34" charset="0"/>
              <a:buChar char="•"/>
              <a:defRPr/>
            </a:pPr>
            <a:endParaRPr lang="en-US" dirty="0">
              <a:latin typeface="Arial" panose="020B0604020202020204" pitchFamily="34" charset="0"/>
              <a:ea typeface="+mn-ea"/>
              <a:cs typeface="Arial" panose="020B0604020202020204" pitchFamily="34" charset="0"/>
            </a:endParaRPr>
          </a:p>
          <a:p>
            <a:pPr>
              <a:buFont typeface="Arial" panose="020B0604020202020204" pitchFamily="34" charset="0"/>
              <a:buNone/>
              <a:defRPr/>
            </a:pPr>
            <a:r>
              <a:rPr lang="en-US" b="1" u="sng" dirty="0">
                <a:latin typeface="Arial" panose="020B0604020202020204" pitchFamily="34" charset="0"/>
                <a:ea typeface="+mn-ea"/>
                <a:cs typeface="Arial" panose="020B0604020202020204" pitchFamily="34" charset="0"/>
              </a:rPr>
              <a:t>Optional</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Use newsprint and markers to write down brainstorm ideas, by category.</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Facilitate input in large discussion without newsprint if time is short.</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563B621-7BD6-45A6-B3D4-651E8223AD46}" type="slidenum">
              <a:rPr lang="en-US" altLang="en-US" smtClean="0">
                <a:solidFill>
                  <a:srgbClr val="000000"/>
                </a:solidFill>
                <a:latin typeface="Tahoma" panose="020B0604030504040204" pitchFamily="34" charset="0"/>
              </a:rPr>
              <a:pPr>
                <a:spcBef>
                  <a:spcPct val="0"/>
                </a:spcBef>
              </a:pPr>
              <a:t>34</a:t>
            </a:fld>
            <a:endParaRPr lang="en-US" altLang="en-US" smtClean="0">
              <a:solidFill>
                <a:srgbClr val="000000"/>
              </a:solidFill>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55E6CF2D-8B89-4C29-8872-5C2D3D7B281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b="1" dirty="0">
                <a:latin typeface="Arial" panose="020B0604020202020204" pitchFamily="34" charset="0"/>
                <a:ea typeface="MS PGothic" pitchFamily="34" charset="-128"/>
                <a:cs typeface="Arial" panose="020B0604020202020204" pitchFamily="34" charset="0"/>
              </a:rPr>
              <a:t>TRAINER INSTRUCTIONS</a:t>
            </a:r>
          </a:p>
          <a:p>
            <a:pPr marL="171450" indent="-171450" eaLnBrk="1" fontAlgn="auto" hangingPunct="1">
              <a:spcBef>
                <a:spcPts val="400"/>
              </a:spcBef>
              <a:spcAft>
                <a:spcPts val="0"/>
              </a:spcAft>
              <a:buFont typeface="Arial" panose="020B0604020202020204" pitchFamily="34" charset="0"/>
              <a:buChar char="•"/>
              <a:defRPr/>
            </a:pPr>
            <a:r>
              <a:rPr lang="en-US" sz="1000" dirty="0">
                <a:latin typeface="Arial" panose="020B0604020202020204" pitchFamily="34" charset="0"/>
                <a:ea typeface="MS PGothic" pitchFamily="34" charset="-128"/>
                <a:cs typeface="Arial" panose="020B0604020202020204" pitchFamily="34" charset="0"/>
              </a:rPr>
              <a:t>We are talking about reducing harms related to drug use and </a:t>
            </a:r>
            <a:r>
              <a:rPr lang="en-US" sz="1000">
                <a:latin typeface="Arial" panose="020B0604020202020204" pitchFamily="34" charset="0"/>
                <a:ea typeface="MS PGothic" pitchFamily="34" charset="-128"/>
                <a:cs typeface="Arial" panose="020B0604020202020204" pitchFamily="34" charset="0"/>
              </a:rPr>
              <a:t>sexual betoday</a:t>
            </a:r>
            <a:r>
              <a:rPr lang="en-US" sz="1000" dirty="0">
                <a:latin typeface="Arial" panose="020B0604020202020204" pitchFamily="34" charset="0"/>
                <a:ea typeface="MS PGothic" pitchFamily="34" charset="-128"/>
                <a:cs typeface="Arial" panose="020B0604020202020204" pitchFamily="34" charset="0"/>
              </a:rPr>
              <a:t>, so this workshop might bring up sensitive topics for some workshop participants.</a:t>
            </a:r>
          </a:p>
          <a:p>
            <a:pPr marL="171450" indent="-171450">
              <a:buFont typeface="Arial" panose="020B0604020202020204" pitchFamily="34" charset="0"/>
              <a:buChar char="•"/>
              <a:defRPr/>
            </a:pPr>
            <a:r>
              <a:rPr lang="en-US" altLang="en-US" sz="1000" dirty="0">
                <a:latin typeface="Arial" panose="020B0604020202020204" pitchFamily="34" charset="0"/>
                <a:ea typeface="MS PGothic" pitchFamily="34" charset="-128"/>
                <a:cs typeface="Arial" panose="020B0604020202020204" pitchFamily="34" charset="0"/>
              </a:rPr>
              <a:t>Nobody is expected to talk about their own drug use and sexual behaviors.</a:t>
            </a:r>
          </a:p>
          <a:p>
            <a:pPr marL="171450" indent="-171450" eaLnBrk="1" fontAlgn="auto" hangingPunct="1">
              <a:spcBef>
                <a:spcPts val="400"/>
              </a:spcBef>
              <a:spcAft>
                <a:spcPts val="0"/>
              </a:spcAft>
              <a:buFont typeface="Arial" panose="020B0604020202020204" pitchFamily="34" charset="0"/>
              <a:buChar char="•"/>
              <a:defRPr/>
            </a:pPr>
            <a:r>
              <a:rPr lang="en-US" altLang="en-US" sz="1000" dirty="0">
                <a:latin typeface="Arial" panose="020B0604020202020204" pitchFamily="34" charset="0"/>
                <a:ea typeface="MS PGothic" pitchFamily="34" charset="-128"/>
                <a:cs typeface="Arial" panose="020B0604020202020204" pitchFamily="34" charset="0"/>
              </a:rPr>
              <a:t>Use the training to ask questions and discuss concerns.</a:t>
            </a:r>
          </a:p>
          <a:p>
            <a:pPr marL="171450" indent="-171450" eaLnBrk="1" fontAlgn="auto" hangingPunct="1">
              <a:spcBef>
                <a:spcPts val="400"/>
              </a:spcBef>
              <a:spcAft>
                <a:spcPts val="0"/>
              </a:spcAft>
              <a:buFont typeface="Arial" panose="020B0604020202020204" pitchFamily="34" charset="0"/>
              <a:buChar char="•"/>
              <a:defRPr/>
            </a:pPr>
            <a:r>
              <a:rPr lang="en-US" sz="1000" dirty="0">
                <a:latin typeface="Arial" panose="020B0604020202020204" pitchFamily="34" charset="0"/>
                <a:ea typeface="MS PGothic" pitchFamily="34" charset="-128"/>
                <a:cs typeface="Arial" panose="020B0604020202020204" pitchFamily="34" charset="0"/>
              </a:rPr>
              <a:t>It will be important to be respectful of each other during this time. </a:t>
            </a:r>
            <a:endParaRPr lang="en-US" altLang="en-US" sz="1000" dirty="0">
              <a:latin typeface="Arial" panose="020B0604020202020204" pitchFamily="34" charset="0"/>
              <a:ea typeface="MS PGothic" pitchFamily="34" charset="-128"/>
              <a:cs typeface="Arial" panose="020B0604020202020204" pitchFamily="34" charset="0"/>
            </a:endParaRPr>
          </a:p>
          <a:p>
            <a:pPr marL="171450" indent="-171450">
              <a:buFont typeface="Arial" panose="020B0604020202020204" pitchFamily="34" charset="0"/>
              <a:buChar char="•"/>
              <a:defRPr/>
            </a:pPr>
            <a:r>
              <a:rPr lang="en-US" altLang="en-US" sz="1000" dirty="0">
                <a:latin typeface="Arial" panose="020B0604020202020204" pitchFamily="34" charset="0"/>
                <a:ea typeface="MS PGothic" pitchFamily="34" charset="-128"/>
                <a:cs typeface="Arial" panose="020B0604020202020204" pitchFamily="34" charset="0"/>
              </a:rPr>
              <a:t>Are there other group agreements to add? (ex: cell phone or technical device use, one mic, etc.)</a:t>
            </a:r>
          </a:p>
          <a:p>
            <a:pPr>
              <a:defRPr/>
            </a:pPr>
            <a:endParaRPr lang="en-US" altLang="en-US" sz="1000" dirty="0">
              <a:latin typeface="Arial" panose="020B0604020202020204" pitchFamily="34" charset="0"/>
              <a:ea typeface="MS PGothic" pitchFamily="34" charset="-128"/>
              <a:cs typeface="Arial" panose="020B0604020202020204" pitchFamily="34" charset="0"/>
            </a:endParaRPr>
          </a:p>
          <a:p>
            <a:pPr>
              <a:defRPr/>
            </a:pPr>
            <a:r>
              <a:rPr lang="en-US" altLang="en-US" sz="1000" b="1" dirty="0">
                <a:latin typeface="Arial" panose="020B0604020202020204" pitchFamily="34" charset="0"/>
                <a:ea typeface="MS PGothic" pitchFamily="34" charset="-128"/>
                <a:cs typeface="Arial" panose="020B0604020202020204" pitchFamily="34" charset="0"/>
              </a:rPr>
              <a:t>KEY MESSAGES</a:t>
            </a:r>
          </a:p>
          <a:p>
            <a:pPr>
              <a:defRPr/>
            </a:pPr>
            <a:r>
              <a:rPr lang="en-US" altLang="en-US" sz="1000" dirty="0">
                <a:latin typeface="Arial" panose="020B0604020202020204" pitchFamily="34" charset="0"/>
                <a:ea typeface="MS PGothic" pitchFamily="34" charset="-128"/>
                <a:cs typeface="Arial" panose="020B0604020202020204" pitchFamily="34" charset="0"/>
              </a:rPr>
              <a:t>Step Up/Step Back: 	</a:t>
            </a:r>
          </a:p>
          <a:p>
            <a:pPr>
              <a:defRPr/>
            </a:pPr>
            <a:r>
              <a:rPr lang="en-US" altLang="en-US" sz="1000" dirty="0">
                <a:latin typeface="Arial" panose="020B0604020202020204" pitchFamily="34" charset="0"/>
                <a:ea typeface="MS PGothic" pitchFamily="34" charset="-128"/>
                <a:cs typeface="Arial" panose="020B0604020202020204" pitchFamily="34" charset="0"/>
              </a:rPr>
              <a:t>Agree to Disagree: 	We all have own opinions.</a:t>
            </a:r>
          </a:p>
          <a:p>
            <a:pPr>
              <a:defRPr/>
            </a:pPr>
            <a:r>
              <a:rPr lang="en-US" altLang="en-US" sz="1000" dirty="0">
                <a:latin typeface="Arial" panose="020B0604020202020204" pitchFamily="34" charset="0"/>
                <a:ea typeface="MS PGothic" pitchFamily="34" charset="-128"/>
                <a:cs typeface="Arial" panose="020B0604020202020204" pitchFamily="34" charset="0"/>
              </a:rPr>
              <a:t>WAIT: 		Why Am I Talking</a:t>
            </a:r>
          </a:p>
          <a:p>
            <a:pPr>
              <a:defRPr/>
            </a:pPr>
            <a:r>
              <a:rPr lang="en-US" altLang="en-US" sz="1000" dirty="0">
                <a:latin typeface="Arial" panose="020B0604020202020204" pitchFamily="34" charset="0"/>
                <a:ea typeface="MS PGothic" pitchFamily="34" charset="-128"/>
                <a:cs typeface="Arial" panose="020B0604020202020204" pitchFamily="34" charset="0"/>
              </a:rPr>
              <a:t>PUSH or ELMO:    	Say PUSH, to “push” on training or Everybody Lets Move On</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1363" indent="-28416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1413" indent="-22701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98613" indent="-22701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5813" indent="-227013"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30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02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74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4613" indent="-227013"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1E1DFA9-1DCB-4314-A22C-ED9DFC0735D9}" type="slidenum">
              <a:rPr lang="en-US" altLang="en-US" smtClean="0">
                <a:solidFill>
                  <a:srgbClr val="000000"/>
                </a:solidFill>
                <a:latin typeface="Arial" panose="020B0604020202020204" pitchFamily="34" charset="0"/>
                <a:cs typeface="Arial" panose="020B0604020202020204" pitchFamily="34" charset="0"/>
              </a:rPr>
              <a:pPr>
                <a:spcBef>
                  <a:spcPct val="0"/>
                </a:spcBef>
              </a:pPr>
              <a:t>7</a:t>
            </a:fld>
            <a:endParaRPr lang="en-US" altLang="en-US" smtClean="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E37017C2-447D-4B94-8E92-01ADDD45DFC6}"/>
              </a:ext>
            </a:extLst>
          </p:cNvPr>
          <p:cNvSpPr>
            <a:spLocks noGrp="1" noChangeArrowheads="1"/>
          </p:cNvSpPr>
          <p:nvPr>
            <p:ph type="body" idx="1"/>
          </p:nvPr>
        </p:nvSpPr>
        <p:spPr>
          <a:ln/>
        </p:spPr>
        <p:txBody>
          <a:bodyPr/>
          <a:lstStyle/>
          <a:p>
            <a:pPr eaLnBrk="1" hangingPunct="1">
              <a:spcBef>
                <a:spcPct val="0"/>
              </a:spcBef>
              <a:defRPr/>
            </a:pPr>
            <a:r>
              <a:rPr lang="en-US" b="1" dirty="0">
                <a:latin typeface="Arial" charset="0"/>
                <a:ea typeface="ＭＳ Ｐゴシック" charset="0"/>
              </a:rPr>
              <a:t>KEY MESSAGES</a:t>
            </a:r>
          </a:p>
          <a:p>
            <a:pPr marL="171450" indent="-171450" eaLnBrk="1" hangingPunct="1">
              <a:spcBef>
                <a:spcPct val="0"/>
              </a:spcBef>
              <a:buFont typeface="Arial" panose="020B0604020202020204" pitchFamily="34" charset="0"/>
              <a:buChar char="•"/>
              <a:defRPr/>
            </a:pPr>
            <a:r>
              <a:rPr lang="en-US" dirty="0">
                <a:latin typeface="Arial" charset="0"/>
                <a:ea typeface="ＭＳ Ｐゴシック" charset="0"/>
              </a:rPr>
              <a:t>Researchers say that this is the great success story of HIV Prevention.  </a:t>
            </a:r>
          </a:p>
          <a:p>
            <a:pPr marL="171450" indent="-171450" eaLnBrk="1" hangingPunct="1">
              <a:spcBef>
                <a:spcPct val="0"/>
              </a:spcBef>
              <a:buFont typeface="Arial" panose="020B0604020202020204" pitchFamily="34" charset="0"/>
              <a:buChar char="•"/>
              <a:defRPr/>
            </a:pPr>
            <a:r>
              <a:rPr lang="en-US" dirty="0">
                <a:latin typeface="Arial" charset="0"/>
                <a:ea typeface="ＭＳ Ｐゴシック" charset="0"/>
              </a:rPr>
              <a:t>The biggest successes we have managed to have in HIV transmission is with perinatal transmission and transmission among PWID.</a:t>
            </a:r>
          </a:p>
          <a:p>
            <a:pPr marL="171450" indent="-171450" eaLnBrk="1" hangingPunct="1">
              <a:spcBef>
                <a:spcPct val="0"/>
              </a:spcBef>
              <a:buClr>
                <a:schemeClr val="tx1"/>
              </a:buClr>
              <a:buFont typeface="Arial" panose="020B0604020202020204" pitchFamily="34" charset="0"/>
              <a:buChar char="•"/>
              <a:defRPr/>
            </a:pPr>
            <a:r>
              <a:rPr lang="en-US" dirty="0">
                <a:latin typeface="Arial" charset="0"/>
                <a:ea typeface="ＭＳ Ｐゴシック" charset="0"/>
              </a:rPr>
              <a:t>Syringe access programs are the most effective, </a:t>
            </a:r>
            <a:r>
              <a:rPr lang="en-US" b="1" dirty="0">
                <a:latin typeface="Arial" charset="0"/>
                <a:ea typeface="ＭＳ Ｐゴシック" charset="0"/>
              </a:rPr>
              <a:t>evidence-based</a:t>
            </a:r>
            <a:r>
              <a:rPr lang="en-US" dirty="0">
                <a:latin typeface="Arial" charset="0"/>
                <a:ea typeface="ＭＳ Ｐゴシック" charset="0"/>
              </a:rPr>
              <a:t> HIV prevention tool for people who use drugs.</a:t>
            </a:r>
          </a:p>
          <a:p>
            <a:pPr marL="171450" indent="-171450" eaLnBrk="1" hangingPunct="1">
              <a:spcBef>
                <a:spcPct val="0"/>
              </a:spcBef>
              <a:buClr>
                <a:schemeClr val="tx1"/>
              </a:buClr>
              <a:buFont typeface="Arial" panose="020B0604020202020204" pitchFamily="34" charset="0"/>
              <a:buChar char="•"/>
              <a:defRPr/>
            </a:pPr>
            <a:r>
              <a:rPr lang="en-US" dirty="0">
                <a:latin typeface="Arial" charset="0"/>
                <a:ea typeface="ＭＳ Ｐゴシック" charset="0"/>
              </a:rPr>
              <a:t>Seven federally funded research studies found that syringe exchange programs are a </a:t>
            </a:r>
            <a:r>
              <a:rPr lang="en-US" b="1" dirty="0">
                <a:latin typeface="Arial" charset="0"/>
                <a:ea typeface="ＭＳ Ｐゴシック" charset="0"/>
              </a:rPr>
              <a:t>valuable resource</a:t>
            </a:r>
            <a:r>
              <a:rPr lang="en-US" dirty="0">
                <a:latin typeface="Arial" charset="0"/>
                <a:ea typeface="ＭＳ Ｐゴシック" charset="0"/>
              </a:rPr>
              <a:t>.</a:t>
            </a:r>
          </a:p>
          <a:p>
            <a:pPr marL="171450" indent="-171450" eaLnBrk="1" hangingPunct="1">
              <a:spcBef>
                <a:spcPct val="0"/>
              </a:spcBef>
              <a:buClr>
                <a:schemeClr val="tx1"/>
              </a:buClr>
              <a:buFont typeface="Arial" panose="020B0604020202020204" pitchFamily="34" charset="0"/>
              <a:buChar char="•"/>
              <a:defRPr/>
            </a:pPr>
            <a:r>
              <a:rPr lang="en-US" dirty="0">
                <a:latin typeface="Arial" charset="0"/>
                <a:ea typeface="ＭＳ Ｐゴシック" charset="0"/>
              </a:rPr>
              <a:t>In cities across the nation, </a:t>
            </a:r>
            <a:r>
              <a:rPr lang="en-US" b="1" dirty="0">
                <a:latin typeface="Arial" charset="0"/>
                <a:ea typeface="ＭＳ Ｐゴシック" charset="0"/>
              </a:rPr>
              <a:t>PWID</a:t>
            </a:r>
            <a:r>
              <a:rPr lang="en-US" dirty="0">
                <a:latin typeface="Arial" charset="0"/>
                <a:ea typeface="ＭＳ Ｐゴシック" charset="0"/>
              </a:rPr>
              <a:t> have reversed the course of the AIDS epidemic by using sterile syringes and </a:t>
            </a:r>
            <a:r>
              <a:rPr lang="en-US" b="1" dirty="0">
                <a:latin typeface="Arial" charset="0"/>
                <a:ea typeface="ＭＳ Ｐゴシック" charset="0"/>
              </a:rPr>
              <a:t>harm reduction </a:t>
            </a:r>
            <a:r>
              <a:rPr lang="en-US" dirty="0">
                <a:latin typeface="Arial" charset="0"/>
                <a:ea typeface="ＭＳ Ｐゴシック" charset="0"/>
              </a:rPr>
              <a:t>practices. </a:t>
            </a:r>
          </a:p>
          <a:p>
            <a:pPr eaLnBrk="1" hangingPunct="1">
              <a:spcBef>
                <a:spcPct val="0"/>
              </a:spcBef>
              <a:buClr>
                <a:schemeClr val="tx1"/>
              </a:buClr>
              <a:buFontTx/>
              <a:buChar char="•"/>
              <a:defRPr/>
            </a:pPr>
            <a:endParaRPr lang="en-US" dirty="0">
              <a:latin typeface="Arial" charset="0"/>
              <a:ea typeface="ＭＳ Ｐゴシック" charset="0"/>
            </a:endParaRPr>
          </a:p>
        </p:txBody>
      </p:sp>
      <p:sp>
        <p:nvSpPr>
          <p:cNvPr id="295940" name="Rectangle 4">
            <a:extLst>
              <a:ext uri="{FF2B5EF4-FFF2-40B4-BE49-F238E27FC236}">
                <a16:creationId xmlns:a16="http://schemas.microsoft.com/office/drawing/2014/main" id="{A49179FA-0007-4C52-B696-F7EA52F65B26}"/>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54F758C9-0E7B-42B7-9B05-3AF9B1D6004D}" type="slidenum">
              <a:rPr lang="en-US" altLang="en-US" smtClean="0">
                <a:solidFill>
                  <a:srgbClr val="000000"/>
                </a:solidFill>
                <a:latin typeface="Calibri" panose="020F0502020204030204" pitchFamily="34" charset="0"/>
                <a:cs typeface="Arial" panose="020B0604020202020204" pitchFamily="34" charset="0"/>
              </a:rPr>
              <a:pPr algn="r" eaLnBrk="1" hangingPunct="1">
                <a:spcBef>
                  <a:spcPct val="0"/>
                </a:spcBef>
                <a:defRPr/>
              </a:pPr>
              <a:t>35</a:t>
            </a:fld>
            <a:endParaRPr lang="en-US"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5C7A0358-0086-4D49-AB5B-3862E4A768F6}"/>
              </a:ext>
            </a:extLst>
          </p:cNvPr>
          <p:cNvSpPr>
            <a:spLocks noGrp="1" noChangeArrowheads="1"/>
          </p:cNvSpPr>
          <p:nvPr>
            <p:ph type="body" idx="1"/>
          </p:nvPr>
        </p:nvSpPr>
        <p:spPr>
          <a:ln/>
        </p:spPr>
        <p:txBody>
          <a:bodyPr/>
          <a:lstStyle/>
          <a:p>
            <a:pPr eaLnBrk="1" hangingPunct="1">
              <a:spcBef>
                <a:spcPct val="0"/>
              </a:spcBef>
              <a:defRPr/>
            </a:pPr>
            <a:r>
              <a:rPr lang="en-US" altLang="en-US" b="1" dirty="0">
                <a:latin typeface="Arial" pitchFamily="34" charset="0"/>
                <a:cs typeface="Arial" panose="020B0604020202020204" pitchFamily="34" charset="0"/>
              </a:rPr>
              <a:t>KEY MESSAGES</a:t>
            </a:r>
          </a:p>
          <a:p>
            <a:pPr marL="171450" indent="-171450" eaLnBrk="1" hangingPunct="1">
              <a:spcBef>
                <a:spcPct val="0"/>
              </a:spcBef>
              <a:buFont typeface="Arial" panose="020B0604020202020204" pitchFamily="34" charset="0"/>
              <a:buChar char="•"/>
              <a:defRPr/>
            </a:pPr>
            <a:r>
              <a:rPr lang="en-US" altLang="en-US" dirty="0">
                <a:latin typeface="Arial" pitchFamily="34" charset="0"/>
                <a:cs typeface="Arial" panose="020B0604020202020204" pitchFamily="34" charset="0"/>
              </a:rPr>
              <a:t>Syringe Access Programs (SAPs) can help reduce incidents of sharing through providing sterile equipment and supplies, safer injection education, exploring barriers for the individual, and increasing self-efficacy.</a:t>
            </a:r>
          </a:p>
          <a:p>
            <a:pPr marL="171450" indent="-171450" eaLnBrk="1" hangingPunct="1">
              <a:spcBef>
                <a:spcPct val="0"/>
              </a:spcBef>
              <a:buFont typeface="Arial" panose="020B0604020202020204" pitchFamily="34" charset="0"/>
              <a:buChar char="•"/>
              <a:defRPr/>
            </a:pPr>
            <a:r>
              <a:rPr lang="en-US" altLang="en-US" dirty="0">
                <a:latin typeface="Arial" pitchFamily="34" charset="0"/>
                <a:cs typeface="Arial" panose="020B0604020202020204" pitchFamily="34" charset="0"/>
              </a:rPr>
              <a:t>Historically, SAP focus was on HIV prevention, leaving many long-time injectors infected with chronic Hep C – sometimes undetected for years. </a:t>
            </a:r>
          </a:p>
          <a:p>
            <a:pPr marL="171450" indent="-171450" eaLnBrk="1" hangingPunct="1">
              <a:spcBef>
                <a:spcPct val="0"/>
              </a:spcBef>
              <a:buFont typeface="Arial" panose="020B0604020202020204" pitchFamily="34" charset="0"/>
              <a:buChar char="•"/>
              <a:defRPr/>
            </a:pPr>
            <a:r>
              <a:rPr lang="en-US" altLang="en-US" dirty="0">
                <a:latin typeface="Arial" pitchFamily="34" charset="0"/>
                <a:cs typeface="Arial" panose="020B0604020202020204" pitchFamily="34" charset="0"/>
              </a:rPr>
              <a:t>For more than ten years, Hep C has been </a:t>
            </a:r>
            <a:r>
              <a:rPr lang="ja-JP" altLang="en-US" dirty="0">
                <a:latin typeface="Arial" pitchFamily="34" charset="0"/>
                <a:cs typeface="Arial" panose="020B0604020202020204" pitchFamily="34" charset="0"/>
              </a:rPr>
              <a:t>‘</a:t>
            </a:r>
            <a:r>
              <a:rPr lang="en-US" altLang="ja-JP" dirty="0">
                <a:latin typeface="Arial" pitchFamily="34" charset="0"/>
                <a:cs typeface="Arial" panose="020B0604020202020204" pitchFamily="34" charset="0"/>
              </a:rPr>
              <a:t>on the map</a:t>
            </a:r>
            <a:r>
              <a:rPr lang="ja-JP" altLang="en-US" dirty="0">
                <a:latin typeface="Arial" pitchFamily="34" charset="0"/>
                <a:cs typeface="Arial" panose="020B0604020202020204" pitchFamily="34" charset="0"/>
              </a:rPr>
              <a:t>’</a:t>
            </a:r>
            <a:r>
              <a:rPr lang="en-US" altLang="ja-JP" dirty="0">
                <a:latin typeface="Arial" pitchFamily="34" charset="0"/>
                <a:cs typeface="Arial" panose="020B0604020202020204" pitchFamily="34" charset="0"/>
              </a:rPr>
              <a:t> – if not, this percentage (31.8%) would be much higher.  </a:t>
            </a:r>
          </a:p>
          <a:p>
            <a:pPr marL="171450" indent="-171450" eaLnBrk="1" hangingPunct="1">
              <a:spcBef>
                <a:spcPct val="0"/>
              </a:spcBef>
              <a:buFont typeface="Arial" panose="020B0604020202020204" pitchFamily="34" charset="0"/>
              <a:buChar char="•"/>
              <a:defRPr/>
            </a:pPr>
            <a:r>
              <a:rPr lang="en-US" altLang="ja-JP" dirty="0">
                <a:latin typeface="Arial" pitchFamily="34" charset="0"/>
                <a:cs typeface="Arial" panose="020B0604020202020204" pitchFamily="34" charset="0"/>
              </a:rPr>
              <a:t>More people now getting tested, treated, connected to care, and NOT SHARING syringes and equipment.  </a:t>
            </a:r>
          </a:p>
          <a:p>
            <a:pPr marL="171450" indent="-171450" eaLnBrk="1" hangingPunct="1">
              <a:spcBef>
                <a:spcPct val="0"/>
              </a:spcBef>
              <a:buFont typeface="Arial" panose="020B0604020202020204" pitchFamily="34" charset="0"/>
              <a:buChar char="•"/>
              <a:defRPr/>
            </a:pPr>
            <a:r>
              <a:rPr lang="en-US" altLang="ja-JP" dirty="0">
                <a:latin typeface="Arial" pitchFamily="34" charset="0"/>
                <a:cs typeface="Arial" panose="020B0604020202020204" pitchFamily="34" charset="0"/>
              </a:rPr>
              <a:t>MORE </a:t>
            </a:r>
            <a:r>
              <a:rPr lang="en-US" altLang="ja-JP" b="1" dirty="0">
                <a:latin typeface="Arial" pitchFamily="34" charset="0"/>
                <a:cs typeface="Arial" panose="020B0604020202020204" pitchFamily="34" charset="0"/>
              </a:rPr>
              <a:t>NOT SHARING </a:t>
            </a:r>
            <a:r>
              <a:rPr lang="en-US" altLang="ja-JP" dirty="0">
                <a:latin typeface="Arial" pitchFamily="34" charset="0"/>
                <a:cs typeface="Arial" panose="020B0604020202020204" pitchFamily="34" charset="0"/>
              </a:rPr>
              <a:t>THAN SHARING.</a:t>
            </a:r>
          </a:p>
          <a:p>
            <a:pPr marL="171450" indent="-171450" eaLnBrk="1" hangingPunct="1">
              <a:spcBef>
                <a:spcPct val="0"/>
              </a:spcBef>
              <a:buFont typeface="Arial" panose="020B0604020202020204" pitchFamily="34" charset="0"/>
              <a:buChar char="•"/>
              <a:defRPr/>
            </a:pPr>
            <a:r>
              <a:rPr lang="en-US" altLang="en-US" dirty="0">
                <a:latin typeface="Arial" pitchFamily="34" charset="0"/>
                <a:cs typeface="Arial" panose="020B0604020202020204" pitchFamily="34" charset="0"/>
              </a:rPr>
              <a:t>Last bullet: focus on new injectors, discuss testing &amp; treatment as prevention.</a:t>
            </a:r>
          </a:p>
        </p:txBody>
      </p:sp>
      <p:sp>
        <p:nvSpPr>
          <p:cNvPr id="297988" name="Rectangle 4">
            <a:extLst>
              <a:ext uri="{FF2B5EF4-FFF2-40B4-BE49-F238E27FC236}">
                <a16:creationId xmlns:a16="http://schemas.microsoft.com/office/drawing/2014/main" id="{97E1D746-7F71-4128-818F-15B85F6A68BF}"/>
              </a:ext>
            </a:extLst>
          </p:cNvPr>
          <p:cNvSpPr>
            <a:spLocks noChangeArrowheads="1"/>
          </p:cNvSpPr>
          <p:nvPr/>
        </p:nvSpPr>
        <p:spPr bwMode="auto">
          <a:xfrm>
            <a:off x="3938588" y="8772525"/>
            <a:ext cx="30114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b"/>
          <a:lstStyle>
            <a:lvl1pPr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defRPr/>
            </a:pPr>
            <a:fld id="{E3FF64D1-ABD3-417C-9F61-C7B313D988B7}" type="slidenum">
              <a:rPr lang="en-US" altLang="en-US" smtClean="0">
                <a:solidFill>
                  <a:srgbClr val="000000"/>
                </a:solidFill>
                <a:latin typeface="Calibri" panose="020F0502020204030204" pitchFamily="34" charset="0"/>
                <a:cs typeface="Arial" panose="020B0604020202020204" pitchFamily="34" charset="0"/>
              </a:rPr>
              <a:pPr algn="r" eaLnBrk="1" hangingPunct="1">
                <a:spcBef>
                  <a:spcPct val="0"/>
                </a:spcBef>
                <a:defRPr/>
              </a:pPr>
              <a:t>36</a:t>
            </a:fld>
            <a:endParaRPr lang="en-US"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ChangeArrowheads="1" noTextEdit="1"/>
          </p:cNvSpPr>
          <p:nvPr>
            <p:ph type="sldImg"/>
          </p:nvPr>
        </p:nvSpPr>
        <p:spPr>
          <a:ln/>
        </p:spPr>
      </p:sp>
      <p:sp>
        <p:nvSpPr>
          <p:cNvPr id="1075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75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2392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2392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2392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2392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F3A712C-DDA8-47F6-A74A-08021AEBF204}" type="slidenum">
              <a:rPr lang="en-US" altLang="en-US" sz="1200" smtClean="0">
                <a:latin typeface="Tahoma" panose="020B0604030504040204" pitchFamily="34" charset="0"/>
              </a:rPr>
              <a:pPr/>
              <a:t>37</a:t>
            </a:fld>
            <a:endParaRPr lang="en-US" altLang="en-US" sz="1200" smtClean="0">
              <a:latin typeface="Tahoma" panose="020B060403050404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ChangeArrowheads="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KEY MESSAGES</a:t>
            </a:r>
          </a:p>
          <a:p>
            <a:pPr>
              <a:buFontTx/>
              <a:buChar char="•"/>
            </a:pPr>
            <a:r>
              <a:rPr lang="en-US" altLang="en-US" smtClean="0">
                <a:latin typeface="Arial" panose="020B0604020202020204" pitchFamily="34" charset="0"/>
                <a:cs typeface="Arial" panose="020B0604020202020204" pitchFamily="34" charset="0"/>
              </a:rPr>
              <a:t>Referrals to detox, rehab, domestic violence (DV) services</a:t>
            </a:r>
          </a:p>
          <a:p>
            <a:pPr>
              <a:buFontTx/>
              <a:buChar char="•"/>
            </a:pPr>
            <a:r>
              <a:rPr lang="en-US" altLang="en-US" smtClean="0">
                <a:latin typeface="Arial" panose="020B0604020202020204" pitchFamily="34" charset="0"/>
                <a:cs typeface="Arial" panose="020B0604020202020204" pitchFamily="34" charset="0"/>
              </a:rPr>
              <a:t>Safer sex supplies, Hep A + B vaccinations</a:t>
            </a:r>
          </a:p>
          <a:p>
            <a:pPr>
              <a:buFontTx/>
              <a:buChar char="•"/>
            </a:pPr>
            <a:r>
              <a:rPr lang="en-US" altLang="en-US" smtClean="0">
                <a:latin typeface="Arial" panose="020B0604020202020204" pitchFamily="34" charset="0"/>
                <a:cs typeface="Arial" panose="020B0604020202020204" pitchFamily="34" charset="0"/>
              </a:rPr>
              <a:t>A Bad Date Sheet describes violent and abusive customers in the sex industry. Some SAPs provide these with other travel size hygiene, safer sex/drug use supplies.</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30D0B51-C6EB-4D3E-A3E9-150EA86A2AA9}" type="slidenum">
              <a:rPr lang="en-US" altLang="en-US" smtClean="0">
                <a:solidFill>
                  <a:srgbClr val="000000"/>
                </a:solidFill>
                <a:latin typeface="Tahoma" panose="020B0604030504040204" pitchFamily="34" charset="0"/>
              </a:rPr>
              <a:pPr>
                <a:spcBef>
                  <a:spcPct val="0"/>
                </a:spcBef>
              </a:pPr>
              <a:t>38</a:t>
            </a:fld>
            <a:endParaRPr lang="en-US" altLang="en-US" smtClean="0">
              <a:solidFill>
                <a:srgbClr val="000000"/>
              </a:solidFill>
              <a:latin typeface="Tahoma" panose="020B060403050404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A8485B9-445E-4E07-80EE-325C644C3F4E}" type="slidenum">
              <a:rPr lang="en-US" altLang="en-US" smtClean="0">
                <a:latin typeface="Tahoma" panose="020B0604030504040204" pitchFamily="34" charset="0"/>
              </a:rPr>
              <a:pPr>
                <a:spcBef>
                  <a:spcPct val="0"/>
                </a:spcBef>
              </a:pPr>
              <a:t>39</a:t>
            </a:fld>
            <a:endParaRPr lang="en-US" altLang="en-US" smtClean="0">
              <a:latin typeface="Tahoma" panose="020B060403050404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A31C20E-7905-4CA9-B76D-28FCF3778D84}" type="slidenum">
              <a:rPr lang="en-US" altLang="en-US" smtClean="0">
                <a:solidFill>
                  <a:srgbClr val="000000"/>
                </a:solidFill>
                <a:latin typeface="Tahoma" panose="020B0604030504040204" pitchFamily="34" charset="0"/>
              </a:rPr>
              <a:pPr>
                <a:spcBef>
                  <a:spcPct val="0"/>
                </a:spcBef>
              </a:pPr>
              <a:t>40</a:t>
            </a:fld>
            <a:endParaRPr lang="en-US" altLang="en-US" smtClean="0">
              <a:solidFill>
                <a:srgbClr val="000000"/>
              </a:solidFill>
              <a:latin typeface="Tahoma" panose="020B0604030504040204" pitchFamily="34" charset="0"/>
            </a:endParaRPr>
          </a:p>
        </p:txBody>
      </p:sp>
      <p:sp>
        <p:nvSpPr>
          <p:cNvPr id="113667" name="Rectangle 2"/>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908E544E-FC84-40D6-BB71-CF37E475A83B}"/>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30000"/>
              </a:lnSpc>
              <a:buClr>
                <a:schemeClr val="tx1"/>
              </a:buClr>
              <a:defRPr/>
            </a:pPr>
            <a:r>
              <a:rPr lang="en-US" altLang="en-US" b="1" dirty="0">
                <a:solidFill>
                  <a:srgbClr val="FF0000"/>
                </a:solidFill>
                <a:latin typeface="Arial" pitchFamily="34" charset="0"/>
                <a:ea typeface="MS PGothic" pitchFamily="34" charset="-128"/>
                <a:cs typeface="Arial" panose="020B0604020202020204" pitchFamily="34" charset="0"/>
              </a:rPr>
              <a:t>KEY MESSAGES</a:t>
            </a:r>
          </a:p>
          <a:p>
            <a:pPr marL="171450" indent="-171450">
              <a:lnSpc>
                <a:spcPct val="130000"/>
              </a:lnSpc>
              <a:buClr>
                <a:schemeClr val="tx1"/>
              </a:buClr>
              <a:buFont typeface="Arial" panose="020B0604020202020204" pitchFamily="34" charset="0"/>
              <a:buChar char="•"/>
              <a:defRPr/>
            </a:pPr>
            <a:r>
              <a:rPr lang="en-US" altLang="en-US" dirty="0">
                <a:solidFill>
                  <a:srgbClr val="FF0000"/>
                </a:solidFill>
                <a:latin typeface="Arial" pitchFamily="34" charset="0"/>
                <a:ea typeface="MS PGothic" pitchFamily="34" charset="-128"/>
                <a:cs typeface="Arial" panose="020B0604020202020204" pitchFamily="34" charset="0"/>
              </a:rPr>
              <a:t>“Don’t</a:t>
            </a:r>
            <a:r>
              <a:rPr lang="en-US" altLang="en-US" dirty="0">
                <a:latin typeface="Arial" pitchFamily="34" charset="0"/>
                <a:ea typeface="MS PGothic" pitchFamily="34" charset="-128"/>
                <a:cs typeface="Arial" panose="020B0604020202020204" pitchFamily="34" charset="0"/>
              </a:rPr>
              <a:t> take it personally.” </a:t>
            </a:r>
            <a:r>
              <a:rPr lang="en-US" altLang="en-US" i="1" dirty="0">
                <a:latin typeface="Arial" pitchFamily="34" charset="0"/>
                <a:ea typeface="MS PGothic" pitchFamily="34" charset="-128"/>
                <a:cs typeface="Arial" panose="020B0604020202020204" pitchFamily="34" charset="0"/>
              </a:rPr>
              <a:t>Easier said than done</a:t>
            </a:r>
            <a:r>
              <a:rPr lang="en-US" altLang="en-US" i="1" dirty="0">
                <a:latin typeface="Arial" pitchFamily="34" charset="0"/>
                <a:ea typeface="MS PGothic" pitchFamily="34" charset="-128"/>
                <a:cs typeface="Arial" panose="020B0604020202020204" pitchFamily="34" charset="0"/>
                <a:sym typeface="Wingdings" pitchFamily="2" charset="2"/>
              </a:rPr>
              <a:t></a:t>
            </a:r>
          </a:p>
          <a:p>
            <a:pPr marL="171450" indent="-171450">
              <a:lnSpc>
                <a:spcPct val="130000"/>
              </a:lnSpc>
              <a:buClr>
                <a:schemeClr val="tx1"/>
              </a:buClr>
              <a:buFont typeface="Arial" panose="020B0604020202020204" pitchFamily="34" charset="0"/>
              <a:buChar char="•"/>
              <a:defRPr/>
            </a:pPr>
            <a:r>
              <a:rPr lang="en-US" altLang="en-US" dirty="0">
                <a:solidFill>
                  <a:srgbClr val="FF0000"/>
                </a:solidFill>
                <a:latin typeface="Arial" panose="020B0604020202020204" pitchFamily="34" charset="0"/>
                <a:ea typeface="MS PGothic" pitchFamily="34" charset="-128"/>
                <a:cs typeface="Arial" panose="020B0604020202020204" pitchFamily="34" charset="0"/>
              </a:rPr>
              <a:t>Avoid</a:t>
            </a:r>
            <a:r>
              <a:rPr lang="en-US" altLang="en-US" dirty="0">
                <a:solidFill>
                  <a:srgbClr val="009900"/>
                </a:solidFill>
                <a:latin typeface="Arial" panose="020B0604020202020204" pitchFamily="34" charset="0"/>
                <a:ea typeface="MS PGothic" pitchFamily="34" charset="-128"/>
                <a:cs typeface="Arial" panose="020B0604020202020204" pitchFamily="34" charset="0"/>
              </a:rPr>
              <a:t> </a:t>
            </a:r>
            <a:r>
              <a:rPr lang="en-US" altLang="en-US" dirty="0">
                <a:latin typeface="Arial" pitchFamily="34" charset="0"/>
                <a:ea typeface="MS PGothic" pitchFamily="34" charset="-128"/>
                <a:cs typeface="Arial" pitchFamily="34" charset="0"/>
              </a:rPr>
              <a:t>oversharing your business; it’s not about you.</a:t>
            </a:r>
          </a:p>
          <a:p>
            <a:pPr>
              <a:defRPr/>
            </a:pPr>
            <a:endParaRPr lang="en-US" altLang="en-US" dirty="0">
              <a:latin typeface="Arial" pitchFamily="34" charset="0"/>
              <a:ea typeface="MS PGothic"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ChangeArrowheads="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ASK</a:t>
            </a:r>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What suggestions would you add?</a:t>
            </a: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p:txBody>
      </p:sp>
      <p:sp>
        <p:nvSpPr>
          <p:cNvPr id="115716"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4" tIns="46242" rIns="92484" bIns="46242"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3C65B136-2AC0-4231-A92B-FCA04201E76C}" type="slidenum">
              <a:rPr lang="en-US" altLang="en-US">
                <a:solidFill>
                  <a:srgbClr val="000000"/>
                </a:solidFill>
                <a:latin typeface="Arial" panose="020B0604020202020204" pitchFamily="34" charset="0"/>
              </a:rPr>
              <a:pPr algn="r" eaLnBrk="1" hangingPunct="1">
                <a:spcBef>
                  <a:spcPct val="0"/>
                </a:spcBef>
              </a:pPr>
              <a:t>41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ChangeArrowheads="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i="1" smtClean="0">
                <a:latin typeface="Arial" panose="020B0604020202020204" pitchFamily="34" charset="0"/>
                <a:cs typeface="Arial" panose="020B0604020202020204" pitchFamily="34" charset="0"/>
                <a:sym typeface="Arial" panose="020B0604020202020204" pitchFamily="34" charset="0"/>
              </a:rPr>
              <a:t>Refer to Worksheet</a:t>
            </a:r>
          </a:p>
          <a:p>
            <a:pPr>
              <a:spcBef>
                <a:spcPct val="0"/>
              </a:spcBef>
            </a:pPr>
            <a:endParaRPr lang="en-US" altLang="en-US" b="1" smtClean="0">
              <a:latin typeface="Arial" panose="020B0604020202020204" pitchFamily="34" charset="0"/>
              <a:cs typeface="Arial" panose="020B0604020202020204" pitchFamily="34" charset="0"/>
              <a:sym typeface="Arial" panose="020B0604020202020204" pitchFamily="34" charset="0"/>
            </a:endParaRPr>
          </a:p>
          <a:p>
            <a:pPr>
              <a:spcBef>
                <a:spcPct val="0"/>
              </a:spcBef>
            </a:pPr>
            <a:r>
              <a:rPr lang="en-US" altLang="en-US" b="1" smtClean="0">
                <a:latin typeface="Arial" panose="020B0604020202020204" pitchFamily="34" charset="0"/>
                <a:cs typeface="Arial" panose="020B0604020202020204" pitchFamily="34" charset="0"/>
                <a:sym typeface="Arial" panose="020B0604020202020204" pitchFamily="34" charset="0"/>
              </a:rPr>
              <a:t>TRAINER INSTRUCTIONS</a:t>
            </a:r>
          </a:p>
          <a:p>
            <a:pPr>
              <a:spcBef>
                <a:spcPct val="0"/>
              </a:spcBef>
              <a:buFontTx/>
              <a:buChar char="•"/>
            </a:pPr>
            <a:r>
              <a:rPr lang="en-US" altLang="en-US" smtClean="0">
                <a:latin typeface="Arial" panose="020B0604020202020204" pitchFamily="34" charset="0"/>
                <a:cs typeface="Arial" panose="020B0604020202020204" pitchFamily="34" charset="0"/>
                <a:sym typeface="Arial" panose="020B0604020202020204" pitchFamily="34" charset="0"/>
              </a:rPr>
              <a:t>These are a few ideas to apply the day’s workshop into practice. </a:t>
            </a:r>
          </a:p>
          <a:p>
            <a:pPr eaLnBrk="1" hangingPunct="1">
              <a:spcBef>
                <a:spcPct val="0"/>
              </a:spcBef>
              <a:buFontTx/>
              <a:buChar char="•"/>
            </a:pPr>
            <a:r>
              <a:rPr lang="en-US" altLang="en-US" smtClean="0">
                <a:latin typeface="Arial" panose="020B0604020202020204" pitchFamily="34" charset="0"/>
                <a:cs typeface="Arial" panose="020B0604020202020204" pitchFamily="34" charset="0"/>
                <a:sym typeface="Arial" panose="020B0604020202020204" pitchFamily="34" charset="0"/>
              </a:rPr>
              <a:t>Encourage participants to share in supervision, with peers, and/or with colleagues at their agency.</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457A25-470F-4BD0-93C6-5C2B594FFB15}" type="slidenum">
              <a:rPr lang="en-US" altLang="en-US" smtClean="0">
                <a:latin typeface="Tahoma" panose="020B0604030504040204" pitchFamily="34" charset="0"/>
              </a:rPr>
              <a:pPr>
                <a:spcBef>
                  <a:spcPct val="0"/>
                </a:spcBef>
              </a:pPr>
              <a:t>42</a:t>
            </a:fld>
            <a:endParaRPr lang="en-US" altLang="en-US" smtClean="0">
              <a:latin typeface="Tahoma" panose="020B060403050404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ChangeArrowheads="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00"/>
              </a:spcBef>
            </a:pPr>
            <a:r>
              <a:rPr lang="en-US" altLang="en-US" i="1" smtClean="0">
                <a:latin typeface="Arial" panose="020B0604020202020204" pitchFamily="34" charset="0"/>
                <a:cs typeface="Arial" panose="020B0604020202020204" pitchFamily="34" charset="0"/>
              </a:rPr>
              <a:t>Refer to Blank Evaluation Handout</a:t>
            </a:r>
          </a:p>
          <a:p>
            <a:pPr eaLnBrk="1" hangingPunct="1"/>
            <a:endParaRPr lang="en-US" altLang="en-US" b="1" smtClean="0">
              <a:latin typeface="Arial" panose="020B0604020202020204" pitchFamily="34" charset="0"/>
              <a:cs typeface="Arial" panose="020B0604020202020204" pitchFamily="34" charset="0"/>
            </a:endParaRPr>
          </a:p>
          <a:p>
            <a:pPr eaLnBrk="1" hangingPunct="1"/>
            <a:r>
              <a:rPr lang="en-US" altLang="en-US" b="1" smtClean="0">
                <a:latin typeface="Arial" panose="020B0604020202020204" pitchFamily="34" charset="0"/>
                <a:cs typeface="Arial" panose="020B0604020202020204" pitchFamily="34" charset="0"/>
              </a:rPr>
              <a:t>TRAINER INSTRUCTIONS</a:t>
            </a:r>
          </a:p>
          <a:p>
            <a:pPr eaLnBrk="1" hangingPunct="1">
              <a:buFontTx/>
              <a:buChar char="•"/>
            </a:pPr>
            <a:r>
              <a:rPr lang="en-US" altLang="en-US" smtClean="0">
                <a:latin typeface="Arial" panose="020B0604020202020204" pitchFamily="34" charset="0"/>
                <a:cs typeface="Arial" panose="020B0604020202020204" pitchFamily="34" charset="0"/>
              </a:rPr>
              <a:t>Ask participants to complete the anonymous survey.</a:t>
            </a:r>
          </a:p>
          <a:p>
            <a:pPr eaLnBrk="1" hangingPunct="1">
              <a:buFontTx/>
              <a:buChar char="•"/>
            </a:pPr>
            <a:r>
              <a:rPr lang="en-US" altLang="en-US" smtClean="0">
                <a:latin typeface="Arial" panose="020B0604020202020204" pitchFamily="34" charset="0"/>
                <a:cs typeface="Arial" panose="020B0604020202020204" pitchFamily="34" charset="0"/>
              </a:rPr>
              <a:t>Provide a large manila envelope or folder for participants to put their completed surveys.</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b="1" u="sng" smtClean="0">
                <a:latin typeface="Arial" panose="020B0604020202020204" pitchFamily="34" charset="0"/>
                <a:cs typeface="Arial" panose="020B0604020202020204" pitchFamily="34" charset="0"/>
              </a:rPr>
              <a:t>Optional</a:t>
            </a:r>
          </a:p>
          <a:p>
            <a:pPr eaLnBrk="1" hangingPunct="1"/>
            <a:r>
              <a:rPr lang="en-US" altLang="en-US" smtClean="0">
                <a:latin typeface="Arial" panose="020B0604020202020204" pitchFamily="34" charset="0"/>
                <a:cs typeface="Arial" panose="020B0604020202020204" pitchFamily="34" charset="0"/>
              </a:rPr>
              <a:t>Plus/Delta is a closing exercise where every person can give one example of what worked or was effective about the day’s workshop, and one suggestion that could improve the workshop.</a:t>
            </a:r>
          </a:p>
          <a:p>
            <a:pPr eaLnBrk="1" hangingPunct="1">
              <a:buFontTx/>
              <a:buChar char="•"/>
            </a:pPr>
            <a:r>
              <a:rPr lang="en-US" altLang="en-US" smtClean="0">
                <a:latin typeface="Arial" panose="020B0604020202020204" pitchFamily="34" charset="0"/>
                <a:cs typeface="Arial" panose="020B0604020202020204" pitchFamily="34" charset="0"/>
              </a:rPr>
              <a:t>Each person has a turn with the option to say “Pass.”</a:t>
            </a:r>
          </a:p>
          <a:p>
            <a:pPr eaLnBrk="1" hangingPunct="1">
              <a:buFontTx/>
              <a:buChar char="•"/>
            </a:pPr>
            <a:r>
              <a:rPr lang="en-US" altLang="en-US" smtClean="0">
                <a:latin typeface="Arial" panose="020B0604020202020204" pitchFamily="34" charset="0"/>
                <a:cs typeface="Arial" panose="020B0604020202020204" pitchFamily="34" charset="0"/>
              </a:rPr>
              <a:t>The purpose of this closing exercise is to give each participant a chance to share their opinion verbally if writing is not how they express themselves best.</a:t>
            </a:r>
          </a:p>
          <a:p>
            <a:pPr eaLnBrk="1" hangingPunct="1">
              <a:buFontTx/>
              <a:buChar char="•"/>
            </a:pPr>
            <a:r>
              <a:rPr lang="en-US" altLang="en-US" smtClean="0">
                <a:latin typeface="Arial" panose="020B0604020202020204" pitchFamily="34" charset="0"/>
                <a:cs typeface="Arial" panose="020B0604020202020204" pitchFamily="34" charset="0"/>
              </a:rPr>
              <a:t>Avoid having discussion on responses, this exercise is meant to move forward to wrap up the day.</a:t>
            </a:r>
          </a:p>
          <a:p>
            <a:pPr eaLnBrk="1" hangingPunct="1"/>
            <a:endParaRPr lang="en-US" altLang="en-US" smtClean="0">
              <a:latin typeface="Arial" panose="020B0604020202020204" pitchFamily="34" charset="0"/>
              <a:cs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2CF3861-ABA1-40C8-BAC3-4EEC9058FB31}" type="slidenum">
              <a:rPr lang="en-US" altLang="en-US" smtClean="0">
                <a:latin typeface="Arial" panose="020B0604020202020204" pitchFamily="34" charset="0"/>
              </a:rPr>
              <a:pPr>
                <a:spcBef>
                  <a:spcPct val="0"/>
                </a:spcBef>
              </a:pPr>
              <a:t>43</a:t>
            </a:fld>
            <a:endParaRPr lang="en-US" altLang="en-US" smtClean="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ChangeArrowheads="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Calibri" panose="020F050202020403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BD8E1D0-C577-4ABF-8A80-E90C68DE0B0E}" type="slidenum">
              <a:rPr lang="en-US" altLang="en-US" smtClean="0">
                <a:latin typeface="Calibri" panose="020F0502020204030204" pitchFamily="34" charset="0"/>
              </a:rPr>
              <a:pPr>
                <a:spcBef>
                  <a:spcPct val="0"/>
                </a:spcBef>
              </a:pPr>
              <a:t>44</a:t>
            </a:fld>
            <a:endParaRPr lang="en-US"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9AFE0D90-E1A3-41A6-A07B-BDE835C5FFA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b="1">
                <a:latin typeface="Arial"/>
                <a:ea typeface="Arial"/>
                <a:cs typeface="Arial"/>
                <a:sym typeface="Arial"/>
              </a:defRPr>
            </a:pPr>
            <a:r>
              <a:rPr lang="en-US" b="1" dirty="0">
                <a:latin typeface="Arial"/>
                <a:ea typeface="Arial"/>
                <a:cs typeface="Arial"/>
                <a:sym typeface="Arial"/>
              </a:rPr>
              <a:t>TRAINER INSTRUCTIONS</a:t>
            </a:r>
          </a:p>
          <a:p>
            <a:pPr marL="171450" indent="-171450">
              <a:spcBef>
                <a:spcPts val="0"/>
              </a:spcBef>
              <a:buFont typeface="Arial" panose="020B0604020202020204" pitchFamily="34" charset="0"/>
              <a:buChar char="•"/>
              <a:defRPr>
                <a:latin typeface="Arial"/>
                <a:ea typeface="Arial"/>
                <a:cs typeface="Arial"/>
                <a:sym typeface="Arial"/>
              </a:defRPr>
            </a:pPr>
            <a:r>
              <a:rPr lang="en-US" dirty="0">
                <a:latin typeface="Arial"/>
                <a:ea typeface="Arial"/>
                <a:cs typeface="Arial"/>
                <a:sym typeface="Arial"/>
              </a:rPr>
              <a:t>This is a half-day workshop with one scheduled break.</a:t>
            </a:r>
          </a:p>
          <a:p>
            <a:pPr marL="171450" indent="-171450">
              <a:spcBef>
                <a:spcPts val="0"/>
              </a:spcBef>
              <a:buFont typeface="Arial" panose="020B0604020202020204" pitchFamily="34" charset="0"/>
              <a:buChar char="•"/>
              <a:defRPr>
                <a:latin typeface="Arial"/>
                <a:ea typeface="Arial"/>
                <a:cs typeface="Arial"/>
                <a:sym typeface="Arial"/>
              </a:defRPr>
            </a:pPr>
            <a:r>
              <a:rPr lang="en-US" dirty="0">
                <a:latin typeface="Arial" panose="020B0604020202020204" pitchFamily="34" charset="0"/>
                <a:ea typeface="Arial"/>
                <a:cs typeface="Arial" panose="020B0604020202020204" pitchFamily="34" charset="0"/>
                <a:sym typeface="Arial"/>
              </a:rPr>
              <a:t>Workshop includes discussion and activities</a:t>
            </a:r>
            <a:r>
              <a:rPr lang="en-US" dirty="0">
                <a:latin typeface="Arial"/>
                <a:ea typeface="Arial"/>
                <a:cs typeface="Arial"/>
                <a:sym typeface="Arial"/>
              </a:rPr>
              <a:t> </a:t>
            </a:r>
          </a:p>
          <a:p>
            <a:pPr>
              <a:defRPr/>
            </a:pPr>
            <a:endParaRPr lang="en-US" altLang="en-US" dirty="0">
              <a:ea typeface="MS PGothic" pitchFamily="34" charset="-128"/>
            </a:endParaRPr>
          </a:p>
          <a:p>
            <a:pPr>
              <a:buClr>
                <a:schemeClr val="tx1"/>
              </a:buClr>
              <a:defRPr/>
            </a:pPr>
            <a:r>
              <a:rPr lang="en-US" altLang="en-US" u="sng" dirty="0">
                <a:latin typeface="Calibri" pitchFamily="34" charset="0"/>
                <a:ea typeface="MS PGothic" pitchFamily="34" charset="-128"/>
                <a:cs typeface="Tahoma" pitchFamily="34" charset="0"/>
              </a:rPr>
              <a:t>By the end of this session you will be able to:</a:t>
            </a:r>
          </a:p>
          <a:p>
            <a:pPr>
              <a:buClr>
                <a:schemeClr val="tx1"/>
              </a:buClr>
              <a:buFont typeface="Calibri" pitchFamily="34" charset="0"/>
              <a:buAutoNum type="arabicPeriod"/>
              <a:defRPr/>
            </a:pPr>
            <a:r>
              <a:rPr lang="en-US" altLang="en-US" dirty="0">
                <a:latin typeface="Calibri" pitchFamily="34" charset="0"/>
                <a:ea typeface="MS PGothic" pitchFamily="34" charset="-128"/>
                <a:cs typeface="Tahoma" pitchFamily="34" charset="0"/>
              </a:rPr>
              <a:t>Define harm reduction.</a:t>
            </a:r>
          </a:p>
          <a:p>
            <a:pPr>
              <a:buClr>
                <a:schemeClr val="tx1"/>
              </a:buClr>
              <a:buFont typeface="Calibri" pitchFamily="34" charset="0"/>
              <a:buAutoNum type="arabicPeriod"/>
              <a:defRPr/>
            </a:pPr>
            <a:r>
              <a:rPr lang="en-US" altLang="en-US" dirty="0">
                <a:latin typeface="Calibri" pitchFamily="34" charset="0"/>
                <a:ea typeface="MS PGothic" pitchFamily="34" charset="-128"/>
                <a:cs typeface="Tahoma" pitchFamily="34" charset="0"/>
              </a:rPr>
              <a:t>Recognize key principles of harm reduction.</a:t>
            </a:r>
            <a:endParaRPr lang="en-US" altLang="en-US" dirty="0">
              <a:latin typeface="Calibri" pitchFamily="34" charset="0"/>
              <a:ea typeface="MS PGothic" pitchFamily="34" charset="-128"/>
            </a:endParaRPr>
          </a:p>
          <a:p>
            <a:pPr>
              <a:buClr>
                <a:schemeClr val="tx1"/>
              </a:buClr>
              <a:buFont typeface="Calibri" pitchFamily="34" charset="0"/>
              <a:buAutoNum type="arabicPeriod"/>
              <a:defRPr/>
            </a:pPr>
            <a:r>
              <a:rPr lang="en-US" altLang="en-US" dirty="0">
                <a:latin typeface="Calibri" pitchFamily="34" charset="0"/>
                <a:ea typeface="MS PGothic" pitchFamily="34" charset="-128"/>
                <a:cs typeface="Tahoma" pitchFamily="34" charset="0"/>
              </a:rPr>
              <a:t>Identify the need for harm reduction, with a PWID focus.</a:t>
            </a:r>
            <a:endParaRPr lang="en-US" altLang="en-US" dirty="0">
              <a:latin typeface="Calibri" pitchFamily="34" charset="0"/>
              <a:ea typeface="MS PGothic" pitchFamily="34" charset="-128"/>
            </a:endParaRPr>
          </a:p>
          <a:p>
            <a:pPr>
              <a:buClr>
                <a:schemeClr val="tx1"/>
              </a:buClr>
              <a:buFont typeface="Calibri" pitchFamily="34" charset="0"/>
              <a:buAutoNum type="arabicPeriod"/>
              <a:defRPr/>
            </a:pPr>
            <a:r>
              <a:rPr lang="en-US" altLang="en-US" dirty="0">
                <a:latin typeface="Calibri" pitchFamily="34" charset="0"/>
                <a:ea typeface="MS PGothic" pitchFamily="34" charset="-128"/>
                <a:cs typeface="Tahoma" pitchFamily="34" charset="0"/>
              </a:rPr>
              <a:t>Discuss key harm reduction strategies to support your work as HHRNs.</a:t>
            </a:r>
            <a:endParaRPr lang="en-US" altLang="en-US" dirty="0">
              <a:latin typeface="Calibri" pitchFamily="34" charset="0"/>
              <a:ea typeface="MS PGothic" pitchFamily="34" charset="-128"/>
            </a:endParaRPr>
          </a:p>
          <a:p>
            <a:pPr>
              <a:defRPr/>
            </a:pPr>
            <a:endParaRPr lang="en-US" altLang="en-US" dirty="0">
              <a:ea typeface="MS PGothic" pitchFamily="34" charset="-128"/>
            </a:endParaRPr>
          </a:p>
          <a:p>
            <a:pPr>
              <a:defRPr/>
            </a:pPr>
            <a:endParaRPr lang="en-US" altLang="en-US" dirty="0">
              <a:ea typeface="MS PGothic"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DFEA77D-2649-419C-A4F8-A0FBC318F31D}" type="slidenum">
              <a:rPr lang="en-US" altLang="en-US" smtClean="0">
                <a:solidFill>
                  <a:srgbClr val="000000"/>
                </a:solidFill>
                <a:latin typeface="Tahoma" panose="020B0604030504040204" pitchFamily="34" charset="0"/>
              </a:rPr>
              <a:pPr>
                <a:spcBef>
                  <a:spcPct val="0"/>
                </a:spcBef>
              </a:pPr>
              <a:t>8</a:t>
            </a:fld>
            <a:endParaRPr lang="en-US" altLang="en-US" smtClean="0">
              <a:solidFill>
                <a:srgbClr val="000000"/>
              </a:solidFill>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E71009F-47B3-48F9-86AD-A195171C9535}" type="slidenum">
              <a:rPr lang="en-US" altLang="en-US" smtClean="0">
                <a:solidFill>
                  <a:srgbClr val="000000"/>
                </a:solidFill>
                <a:latin typeface="Tahoma" panose="020B0604030504040204" pitchFamily="34" charset="0"/>
              </a:rPr>
              <a:pPr>
                <a:spcBef>
                  <a:spcPct val="0"/>
                </a:spcBef>
              </a:pPr>
              <a:t>9</a:t>
            </a:fld>
            <a:endParaRPr lang="en-US" altLang="en-US" smtClean="0">
              <a:solidFill>
                <a:srgbClr val="000000"/>
              </a:solidFill>
              <a:latin typeface="Tahoma" panose="020B0604030504040204" pitchFamily="34" charset="0"/>
            </a:endParaRPr>
          </a:p>
        </p:txBody>
      </p:sp>
      <p:sp>
        <p:nvSpPr>
          <p:cNvPr id="51203" name="Rectangle 2"/>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61A67D47-EBF2-47CD-BFCD-4FBC3FC429D1}"/>
              </a:ext>
            </a:extLst>
          </p:cNvPr>
          <p:cNvSpPr>
            <a:spLocks noGrp="1" noChangeArrowheads="1"/>
          </p:cNvSpPr>
          <p:nvPr>
            <p:ph type="body" idx="1"/>
          </p:nvPr>
        </p:nvSpPr>
        <p:spPr/>
        <p:txBody>
          <a:bodyPr/>
          <a:lstStyle/>
          <a:p>
            <a:pPr>
              <a:defRPr/>
            </a:pPr>
            <a:r>
              <a:rPr lang="en-US" b="1" dirty="0">
                <a:latin typeface="Arial" panose="020B0604020202020204" pitchFamily="34" charset="0"/>
                <a:ea typeface="+mn-ea"/>
                <a:cs typeface="Arial" panose="020B0604020202020204" pitchFamily="34" charset="0"/>
              </a:rPr>
              <a:t>ASK</a:t>
            </a:r>
          </a:p>
          <a:p>
            <a:pPr>
              <a:buFont typeface="Arial" panose="020B0604020202020204" pitchFamily="34" charset="0"/>
              <a:buNone/>
              <a:defRPr/>
            </a:pPr>
            <a:r>
              <a:rPr lang="en-US" dirty="0">
                <a:latin typeface="Arial" panose="020B0604020202020204" pitchFamily="34" charset="0"/>
                <a:ea typeface="+mn-ea"/>
                <a:cs typeface="Arial" panose="020B0604020202020204" pitchFamily="34" charset="0"/>
              </a:rPr>
              <a:t>What is Harm Reduction?</a:t>
            </a:r>
          </a:p>
          <a:p>
            <a:pPr>
              <a:defRPr/>
            </a:pPr>
            <a:endParaRPr lang="en-US" b="1" dirty="0">
              <a:latin typeface="Arial" panose="020B0604020202020204" pitchFamily="34" charset="0"/>
              <a:ea typeface="+mn-ea"/>
              <a:cs typeface="Arial" panose="020B0604020202020204" pitchFamily="34" charset="0"/>
            </a:endParaRPr>
          </a:p>
          <a:p>
            <a:pPr>
              <a:defRPr/>
            </a:pPr>
            <a:r>
              <a:rPr lang="en-US" b="1" dirty="0">
                <a:latin typeface="Arial" panose="020B0604020202020204" pitchFamily="34" charset="0"/>
                <a:ea typeface="+mn-ea"/>
                <a:cs typeface="Arial" panose="020B0604020202020204" pitchFamily="34" charset="0"/>
              </a:rPr>
              <a:t>TRAINER INSTRUCTIONS</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Use this brainstorm as a way to open the training, getting a sense of what harm reduction means to participants, including their experiences with harm reduction.</a:t>
            </a:r>
          </a:p>
          <a:p>
            <a:pPr marL="171450" indent="-171450">
              <a:buFont typeface="Arial" panose="020B0604020202020204" pitchFamily="34" charset="0"/>
              <a:buChar char="•"/>
              <a:defRPr/>
            </a:pPr>
            <a:r>
              <a:rPr lang="en-US" dirty="0">
                <a:latin typeface="Arial" panose="020B0604020202020204" pitchFamily="34" charset="0"/>
                <a:ea typeface="+mn-ea"/>
                <a:cs typeface="Arial" panose="020B0604020202020204" pitchFamily="34" charset="0"/>
              </a:rPr>
              <a:t>This may be from a personal perspective (how harm reduction was -or was not- incorporated at their agency, or through their experience working as a peer/service provider).  </a:t>
            </a:r>
          </a:p>
          <a:p>
            <a:pPr>
              <a:defRPr/>
            </a:pPr>
            <a:endParaRPr lang="en-US" b="1" u="sng" dirty="0">
              <a:latin typeface="Arial" panose="020B0604020202020204" pitchFamily="34" charset="0"/>
              <a:ea typeface="MS PGothic" pitchFamily="34" charset="-128"/>
              <a:cs typeface="Arial" panose="020B0604020202020204" pitchFamily="34" charset="0"/>
            </a:endParaRPr>
          </a:p>
          <a:p>
            <a:pPr>
              <a:defRPr/>
            </a:pPr>
            <a:r>
              <a:rPr lang="en-US" b="1" u="sng" dirty="0">
                <a:latin typeface="Arial" panose="020B0604020202020204" pitchFamily="34" charset="0"/>
                <a:ea typeface="MS PGothic" pitchFamily="34" charset="-128"/>
                <a:cs typeface="Arial" panose="020B0604020202020204" pitchFamily="34" charset="0"/>
              </a:rPr>
              <a:t>Optional</a:t>
            </a:r>
          </a:p>
          <a:p>
            <a:pPr marL="228600" indent="-228600">
              <a:buFontTx/>
              <a:buAutoNum type="arabicParenR"/>
              <a:defRPr/>
            </a:pPr>
            <a:r>
              <a:rPr lang="en-US" dirty="0">
                <a:latin typeface="Arial" panose="020B0604020202020204" pitchFamily="34" charset="0"/>
                <a:ea typeface="MS PGothic" pitchFamily="34" charset="-128"/>
                <a:cs typeface="Arial" panose="020B0604020202020204" pitchFamily="34" charset="0"/>
              </a:rPr>
              <a:t>Write down responses on Newsprint w. Thick Pen Markers</a:t>
            </a:r>
          </a:p>
          <a:p>
            <a:pPr marL="228600" indent="-228600">
              <a:buFontTx/>
              <a:buAutoNum type="arabicParenR"/>
              <a:defRPr/>
            </a:pPr>
            <a:r>
              <a:rPr lang="en-US" dirty="0">
                <a:latin typeface="Arial" panose="020B0604020202020204" pitchFamily="34" charset="0"/>
                <a:ea typeface="MS PGothic" pitchFamily="34" charset="-128"/>
                <a:cs typeface="Arial" panose="020B0604020202020204" pitchFamily="34" charset="0"/>
              </a:rPr>
              <a:t>Or, ask if a volunteer would write down answers while you facilitate discussion</a:t>
            </a:r>
          </a:p>
          <a:p>
            <a:pPr marL="228600" indent="-228600">
              <a:buFontTx/>
              <a:buAutoNum type="arabicParenR"/>
              <a:defRPr/>
            </a:pPr>
            <a:r>
              <a:rPr lang="en-US" dirty="0">
                <a:latin typeface="Arial" panose="020B0604020202020204" pitchFamily="34" charset="0"/>
                <a:ea typeface="MS PGothic" pitchFamily="34" charset="-128"/>
                <a:cs typeface="Arial" panose="020B0604020202020204" pitchFamily="34" charset="0"/>
              </a:rPr>
              <a:t>Or, have this discussion only </a:t>
            </a:r>
          </a:p>
          <a:p>
            <a:pPr>
              <a:defRPr/>
            </a:pPr>
            <a:endParaRPr lang="en-US" dirty="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8415FA0-C845-4EB8-9E26-D546443846B5}" type="slidenum">
              <a:rPr lang="en-US" altLang="en-US" smtClean="0">
                <a:latin typeface="Tahoma" panose="020B0604030504040204" pitchFamily="34" charset="0"/>
              </a:rPr>
              <a:pPr>
                <a:spcBef>
                  <a:spcPct val="0"/>
                </a:spcBef>
              </a:pPr>
              <a:t>10</a:t>
            </a:fld>
            <a:endParaRPr lang="en-US" altLang="en-US" smtClean="0">
              <a:latin typeface="Tahoma" panose="020B060403050404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TRAINER INSTRUCTIONS</a:t>
            </a:r>
          </a:p>
          <a:p>
            <a:pPr>
              <a:buFontTx/>
              <a:buChar char="•"/>
            </a:pPr>
            <a:r>
              <a:rPr lang="en-US" altLang="en-US" smtClean="0">
                <a:latin typeface="Arial" panose="020B0604020202020204" pitchFamily="34" charset="0"/>
                <a:cs typeface="Arial" panose="020B0604020202020204" pitchFamily="34" charset="0"/>
              </a:rPr>
              <a:t>Explain how harm reduction has its roots in drug use, particularly injection drug use, we are going to discuss harm reduction within that context, while broadening it to apply to other risk behaviors or circumstances as it applies.  </a:t>
            </a:r>
          </a:p>
          <a:p>
            <a:pPr>
              <a:buFontTx/>
              <a:buChar char="•"/>
            </a:pPr>
            <a:r>
              <a:rPr lang="en-US" altLang="en-US" smtClean="0">
                <a:latin typeface="Arial" panose="020B0604020202020204" pitchFamily="34" charset="0"/>
                <a:cs typeface="Arial" panose="020B0604020202020204" pitchFamily="34" charset="0"/>
              </a:rPr>
              <a:t>We will be going into further detail throughout the training to discuss various harm reduction approaches, interventions, and strategies that HHRNs can incorporate into their work with PWUD/PWID.</a:t>
            </a:r>
          </a:p>
          <a:p>
            <a:endParaRPr lang="en-US" altLang="en-US" b="1"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KEY MESSAGES</a:t>
            </a:r>
          </a:p>
          <a:p>
            <a:pPr eaLnBrk="1" hangingPunct="1">
              <a:spcBef>
                <a:spcPct val="0"/>
              </a:spcBef>
            </a:pPr>
            <a:r>
              <a:rPr lang="en-US" altLang="en-US" u="sng" smtClean="0">
                <a:latin typeface="Arial" panose="020B0604020202020204" pitchFamily="34" charset="0"/>
                <a:cs typeface="Arial" panose="020B0604020202020204" pitchFamily="34" charset="0"/>
              </a:rPr>
              <a:t>Harm Reduction</a:t>
            </a:r>
            <a:r>
              <a:rPr lang="en-US" altLang="en-US" smtClean="0">
                <a:latin typeface="Arial" panose="020B0604020202020204" pitchFamily="34" charset="0"/>
                <a:cs typeface="Arial" panose="020B0604020202020204" pitchFamily="34" charset="0"/>
              </a:rPr>
              <a:t>:</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Accepts that some ways of using are safer than others, and applies evidence-based interventions (i.e. syringe access, overdose prevention) to reduce negative consequences of drugs use (i.e. overdose fatalities, HIV/HCV transmission, injection-related wounds).</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Moves past judgment of another person to address their drug use and the harm that’s occurring to </a:t>
            </a:r>
            <a:r>
              <a:rPr lang="en-US" altLang="en-US" b="1" smtClean="0">
                <a:latin typeface="Arial" panose="020B0604020202020204" pitchFamily="34" charset="0"/>
                <a:cs typeface="Arial" panose="020B0604020202020204" pitchFamily="34" charset="0"/>
              </a:rPr>
              <a:t>that person</a:t>
            </a:r>
            <a:r>
              <a:rPr lang="en-US" altLang="en-US" smtClean="0">
                <a:latin typeface="Arial" panose="020B0604020202020204" pitchFamily="34" charset="0"/>
                <a:cs typeface="Arial" panose="020B0604020202020204" pitchFamily="34" charset="0"/>
              </a:rPr>
              <a:t>.</a:t>
            </a:r>
          </a:p>
          <a:p>
            <a:pPr>
              <a:buFontTx/>
              <a:buChar char="•"/>
            </a:pPr>
            <a:r>
              <a:rPr lang="en-US" altLang="en-US" smtClean="0">
                <a:latin typeface="Arial" panose="020B0604020202020204" pitchFamily="34" charset="0"/>
                <a:cs typeface="Arial" panose="020B0604020202020204" pitchFamily="34" charset="0"/>
              </a:rPr>
              <a:t>Recognizes a continuum of use, modeling the stages of change theory.</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Does not making drug use acceptable; it’s accepting that people use drugs (pragmatic).</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Means meeting clients where they are, and also where the service provider is capable of being. Self care includes meeting yourself where you are at also.</a:t>
            </a:r>
          </a:p>
          <a:p>
            <a:pPr eaLnBrk="1" hangingPunct="1">
              <a:spcBef>
                <a:spcPct val="0"/>
              </a:spcBef>
              <a:buFontTx/>
              <a:buChar char="•"/>
            </a:pPr>
            <a:r>
              <a:rPr lang="en-US" altLang="en-US" smtClean="0">
                <a:latin typeface="Arial" panose="020B0604020202020204" pitchFamily="34" charset="0"/>
                <a:cs typeface="Arial" panose="020B0604020202020204" pitchFamily="34" charset="0"/>
              </a:rPr>
              <a:t>Works to ELICIT POSITIVE CHANGE (like motivational interviewing) based on individual client need, circumstance, and readiness to change.</a:t>
            </a:r>
          </a:p>
          <a:p>
            <a:pPr eaLnBrk="1" hangingPunct="1">
              <a:spcBef>
                <a:spcPct val="0"/>
              </a:spcBef>
            </a:pPr>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B8BBD971-DDB2-4FDA-A750-F80013E2787B}"/>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itchFamily="34" charset="0"/>
                <a:ea typeface="MS PGothic" pitchFamily="34" charset="-128"/>
                <a:cs typeface="Arial" pitchFamily="34" charset="0"/>
              </a:rPr>
              <a:t>NOTES</a:t>
            </a:r>
            <a:endParaRPr lang="en-US" altLang="en-US" dirty="0">
              <a:latin typeface="Arial" pitchFamily="34" charset="0"/>
              <a:ea typeface="MS PGothic" pitchFamily="34" charset="-128"/>
              <a:cs typeface="Arial" pitchFamily="34" charset="0"/>
            </a:endParaRP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Some people use the term ‘risk reduction’ in addition to, or instead of,  ‘</a:t>
            </a:r>
            <a:r>
              <a:rPr lang="en-US" altLang="en-US" i="1" dirty="0">
                <a:latin typeface="Arial" pitchFamily="34" charset="0"/>
                <a:ea typeface="MS PGothic" pitchFamily="34" charset="-128"/>
                <a:cs typeface="Arial" pitchFamily="34" charset="0"/>
              </a:rPr>
              <a:t>harm </a:t>
            </a:r>
            <a:r>
              <a:rPr lang="en-US" altLang="en-US" dirty="0">
                <a:latin typeface="Arial" pitchFamily="34" charset="0"/>
                <a:ea typeface="MS PGothic" pitchFamily="34" charset="-128"/>
                <a:cs typeface="Arial" pitchFamily="34" charset="0"/>
              </a:rPr>
              <a:t>reduction.’</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For some, it means the same thing.</a:t>
            </a:r>
          </a:p>
          <a:p>
            <a:pPr marL="171450" indent="-171450">
              <a:buFont typeface="Arial" panose="020B0604020202020204" pitchFamily="34" charset="0"/>
              <a:buChar char="•"/>
              <a:defRPr/>
            </a:pPr>
            <a:r>
              <a:rPr lang="en-US" altLang="en-US" dirty="0">
                <a:latin typeface="Arial" pitchFamily="34" charset="0"/>
                <a:ea typeface="MS PGothic" pitchFamily="34" charset="-128"/>
                <a:cs typeface="Arial" pitchFamily="34" charset="0"/>
              </a:rPr>
              <a:t>For others, there is a distinction of regarding drug use as </a:t>
            </a:r>
            <a:r>
              <a:rPr lang="en-US" altLang="en-US" i="1" dirty="0">
                <a:latin typeface="Arial" pitchFamily="34" charset="0"/>
                <a:ea typeface="MS PGothic" pitchFamily="34" charset="-128"/>
                <a:cs typeface="Arial" pitchFamily="34" charset="0"/>
              </a:rPr>
              <a:t>harmful </a:t>
            </a:r>
            <a:r>
              <a:rPr lang="en-US" altLang="en-US" dirty="0">
                <a:latin typeface="Arial" pitchFamily="34" charset="0"/>
                <a:ea typeface="MS PGothic" pitchFamily="34" charset="-128"/>
                <a:cs typeface="Arial" pitchFamily="34" charset="0"/>
              </a:rPr>
              <a:t>instead of a behavior with degrees of risk.</a:t>
            </a:r>
            <a:endParaRPr lang="en-US" altLang="en-US" b="1" dirty="0">
              <a:latin typeface="Arial" pitchFamily="34" charset="0"/>
              <a:ea typeface="MS PGothic" pitchFamily="34" charset="-128"/>
              <a:cs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60ACB16-B8A2-4F70-ACB4-BB6C075DFF64}" type="slidenum">
              <a:rPr lang="en-US" altLang="en-US" smtClean="0">
                <a:latin typeface="Tahoma" panose="020B0604030504040204" pitchFamily="34" charset="0"/>
              </a:rPr>
              <a:pPr>
                <a:spcBef>
                  <a:spcPct val="0"/>
                </a:spcBef>
              </a:pPr>
              <a:t>11</a:t>
            </a:fld>
            <a:endParaRPr lang="en-US" altLang="en-US" smtClean="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cs typeface="Arial" panose="020B0604020202020204" pitchFamily="34" charset="0"/>
              </a:rPr>
              <a:t>KEY MESSAGES</a:t>
            </a:r>
          </a:p>
          <a:p>
            <a:pPr>
              <a:buFontTx/>
              <a:buChar char="•"/>
            </a:pPr>
            <a:r>
              <a:rPr lang="en-US" altLang="en-US" smtClean="0">
                <a:solidFill>
                  <a:srgbClr val="000000"/>
                </a:solidFill>
                <a:latin typeface="Arial" panose="020B0604020202020204" pitchFamily="34" charset="0"/>
                <a:cs typeface="Arial" panose="020B0604020202020204" pitchFamily="34" charset="0"/>
              </a:rPr>
              <a:t>Drug- the drug used, how it is used, how much is used, drug pharmacology, etc.</a:t>
            </a:r>
          </a:p>
          <a:p>
            <a:pPr>
              <a:buFontTx/>
              <a:buChar char="•"/>
            </a:pPr>
            <a:r>
              <a:rPr lang="en-US" altLang="en-US" smtClean="0">
                <a:solidFill>
                  <a:srgbClr val="000000"/>
                </a:solidFill>
                <a:latin typeface="Arial" panose="020B0604020202020204" pitchFamily="34" charset="0"/>
                <a:cs typeface="Arial" panose="020B0604020202020204" pitchFamily="34" charset="0"/>
              </a:rPr>
              <a:t>Set- mindset of the individual, influenced by demographic and social characteristics, as well as physical and mental health, interpersonal skills, etc.</a:t>
            </a:r>
          </a:p>
          <a:p>
            <a:pPr>
              <a:buFontTx/>
              <a:buChar char="•"/>
            </a:pPr>
            <a:r>
              <a:rPr lang="en-US" altLang="en-US" smtClean="0">
                <a:solidFill>
                  <a:srgbClr val="000000"/>
                </a:solidFill>
                <a:latin typeface="Arial" panose="020B0604020202020204" pitchFamily="34" charset="0"/>
                <a:cs typeface="Arial" panose="020B0604020202020204" pitchFamily="34" charset="0"/>
              </a:rPr>
              <a:t>Setting- the background, defined in terms of physical, social, economic, cultural</a:t>
            </a:r>
          </a:p>
          <a:p>
            <a:endParaRPr lang="en-US" altLang="en-US"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ASK</a:t>
            </a:r>
          </a:p>
          <a:p>
            <a:r>
              <a:rPr lang="en-US" altLang="en-US" smtClean="0">
                <a:latin typeface="Arial" panose="020B0604020202020204" pitchFamily="34" charset="0"/>
                <a:cs typeface="Arial" panose="020B0604020202020204" pitchFamily="34" charset="0"/>
              </a:rPr>
              <a:t>Can you think of an example where the person’s DRUG, SET &amp; SETTING puts someone at higher risk of Overdose?</a:t>
            </a:r>
          </a:p>
          <a:p>
            <a:endParaRPr lang="en-US" altLang="en-US" smtClean="0">
              <a:latin typeface="Arial" panose="020B0604020202020204" pitchFamily="34" charset="0"/>
              <a:cs typeface="Arial" panose="020B0604020202020204" pitchFamily="34" charset="0"/>
            </a:endParaRPr>
          </a:p>
          <a:p>
            <a:r>
              <a:rPr lang="en-US" altLang="en-US" b="1" smtClean="0">
                <a:latin typeface="Arial" panose="020B0604020202020204" pitchFamily="34" charset="0"/>
                <a:cs typeface="Arial" panose="020B0604020202020204" pitchFamily="34" charset="0"/>
              </a:rPr>
              <a:t>NOTES</a:t>
            </a:r>
          </a:p>
          <a:p>
            <a:r>
              <a:rPr lang="en-US" altLang="en-US" smtClean="0">
                <a:latin typeface="Arial" panose="020B0604020202020204" pitchFamily="34" charset="0"/>
                <a:cs typeface="Arial" panose="020B0604020202020204" pitchFamily="34" charset="0"/>
              </a:rPr>
              <a:t>Zinberg, N. E. (1984) </a:t>
            </a:r>
            <a:r>
              <a:rPr lang="en-US" altLang="en-US" i="1" smtClean="0">
                <a:latin typeface="Arial" panose="020B0604020202020204" pitchFamily="34" charset="0"/>
                <a:cs typeface="Arial" panose="020B0604020202020204" pitchFamily="34" charset="0"/>
              </a:rPr>
              <a:t>Drug, Set, And Setting: The Basis for Controlled Intoxicant Use </a:t>
            </a:r>
            <a:endParaRPr lang="en-US" altLang="en-US" smtClean="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F263D1B-C8C9-41A8-91F2-588DB909FD58}" type="slidenum">
              <a:rPr lang="en-US" altLang="en-US" smtClean="0">
                <a:latin typeface="Tahoma" panose="020B0604030504040204" pitchFamily="34" charset="0"/>
              </a:rPr>
              <a:pPr>
                <a:spcBef>
                  <a:spcPct val="0"/>
                </a:spcBef>
              </a:pPr>
              <a:t>12</a:t>
            </a:fld>
            <a:endParaRPr lang="en-US" altLang="en-US" smtClean="0">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CECBA5AC-2EF7-41F1-8845-11488E88806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b="1" dirty="0">
                <a:solidFill>
                  <a:srgbClr val="000000"/>
                </a:solidFill>
                <a:latin typeface="Arial" panose="020B0604020202020204" pitchFamily="34" charset="0"/>
                <a:ea typeface="MS PGothic" pitchFamily="34" charset="-128"/>
                <a:cs typeface="Arial" panose="020B0604020202020204" pitchFamily="34" charset="0"/>
              </a:rPr>
              <a:t>KEY MESSAGES</a:t>
            </a:r>
          </a:p>
          <a:p>
            <a:pPr marL="171450" indent="-171450" eaLnBrk="1" hangingPunct="1">
              <a:spcBef>
                <a:spcPct val="0"/>
              </a:spcBef>
              <a:buFont typeface="Arial" panose="020B0604020202020204" pitchFamily="34" charset="0"/>
              <a:buChar char="•"/>
              <a:defRPr/>
            </a:pPr>
            <a:r>
              <a:rPr lang="en-US" dirty="0">
                <a:latin typeface="Arial" panose="020B0604020202020204" pitchFamily="34" charset="0"/>
                <a:ea typeface="MS PGothic" pitchFamily="34" charset="-128"/>
                <a:cs typeface="Arial" panose="020B0604020202020204" pitchFamily="34" charset="0"/>
              </a:rPr>
              <a:t>Drug use is a complex, multi-faceted phenomenon that encompasses a continuum of behaviors from severe abuse to total abstinence, and acknowledges that some ways of using drugs are clearly safer than others.</a:t>
            </a:r>
          </a:p>
          <a:p>
            <a:pPr marL="171450" indent="-171450" eaLnBrk="1" hangingPunct="1">
              <a:spcBef>
                <a:spcPct val="0"/>
              </a:spcBef>
              <a:buFont typeface="Arial" panose="020B0604020202020204" pitchFamily="34" charset="0"/>
              <a:buChar char="•"/>
              <a:defRPr/>
            </a:pPr>
            <a:r>
              <a:rPr lang="en-US" altLang="en-US" dirty="0">
                <a:latin typeface="Arial" panose="020B0604020202020204" pitchFamily="34" charset="0"/>
                <a:ea typeface="MS PGothic" pitchFamily="34" charset="-128"/>
                <a:cs typeface="Arial" panose="020B0604020202020204" pitchFamily="34" charset="0"/>
              </a:rPr>
              <a:t>People can move back and forth along this continuum.</a:t>
            </a:r>
          </a:p>
          <a:p>
            <a:pPr marL="171450" indent="-171450" eaLnBrk="1" hangingPunct="1">
              <a:spcBef>
                <a:spcPct val="0"/>
              </a:spcBef>
              <a:buFont typeface="Arial" panose="020B0604020202020204" pitchFamily="34" charset="0"/>
              <a:buChar char="•"/>
              <a:defRPr/>
            </a:pPr>
            <a:r>
              <a:rPr lang="en-US" altLang="en-US" dirty="0">
                <a:latin typeface="Arial" panose="020B0604020202020204" pitchFamily="34" charset="0"/>
                <a:ea typeface="MS PGothic" pitchFamily="34" charset="-128"/>
                <a:cs typeface="Arial" panose="020B0604020202020204" pitchFamily="34" charset="0"/>
              </a:rPr>
              <a:t>Or be somewhere with one drug, and another place with a different drug.</a:t>
            </a:r>
          </a:p>
          <a:p>
            <a:pPr eaLnBrk="1" hangingPunct="1">
              <a:spcBef>
                <a:spcPct val="0"/>
              </a:spcBef>
              <a:defRPr/>
            </a:pPr>
            <a:endParaRPr lang="en-US" altLang="en-US" dirty="0">
              <a:latin typeface="Arial" panose="020B0604020202020204" pitchFamily="34" charset="0"/>
              <a:ea typeface="MS PGothic" pitchFamily="34" charset="-128"/>
              <a:cs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392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3AE6893-6913-4D91-BBC0-1B9564B5DA3C}" type="slidenum">
              <a:rPr lang="en-US" altLang="en-US" smtClean="0">
                <a:latin typeface="Tahoma" panose="020B0604030504040204" pitchFamily="34" charset="0"/>
              </a:rPr>
              <a:pPr>
                <a:spcBef>
                  <a:spcPct val="0"/>
                </a:spcBef>
              </a:pPr>
              <a:t>13</a:t>
            </a:fld>
            <a:endParaRPr lang="en-US" altLang="en-US" smtClean="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61AF84F5-FF36-49E2-92AE-83DFD8705A91}"/>
              </a:ext>
            </a:extLst>
          </p:cNvPr>
          <p:cNvSpPr>
            <a:spLocks noGrp="1"/>
          </p:cNvSpPr>
          <p:nvPr>
            <p:ph type="dt" sz="half" idx="10"/>
          </p:nvPr>
        </p:nvSpPr>
        <p:spPr>
          <a:xfrm>
            <a:off x="457200" y="6356350"/>
            <a:ext cx="2133600" cy="365125"/>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p>
        </p:txBody>
      </p:sp>
      <p:sp>
        <p:nvSpPr>
          <p:cNvPr id="6" name="Footer Placeholder 4">
            <a:extLst>
              <a:ext uri="{FF2B5EF4-FFF2-40B4-BE49-F238E27FC236}">
                <a16:creationId xmlns:a16="http://schemas.microsoft.com/office/drawing/2014/main" id="{6FEB7EFB-3C27-4614-8480-5E1956908ACC}"/>
              </a:ext>
            </a:extLst>
          </p:cNvPr>
          <p:cNvSpPr>
            <a:spLocks noGrp="1"/>
          </p:cNvSpPr>
          <p:nvPr>
            <p:ph type="ftr" sz="quarter" idx="11"/>
          </p:nvPr>
        </p:nvSpPr>
        <p:spPr>
          <a:xfrm>
            <a:off x="3124200" y="6356350"/>
            <a:ext cx="2895600" cy="365125"/>
          </a:xfrm>
          <a:prstGeom prst="rect">
            <a:avLst/>
          </a:prstGeom>
        </p:spPr>
        <p:txBody>
          <a:bodyPr/>
          <a:lstStyle>
            <a:lvl1pPr eaLnBrk="0" hangingPunct="0">
              <a:defRPr sz="1800">
                <a:latin typeface="Times New Roman" pitchFamily="18" charset="0"/>
                <a:ea typeface="+mn-ea"/>
                <a:cs typeface="+mn-cs"/>
              </a:defRPr>
            </a:lvl1pPr>
          </a:lstStyle>
          <a:p>
            <a:pPr>
              <a:defRPr/>
            </a:pPr>
            <a:r>
              <a:rPr lang="en-US"/>
              <a:t>Slide 2f</a:t>
            </a:r>
          </a:p>
        </p:txBody>
      </p:sp>
      <p:sp>
        <p:nvSpPr>
          <p:cNvPr id="7" name="Slide Number Placeholder 5">
            <a:extLst>
              <a:ext uri="{FF2B5EF4-FFF2-40B4-BE49-F238E27FC236}">
                <a16:creationId xmlns:a16="http://schemas.microsoft.com/office/drawing/2014/main" id="{F1EC2CC9-DCB1-4382-80CE-0A3004792378}"/>
              </a:ext>
            </a:extLst>
          </p:cNvPr>
          <p:cNvSpPr>
            <a:spLocks noGrp="1"/>
          </p:cNvSpPr>
          <p:nvPr>
            <p:ph type="sldNum" sz="quarter" idx="12"/>
          </p:nvPr>
        </p:nvSpPr>
        <p:spPr>
          <a:xfrm>
            <a:off x="6553200" y="640080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z="1800">
                <a:ea typeface="MS PGothic" panose="020B0600070205080204" pitchFamily="34" charset="-128"/>
              </a:defRPr>
            </a:lvl1pPr>
          </a:lstStyle>
          <a:p>
            <a:pPr>
              <a:defRPr/>
            </a:pPr>
            <a:fld id="{BD4BAD1B-7964-4B9A-999A-450EF6B0EFB6}" type="slidenum">
              <a:rPr lang="en-US" altLang="en-US"/>
              <a:pPr>
                <a:defRPr/>
              </a:pPr>
              <a:t>‹#›</a:t>
            </a:fld>
            <a:endParaRPr lang="en-US" altLang="en-US"/>
          </a:p>
        </p:txBody>
      </p:sp>
    </p:spTree>
    <p:extLst>
      <p:ext uri="{BB962C8B-B14F-4D97-AF65-F5344CB8AC3E}">
        <p14:creationId xmlns:p14="http://schemas.microsoft.com/office/powerpoint/2010/main" val="285236520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5E2506F8-1E42-4769-8EAE-B8C8D1EF91D3}"/>
              </a:ext>
            </a:extLst>
          </p:cNvPr>
          <p:cNvSpPr>
            <a:spLocks noGrp="1"/>
          </p:cNvSpPr>
          <p:nvPr>
            <p:ph type="dt" sz="half" idx="10"/>
          </p:nvPr>
        </p:nvSpPr>
        <p:spPr>
          <a:xfrm>
            <a:off x="457200" y="6356350"/>
            <a:ext cx="2133600" cy="365125"/>
          </a:xfrm>
          <a:prstGeom prst="rect">
            <a:avLst/>
          </a:prstGeom>
        </p:spPr>
        <p:txBody>
          <a:bodyPr/>
          <a:lstStyle>
            <a:lvl1pPr eaLnBrk="0" hangingPunct="0">
              <a:defRPr sz="1800">
                <a:solidFill>
                  <a:prstClr val="black"/>
                </a:solidFill>
                <a:latin typeface="Times New Roman" pitchFamily="18" charset="0"/>
                <a:ea typeface="+mn-ea"/>
                <a:cs typeface="+mn-cs"/>
              </a:defRPr>
            </a:lvl1pPr>
          </a:lstStyle>
          <a:p>
            <a:pPr>
              <a:defRPr/>
            </a:pPr>
            <a:endParaRPr lang="en-US"/>
          </a:p>
        </p:txBody>
      </p:sp>
      <p:sp>
        <p:nvSpPr>
          <p:cNvPr id="6" name="Footer Placeholder 4">
            <a:extLst>
              <a:ext uri="{FF2B5EF4-FFF2-40B4-BE49-F238E27FC236}">
                <a16:creationId xmlns:a16="http://schemas.microsoft.com/office/drawing/2014/main" id="{BE3FE12B-8717-4343-9317-00CC7CAE1C43}"/>
              </a:ext>
            </a:extLst>
          </p:cNvPr>
          <p:cNvSpPr>
            <a:spLocks noGrp="1"/>
          </p:cNvSpPr>
          <p:nvPr>
            <p:ph type="ftr" sz="quarter" idx="11"/>
          </p:nvPr>
        </p:nvSpPr>
        <p:spPr>
          <a:xfrm>
            <a:off x="3124200" y="6356350"/>
            <a:ext cx="2895600" cy="365125"/>
          </a:xfrm>
          <a:prstGeom prst="rect">
            <a:avLst/>
          </a:prstGeom>
        </p:spPr>
        <p:txBody>
          <a:bodyPr/>
          <a:lstStyle>
            <a:lvl1pPr eaLnBrk="0" hangingPunct="0">
              <a:defRPr sz="1800">
                <a:solidFill>
                  <a:prstClr val="black"/>
                </a:solidFill>
                <a:latin typeface="Times New Roman" pitchFamily="18" charset="0"/>
                <a:ea typeface="+mn-ea"/>
                <a:cs typeface="+mn-cs"/>
              </a:defRPr>
            </a:lvl1pPr>
          </a:lstStyle>
          <a:p>
            <a:pPr>
              <a:defRPr/>
            </a:pPr>
            <a:r>
              <a:rPr lang="en-US"/>
              <a:t>Slide 2f</a:t>
            </a:r>
          </a:p>
        </p:txBody>
      </p:sp>
      <p:sp>
        <p:nvSpPr>
          <p:cNvPr id="7" name="Slide Number Placeholder 5">
            <a:extLst>
              <a:ext uri="{FF2B5EF4-FFF2-40B4-BE49-F238E27FC236}">
                <a16:creationId xmlns:a16="http://schemas.microsoft.com/office/drawing/2014/main" id="{956E473C-9F9C-483F-855C-3C95CF651570}"/>
              </a:ext>
            </a:extLst>
          </p:cNvPr>
          <p:cNvSpPr>
            <a:spLocks noGrp="1"/>
          </p:cNvSpPr>
          <p:nvPr>
            <p:ph type="sldNum" sz="quarter" idx="12"/>
          </p:nvPr>
        </p:nvSpPr>
        <p:spPr>
          <a:xfrm>
            <a:off x="6553200" y="640080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000000"/>
                </a:solidFill>
                <a:ea typeface="MS PGothic" panose="020B0600070205080204" pitchFamily="34" charset="-128"/>
              </a:defRPr>
            </a:lvl1pPr>
          </a:lstStyle>
          <a:p>
            <a:pPr>
              <a:defRPr/>
            </a:pPr>
            <a:fld id="{D42D8DDE-2BA3-470D-97AB-502ED86BDFFA}" type="slidenum">
              <a:rPr lang="en-US" altLang="en-US"/>
              <a:pPr>
                <a:defRPr/>
              </a:pPr>
              <a:t>‹#›</a:t>
            </a:fld>
            <a:endParaRPr lang="en-US" altLang="en-US"/>
          </a:p>
        </p:txBody>
      </p:sp>
    </p:spTree>
    <p:extLst>
      <p:ext uri="{BB962C8B-B14F-4D97-AF65-F5344CB8AC3E}">
        <p14:creationId xmlns:p14="http://schemas.microsoft.com/office/powerpoint/2010/main" val="111979331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4570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176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962E643-1DF5-4D42-B01A-71950F8C6B0C}"/>
              </a:ext>
            </a:extLst>
          </p:cNvPr>
          <p:cNvSpPr>
            <a:spLocks noGrp="1"/>
          </p:cNvSpPr>
          <p:nvPr>
            <p:ph type="dt" sz="half" idx="10"/>
          </p:nvPr>
        </p:nvSpPr>
        <p:spPr>
          <a:xfrm>
            <a:off x="457200" y="6248400"/>
            <a:ext cx="1676400" cy="457200"/>
          </a:xfrm>
          <a:prstGeom prst="rect">
            <a:avLst/>
          </a:prstGeom>
        </p:spPr>
        <p:txBody>
          <a:bodyPr/>
          <a:lstStyle>
            <a:lvl1pPr eaLnBrk="0" hangingPunct="0">
              <a:defRPr sz="1800">
                <a:solidFill>
                  <a:prstClr val="black"/>
                </a:solidFill>
                <a:latin typeface="Times New Roman" pitchFamily="18" charset="0"/>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id="{A78CAE79-D59D-45A5-8DBF-1F0FE07437FC}"/>
              </a:ext>
            </a:extLst>
          </p:cNvPr>
          <p:cNvSpPr>
            <a:spLocks noGrp="1"/>
          </p:cNvSpPr>
          <p:nvPr>
            <p:ph type="ftr" sz="quarter" idx="11"/>
          </p:nvPr>
        </p:nvSpPr>
        <p:spPr>
          <a:xfrm>
            <a:off x="3124200" y="6248400"/>
            <a:ext cx="2895600" cy="457200"/>
          </a:xfrm>
          <a:prstGeom prst="rect">
            <a:avLst/>
          </a:prstGeom>
        </p:spPr>
        <p:txBody>
          <a:bodyPr/>
          <a:lstStyle>
            <a:lvl1pPr eaLnBrk="0" hangingPunct="0">
              <a:defRPr sz="1800">
                <a:solidFill>
                  <a:prstClr val="black"/>
                </a:solidFill>
                <a:latin typeface="Times New Roman" pitchFamily="18" charset="0"/>
                <a:ea typeface="+mn-ea"/>
                <a:cs typeface="+mn-cs"/>
              </a:defRPr>
            </a:lvl1pPr>
          </a:lstStyle>
          <a:p>
            <a:pPr>
              <a:defRPr/>
            </a:pPr>
            <a:r>
              <a:rPr lang="en-US"/>
              <a:t>Slide 2f</a:t>
            </a:r>
          </a:p>
        </p:txBody>
      </p:sp>
      <p:sp>
        <p:nvSpPr>
          <p:cNvPr id="5" name="Slide Number Placeholder 4">
            <a:extLst>
              <a:ext uri="{FF2B5EF4-FFF2-40B4-BE49-F238E27FC236}">
                <a16:creationId xmlns:a16="http://schemas.microsoft.com/office/drawing/2014/main" id="{BE179E0E-A62C-4EB7-A112-7FB078637ACC}"/>
              </a:ext>
            </a:extLst>
          </p:cNvPr>
          <p:cNvSpPr>
            <a:spLocks noGrp="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000000"/>
                </a:solidFill>
                <a:ea typeface="MS PGothic" panose="020B0600070205080204" pitchFamily="34" charset="-128"/>
              </a:defRPr>
            </a:lvl1pPr>
          </a:lstStyle>
          <a:p>
            <a:pPr>
              <a:defRPr/>
            </a:pPr>
            <a:fld id="{6F7BAA0A-FF2A-40B2-9EC4-636FD839E24F}" type="slidenum">
              <a:rPr lang="en-US" altLang="en-US"/>
              <a:pPr>
                <a:defRPr/>
              </a:pPr>
              <a:t>‹#›</a:t>
            </a:fld>
            <a:endParaRPr lang="en-US" altLang="en-US"/>
          </a:p>
        </p:txBody>
      </p:sp>
    </p:spTree>
    <p:extLst>
      <p:ext uri="{BB962C8B-B14F-4D97-AF65-F5344CB8AC3E}">
        <p14:creationId xmlns:p14="http://schemas.microsoft.com/office/powerpoint/2010/main" val="279091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DBAA1B74-6234-421D-AB87-39DAE9FC7D4A}"/>
              </a:ext>
            </a:extLst>
          </p:cNvPr>
          <p:cNvSpPr>
            <a:spLocks noGrp="1"/>
          </p:cNvSpPr>
          <p:nvPr>
            <p:ph type="dt" sz="half" idx="10"/>
          </p:nvPr>
        </p:nvSpPr>
        <p:spPr>
          <a:xfrm>
            <a:off x="6096000" y="6248400"/>
            <a:ext cx="2667000" cy="365125"/>
          </a:xfrm>
          <a:prstGeom prst="rect">
            <a:avLst/>
          </a:prstGeom>
        </p:spPr>
        <p:txBody>
          <a:bodyPr rtlCol="0"/>
          <a:lstStyle>
            <a:lvl1pPr eaLnBrk="0" fontAlgn="auto" hangingPunct="0">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9">
            <a:extLst>
              <a:ext uri="{FF2B5EF4-FFF2-40B4-BE49-F238E27FC236}">
                <a16:creationId xmlns:a16="http://schemas.microsoft.com/office/drawing/2014/main" id="{0460F058-E6FC-473E-8B24-9C5041768544}"/>
              </a:ext>
            </a:extLst>
          </p:cNvPr>
          <p:cNvSpPr>
            <a:spLocks noGrp="1"/>
          </p:cNvSpPr>
          <p:nvPr>
            <p:ph type="sldNum" sz="quarter" idx="11"/>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eaLnBrk="0" hangingPunct="0">
              <a:defRPr sz="1800">
                <a:solidFill>
                  <a:srgbClr val="000000"/>
                </a:solidFill>
                <a:latin typeface="Calibri" panose="020F0502020204030204" pitchFamily="34" charset="0"/>
                <a:ea typeface="MS PGothic" panose="020B0600070205080204" pitchFamily="34" charset="-128"/>
              </a:defRPr>
            </a:lvl1pPr>
          </a:lstStyle>
          <a:p>
            <a:pPr>
              <a:defRPr/>
            </a:pPr>
            <a:fld id="{0CFB5413-4B1E-4488-9897-89113A97E188}"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93D97098-63AD-4254-9EDF-45C2219F2418}"/>
              </a:ext>
            </a:extLst>
          </p:cNvPr>
          <p:cNvSpPr>
            <a:spLocks noGrp="1"/>
          </p:cNvSpPr>
          <p:nvPr>
            <p:ph type="ftr" sz="quarter" idx="12"/>
          </p:nvPr>
        </p:nvSpPr>
        <p:spPr>
          <a:xfrm>
            <a:off x="609600" y="6248400"/>
            <a:ext cx="5421313" cy="365125"/>
          </a:xfrm>
          <a:prstGeom prst="rect">
            <a:avLst/>
          </a:prstGeom>
        </p:spPr>
        <p:txBody>
          <a:bodyPr rtlCol="0"/>
          <a:lstStyle>
            <a:lvl1pPr eaLnBrk="0" fontAlgn="auto" hangingPunct="0">
              <a:spcBef>
                <a:spcPts val="0"/>
              </a:spcBef>
              <a:spcAft>
                <a:spcPts val="0"/>
              </a:spcAft>
              <a:defRPr sz="1800">
                <a:solidFill>
                  <a:prstClr val="black"/>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272423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08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8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075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3779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4">
            <a:extLst>
              <a:ext uri="{FF2B5EF4-FFF2-40B4-BE49-F238E27FC236}">
                <a16:creationId xmlns:a16="http://schemas.microsoft.com/office/drawing/2014/main" id="{9022792E-8363-4598-BFF4-82DB7CA2171F}"/>
              </a:ext>
            </a:extLst>
          </p:cNvPr>
          <p:cNvSpPr>
            <a:spLocks noGrp="1"/>
          </p:cNvSpPr>
          <p:nvPr>
            <p:ph type="sldNum" sz="quarter" idx="10"/>
          </p:nvPr>
        </p:nvSpPr>
        <p:spPr>
          <a:xfrm>
            <a:off x="125413" y="1250950"/>
            <a:ext cx="282575" cy="2857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02FBFC7A-7233-4D58-8FD3-AA90F12BB35C}" type="slidenum">
              <a:rPr lang="en-US" altLang="en-US"/>
              <a:pPr>
                <a:defRPr/>
              </a:pPr>
              <a:t>‹#›</a:t>
            </a:fld>
            <a:endParaRPr lang="en-US" altLang="en-US"/>
          </a:p>
        </p:txBody>
      </p:sp>
    </p:spTree>
    <p:extLst>
      <p:ext uri="{BB962C8B-B14F-4D97-AF65-F5344CB8AC3E}">
        <p14:creationId xmlns:p14="http://schemas.microsoft.com/office/powerpoint/2010/main" val="1390368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1268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56690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02813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3AA274-247D-46C4-920A-2723F37810E2}"/>
              </a:ext>
            </a:extLst>
          </p:cNvPr>
          <p:cNvSpPr>
            <a:spLocks noGrp="1"/>
          </p:cNvSpPr>
          <p:nvPr>
            <p:ph type="dt" sz="half" idx="10"/>
          </p:nvPr>
        </p:nvSpPr>
        <p:spPr>
          <a:xfrm>
            <a:off x="0" y="0"/>
            <a:ext cx="0" cy="0"/>
          </a:xfrm>
        </p:spPr>
        <p:txBody>
          <a:bodyPr/>
          <a:lstStyle>
            <a:lvl1pPr>
              <a:defRPr/>
            </a:lvl1pPr>
          </a:lstStyle>
          <a:p>
            <a:pPr>
              <a:defRPr/>
            </a:pPr>
            <a:fld id="{C7E83D0A-5985-43A8-A235-1E00EB4C533D}" type="datetimeFigureOut">
              <a:rPr lang="en-US"/>
              <a:pPr>
                <a:defRPr/>
              </a:pPr>
              <a:t>3/23/2018</a:t>
            </a:fld>
            <a:endParaRPr lang="en-US"/>
          </a:p>
        </p:txBody>
      </p:sp>
      <p:sp>
        <p:nvSpPr>
          <p:cNvPr id="5" name="Footer Placeholder 4">
            <a:extLst>
              <a:ext uri="{FF2B5EF4-FFF2-40B4-BE49-F238E27FC236}">
                <a16:creationId xmlns:a16="http://schemas.microsoft.com/office/drawing/2014/main" id="{AC028AEB-9B91-4FBE-850C-1230D0BE86A7}"/>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E09976-3542-4DC6-80FA-E60F5E64F647}"/>
              </a:ext>
            </a:extLst>
          </p:cNvPr>
          <p:cNvSpPr>
            <a:spLocks noGrp="1"/>
          </p:cNvSpPr>
          <p:nvPr>
            <p:ph type="sldNum" sz="quarter" idx="12"/>
          </p:nvPr>
        </p:nvSpPr>
        <p:spPr>
          <a:xfrm>
            <a:off x="0" y="0"/>
            <a:ext cx="0" cy="0"/>
          </a:xfrm>
        </p:spPr>
        <p:txBody>
          <a:bodyPr/>
          <a:lstStyle>
            <a:lvl1pPr>
              <a:defRPr/>
            </a:lvl1pPr>
          </a:lstStyle>
          <a:p>
            <a:pPr>
              <a:defRPr/>
            </a:pPr>
            <a:fld id="{BA9760BF-7EDE-43CE-A21A-747D1556090D}" type="slidenum">
              <a:rPr lang="en-US"/>
              <a:pPr>
                <a:defRPr/>
              </a:pPr>
              <a:t>‹#›</a:t>
            </a:fld>
            <a:endParaRPr lang="en-US"/>
          </a:p>
        </p:txBody>
      </p:sp>
    </p:spTree>
    <p:extLst>
      <p:ext uri="{BB962C8B-B14F-4D97-AF65-F5344CB8AC3E}">
        <p14:creationId xmlns:p14="http://schemas.microsoft.com/office/powerpoint/2010/main" val="1838421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1118F885-2623-46A0-9B90-814A9D9C9A50}" type="slidenum">
              <a:rPr lang="en-US" altLang="en-US"/>
              <a:pPr>
                <a:defRPr/>
              </a:pPr>
              <a:t>‹#›</a:t>
            </a:fld>
            <a:endParaRPr lang="en-US" altLang="en-US"/>
          </a:p>
        </p:txBody>
      </p:sp>
    </p:spTree>
    <p:extLst>
      <p:ext uri="{BB962C8B-B14F-4D97-AF65-F5344CB8AC3E}">
        <p14:creationId xmlns:p14="http://schemas.microsoft.com/office/powerpoint/2010/main" val="1082864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F4CA1F5F-3AE0-43C4-BD38-2CED05139844}" type="slidenum">
              <a:rPr lang="en-US" altLang="en-US"/>
              <a:pPr>
                <a:defRPr/>
              </a:pPr>
              <a:t>‹#›</a:t>
            </a:fld>
            <a:endParaRPr lang="en-US" altLang="en-US"/>
          </a:p>
        </p:txBody>
      </p:sp>
    </p:spTree>
    <p:extLst>
      <p:ext uri="{BB962C8B-B14F-4D97-AF65-F5344CB8AC3E}">
        <p14:creationId xmlns:p14="http://schemas.microsoft.com/office/powerpoint/2010/main" val="4216877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39EC2A6F-6A87-44A2-9697-D82760CA775C}" type="slidenum">
              <a:rPr lang="en-US" altLang="en-US"/>
              <a:pPr>
                <a:defRPr/>
              </a:pPr>
              <a:t>‹#›</a:t>
            </a:fld>
            <a:endParaRPr lang="en-US" altLang="en-US"/>
          </a:p>
        </p:txBody>
      </p:sp>
    </p:spTree>
    <p:extLst>
      <p:ext uri="{BB962C8B-B14F-4D97-AF65-F5344CB8AC3E}">
        <p14:creationId xmlns:p14="http://schemas.microsoft.com/office/powerpoint/2010/main" val="34578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1F98C102-A31A-4117-BA8B-BA87DA1A85F9}" type="slidenum">
              <a:rPr lang="en-US" altLang="en-US"/>
              <a:pPr>
                <a:defRPr/>
              </a:pPr>
              <a:t>‹#›</a:t>
            </a:fld>
            <a:endParaRPr lang="en-US" altLang="en-US"/>
          </a:p>
        </p:txBody>
      </p:sp>
    </p:spTree>
    <p:extLst>
      <p:ext uri="{BB962C8B-B14F-4D97-AF65-F5344CB8AC3E}">
        <p14:creationId xmlns:p14="http://schemas.microsoft.com/office/powerpoint/2010/main" val="3582313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850724B1-96E6-40BD-ABA2-0081872A3D2F}" type="slidenum">
              <a:rPr lang="en-US" altLang="en-US"/>
              <a:pPr>
                <a:defRPr/>
              </a:pPr>
              <a:t>‹#›</a:t>
            </a:fld>
            <a:endParaRPr lang="en-US" altLang="en-US"/>
          </a:p>
        </p:txBody>
      </p:sp>
    </p:spTree>
    <p:extLst>
      <p:ext uri="{BB962C8B-B14F-4D97-AF65-F5344CB8AC3E}">
        <p14:creationId xmlns:p14="http://schemas.microsoft.com/office/powerpoint/2010/main" val="713154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AD1E0124-5D98-4B85-B927-7EA00FEBEDDF}" type="slidenum">
              <a:rPr lang="en-US" altLang="en-US"/>
              <a:pPr>
                <a:defRPr/>
              </a:pPr>
              <a:t>‹#›</a:t>
            </a:fld>
            <a:endParaRPr lang="en-US" altLang="en-US"/>
          </a:p>
        </p:txBody>
      </p:sp>
    </p:spTree>
    <p:extLst>
      <p:ext uri="{BB962C8B-B14F-4D97-AF65-F5344CB8AC3E}">
        <p14:creationId xmlns:p14="http://schemas.microsoft.com/office/powerpoint/2010/main" val="1727246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1C543D79-0D0C-498A-BC43-09D94C0F6FD1}" type="slidenum">
              <a:rPr lang="en-US" altLang="en-US"/>
              <a:pPr>
                <a:defRPr/>
              </a:pPr>
              <a:t>‹#›</a:t>
            </a:fld>
            <a:endParaRPr lang="en-US" altLang="en-US"/>
          </a:p>
        </p:txBody>
      </p:sp>
    </p:spTree>
    <p:extLst>
      <p:ext uri="{BB962C8B-B14F-4D97-AF65-F5344CB8AC3E}">
        <p14:creationId xmlns:p14="http://schemas.microsoft.com/office/powerpoint/2010/main" val="220483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47668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CF5BEE56-CD6C-4199-92E9-FF80D59FE857}" type="slidenum">
              <a:rPr lang="en-US" altLang="en-US"/>
              <a:pPr>
                <a:defRPr/>
              </a:pPr>
              <a:t>‹#›</a:t>
            </a:fld>
            <a:endParaRPr lang="en-US" altLang="en-US"/>
          </a:p>
        </p:txBody>
      </p:sp>
    </p:spTree>
    <p:extLst>
      <p:ext uri="{BB962C8B-B14F-4D97-AF65-F5344CB8AC3E}">
        <p14:creationId xmlns:p14="http://schemas.microsoft.com/office/powerpoint/2010/main" val="843565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4ECDEB7A-7D43-4E4C-8365-9307651EF4E5}" type="slidenum">
              <a:rPr lang="en-US" altLang="en-US"/>
              <a:pPr>
                <a:defRPr/>
              </a:pPr>
              <a:t>‹#›</a:t>
            </a:fld>
            <a:endParaRPr lang="en-US" altLang="en-US"/>
          </a:p>
        </p:txBody>
      </p:sp>
    </p:spTree>
    <p:extLst>
      <p:ext uri="{BB962C8B-B14F-4D97-AF65-F5344CB8AC3E}">
        <p14:creationId xmlns:p14="http://schemas.microsoft.com/office/powerpoint/2010/main" val="1486228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BE8D9E28-03AC-4B9A-B73C-2F4A5D5184B5}" type="slidenum">
              <a:rPr lang="en-US" altLang="en-US"/>
              <a:pPr>
                <a:defRPr/>
              </a:pPr>
              <a:t>‹#›</a:t>
            </a:fld>
            <a:endParaRPr lang="en-US" altLang="en-US"/>
          </a:p>
        </p:txBody>
      </p:sp>
    </p:spTree>
    <p:extLst>
      <p:ext uri="{BB962C8B-B14F-4D97-AF65-F5344CB8AC3E}">
        <p14:creationId xmlns:p14="http://schemas.microsoft.com/office/powerpoint/2010/main" val="2974713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9F8763D4-2918-4FC4-AD6B-6EE88DB3CF26}"/>
              </a:ext>
            </a:extLst>
          </p:cNvPr>
          <p:cNvSpPr>
            <a:spLocks noGrp="1" noChangeArrowheads="1"/>
          </p:cNvSpPr>
          <p:nvPr>
            <p:ph type="sldNum" sz="quarter" idx="10"/>
          </p:nvPr>
        </p:nvSpPr>
        <p:spPr>
          <a:ln/>
        </p:spPr>
        <p:txBody>
          <a:bodyPr/>
          <a:lstStyle>
            <a:lvl1pPr>
              <a:defRPr/>
            </a:lvl1pPr>
          </a:lstStyle>
          <a:p>
            <a:pPr>
              <a:defRPr/>
            </a:pPr>
            <a:fld id="{801F28ED-0CCA-4E99-966B-DCA0E6260E0F}" type="slidenum">
              <a:rPr lang="en-US" altLang="en-US"/>
              <a:pPr>
                <a:defRPr/>
              </a:pPr>
              <a:t>‹#›</a:t>
            </a:fld>
            <a:endParaRPr lang="en-US" altLang="en-US"/>
          </a:p>
        </p:txBody>
      </p:sp>
    </p:spTree>
    <p:extLst>
      <p:ext uri="{BB962C8B-B14F-4D97-AF65-F5344CB8AC3E}">
        <p14:creationId xmlns:p14="http://schemas.microsoft.com/office/powerpoint/2010/main" val="3599293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876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272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a:extLst>
              <a:ext uri="{FF2B5EF4-FFF2-40B4-BE49-F238E27FC236}">
                <a16:creationId xmlns:a16="http://schemas.microsoft.com/office/drawing/2014/main" id="{43DEA6F3-770F-418E-99A5-28DF490D294C}"/>
              </a:ext>
            </a:extLst>
          </p:cNvPr>
          <p:cNvSpPr>
            <a:spLocks noGrp="1"/>
          </p:cNvSpPr>
          <p:nvPr>
            <p:ph type="sldNum" sz="quarter" idx="10"/>
          </p:nvPr>
        </p:nvSpPr>
        <p:spPr/>
        <p:txBody>
          <a:bodyPr/>
          <a:lstStyle>
            <a:lvl1pPr>
              <a:defRPr/>
            </a:lvl1pPr>
          </a:lstStyle>
          <a:p>
            <a:pPr>
              <a:defRPr/>
            </a:pPr>
            <a:fld id="{8E78AD85-EB3D-4954-BE9F-52C7D74D12E1}" type="slidenum">
              <a:rPr lang="en-US" altLang="en-US"/>
              <a:pPr>
                <a:defRPr/>
              </a:pPr>
              <a:t>‹#›</a:t>
            </a:fld>
            <a:endParaRPr lang="en-US" altLang="en-US"/>
          </a:p>
        </p:txBody>
      </p:sp>
    </p:spTree>
    <p:extLst>
      <p:ext uri="{BB962C8B-B14F-4D97-AF65-F5344CB8AC3E}">
        <p14:creationId xmlns:p14="http://schemas.microsoft.com/office/powerpoint/2010/main" val="313473241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298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5AE18006-0BED-49B3-A593-228CA3F09F67}" type="slidenum">
              <a:rPr lang="en-US" altLang="en-US"/>
              <a:pPr>
                <a:defRPr/>
              </a:pPr>
              <a:t>‹#›</a:t>
            </a:fld>
            <a:endParaRPr lang="en-US" altLang="en-US"/>
          </a:p>
        </p:txBody>
      </p:sp>
    </p:spTree>
    <p:extLst>
      <p:ext uri="{BB962C8B-B14F-4D97-AF65-F5344CB8AC3E}">
        <p14:creationId xmlns:p14="http://schemas.microsoft.com/office/powerpoint/2010/main" val="4169377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B99CE0E8-BB90-4A05-97A8-1023F86A2015}" type="slidenum">
              <a:rPr lang="en-US" altLang="en-US"/>
              <a:pPr>
                <a:defRPr/>
              </a:pPr>
              <a:t>‹#›</a:t>
            </a:fld>
            <a:endParaRPr lang="en-US" altLang="en-US"/>
          </a:p>
        </p:txBody>
      </p:sp>
    </p:spTree>
    <p:extLst>
      <p:ext uri="{BB962C8B-B14F-4D97-AF65-F5344CB8AC3E}">
        <p14:creationId xmlns:p14="http://schemas.microsoft.com/office/powerpoint/2010/main" val="50259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4ACA3A4-F490-47A0-9126-274C7C362ADB}"/>
              </a:ext>
            </a:extLst>
          </p:cNvPr>
          <p:cNvSpPr>
            <a:spLocks noGrp="1"/>
          </p:cNvSpPr>
          <p:nvPr>
            <p:ph type="dt" sz="half" idx="10"/>
          </p:nvPr>
        </p:nvSpPr>
        <p:spPr>
          <a:xfrm>
            <a:off x="457200" y="6248400"/>
            <a:ext cx="1676400" cy="457200"/>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id="{9AA07007-FE16-4F89-BEE8-FD1A558AB563}"/>
              </a:ext>
            </a:extLst>
          </p:cNvPr>
          <p:cNvSpPr>
            <a:spLocks noGrp="1"/>
          </p:cNvSpPr>
          <p:nvPr>
            <p:ph type="ftr" sz="quarter" idx="11"/>
          </p:nvPr>
        </p:nvSpPr>
        <p:spPr>
          <a:xfrm>
            <a:off x="3124200" y="6248400"/>
            <a:ext cx="2895600" cy="457200"/>
          </a:xfrm>
          <a:prstGeom prst="rect">
            <a:avLst/>
          </a:prstGeom>
        </p:spPr>
        <p:txBody>
          <a:bodyPr/>
          <a:lstStyle>
            <a:lvl1pPr eaLnBrk="0" hangingPunct="0">
              <a:defRPr sz="1800">
                <a:latin typeface="Times New Roman" pitchFamily="18" charset="0"/>
                <a:ea typeface="+mn-ea"/>
                <a:cs typeface="+mn-cs"/>
              </a:defRPr>
            </a:lvl1pPr>
          </a:lstStyle>
          <a:p>
            <a:pPr>
              <a:defRPr/>
            </a:pPr>
            <a:r>
              <a:rPr lang="en-US"/>
              <a:t>Slide 2f</a:t>
            </a:r>
          </a:p>
        </p:txBody>
      </p:sp>
      <p:sp>
        <p:nvSpPr>
          <p:cNvPr id="5" name="Slide Number Placeholder 4">
            <a:extLst>
              <a:ext uri="{FF2B5EF4-FFF2-40B4-BE49-F238E27FC236}">
                <a16:creationId xmlns:a16="http://schemas.microsoft.com/office/drawing/2014/main" id="{1D6BBC34-B5A8-4EC2-B003-1398FD416762}"/>
              </a:ext>
            </a:extLst>
          </p:cNvPr>
          <p:cNvSpPr>
            <a:spLocks noGrp="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ea typeface="MS PGothic" panose="020B0600070205080204" pitchFamily="34" charset="-128"/>
              </a:defRPr>
            </a:lvl1pPr>
          </a:lstStyle>
          <a:p>
            <a:pPr>
              <a:defRPr/>
            </a:pPr>
            <a:fld id="{20B83B04-4D8E-4346-BBE8-A4612DAB7075}" type="slidenum">
              <a:rPr lang="en-US" altLang="en-US"/>
              <a:pPr>
                <a:defRPr/>
              </a:pPr>
              <a:t>‹#›</a:t>
            </a:fld>
            <a:endParaRPr lang="en-US" altLang="en-US"/>
          </a:p>
        </p:txBody>
      </p:sp>
    </p:spTree>
    <p:extLst>
      <p:ext uri="{BB962C8B-B14F-4D97-AF65-F5344CB8AC3E}">
        <p14:creationId xmlns:p14="http://schemas.microsoft.com/office/powerpoint/2010/main" val="127803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F61DE3D1-1275-4421-97DD-49B3535A6A40}" type="slidenum">
              <a:rPr lang="en-US" altLang="en-US"/>
              <a:pPr>
                <a:defRPr/>
              </a:pPr>
              <a:t>‹#›</a:t>
            </a:fld>
            <a:endParaRPr lang="en-US" altLang="en-US"/>
          </a:p>
        </p:txBody>
      </p:sp>
    </p:spTree>
    <p:extLst>
      <p:ext uri="{BB962C8B-B14F-4D97-AF65-F5344CB8AC3E}">
        <p14:creationId xmlns:p14="http://schemas.microsoft.com/office/powerpoint/2010/main" val="821730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2298C4F4-1C16-404F-9AA2-FC94C19C46F4}" type="slidenum">
              <a:rPr lang="en-US" altLang="en-US"/>
              <a:pPr>
                <a:defRPr/>
              </a:pPr>
              <a:t>‹#›</a:t>
            </a:fld>
            <a:endParaRPr lang="en-US" altLang="en-US"/>
          </a:p>
        </p:txBody>
      </p:sp>
    </p:spTree>
    <p:extLst>
      <p:ext uri="{BB962C8B-B14F-4D97-AF65-F5344CB8AC3E}">
        <p14:creationId xmlns:p14="http://schemas.microsoft.com/office/powerpoint/2010/main" val="3911311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1432CC56-3B5C-42ED-A3C3-36AD6BFB11B3}" type="slidenum">
              <a:rPr lang="en-US" altLang="en-US"/>
              <a:pPr>
                <a:defRPr/>
              </a:pPr>
              <a:t>‹#›</a:t>
            </a:fld>
            <a:endParaRPr lang="en-US" altLang="en-US"/>
          </a:p>
        </p:txBody>
      </p:sp>
    </p:spTree>
    <p:extLst>
      <p:ext uri="{BB962C8B-B14F-4D97-AF65-F5344CB8AC3E}">
        <p14:creationId xmlns:p14="http://schemas.microsoft.com/office/powerpoint/2010/main" val="1664908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F5798F3B-B4B9-44D3-B975-6C841C3E3D61}" type="slidenum">
              <a:rPr lang="en-US" altLang="en-US"/>
              <a:pPr>
                <a:defRPr/>
              </a:pPr>
              <a:t>‹#›</a:t>
            </a:fld>
            <a:endParaRPr lang="en-US" altLang="en-US"/>
          </a:p>
        </p:txBody>
      </p:sp>
    </p:spTree>
    <p:extLst>
      <p:ext uri="{BB962C8B-B14F-4D97-AF65-F5344CB8AC3E}">
        <p14:creationId xmlns:p14="http://schemas.microsoft.com/office/powerpoint/2010/main" val="1191363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9C4A1667-F81F-4CAF-87C3-504F9B772866}" type="slidenum">
              <a:rPr lang="en-US" altLang="en-US"/>
              <a:pPr>
                <a:defRPr/>
              </a:pPr>
              <a:t>‹#›</a:t>
            </a:fld>
            <a:endParaRPr lang="en-US" altLang="en-US"/>
          </a:p>
        </p:txBody>
      </p:sp>
    </p:spTree>
    <p:extLst>
      <p:ext uri="{BB962C8B-B14F-4D97-AF65-F5344CB8AC3E}">
        <p14:creationId xmlns:p14="http://schemas.microsoft.com/office/powerpoint/2010/main" val="2958599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C8976542-F6EB-4E76-993F-5040FB666DE3}" type="slidenum">
              <a:rPr lang="en-US" altLang="en-US"/>
              <a:pPr>
                <a:defRPr/>
              </a:pPr>
              <a:t>‹#›</a:t>
            </a:fld>
            <a:endParaRPr lang="en-US" altLang="en-US"/>
          </a:p>
        </p:txBody>
      </p:sp>
    </p:spTree>
    <p:extLst>
      <p:ext uri="{BB962C8B-B14F-4D97-AF65-F5344CB8AC3E}">
        <p14:creationId xmlns:p14="http://schemas.microsoft.com/office/powerpoint/2010/main" val="2817372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24A3D2D9-54FF-406E-A9B8-2B6A0D58B25D}" type="slidenum">
              <a:rPr lang="en-US" altLang="en-US"/>
              <a:pPr>
                <a:defRPr/>
              </a:pPr>
              <a:t>‹#›</a:t>
            </a:fld>
            <a:endParaRPr lang="en-US" altLang="en-US"/>
          </a:p>
        </p:txBody>
      </p:sp>
    </p:spTree>
    <p:extLst>
      <p:ext uri="{BB962C8B-B14F-4D97-AF65-F5344CB8AC3E}">
        <p14:creationId xmlns:p14="http://schemas.microsoft.com/office/powerpoint/2010/main" val="2646546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06661045-DD61-4410-9DF9-58965A381B4D}" type="slidenum">
              <a:rPr lang="en-US" altLang="en-US"/>
              <a:pPr>
                <a:defRPr/>
              </a:pPr>
              <a:t>‹#›</a:t>
            </a:fld>
            <a:endParaRPr lang="en-US" altLang="en-US"/>
          </a:p>
        </p:txBody>
      </p:sp>
    </p:spTree>
    <p:extLst>
      <p:ext uri="{BB962C8B-B14F-4D97-AF65-F5344CB8AC3E}">
        <p14:creationId xmlns:p14="http://schemas.microsoft.com/office/powerpoint/2010/main" val="3364442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FB6F7E8-A0A1-4685-B8F2-8E63EB228374}"/>
              </a:ext>
            </a:extLst>
          </p:cNvPr>
          <p:cNvSpPr>
            <a:spLocks noGrp="1" noChangeArrowheads="1"/>
          </p:cNvSpPr>
          <p:nvPr>
            <p:ph type="sldNum" sz="quarter" idx="10"/>
          </p:nvPr>
        </p:nvSpPr>
        <p:spPr>
          <a:ln/>
        </p:spPr>
        <p:txBody>
          <a:bodyPr/>
          <a:lstStyle>
            <a:lvl1pPr>
              <a:defRPr/>
            </a:lvl1pPr>
          </a:lstStyle>
          <a:p>
            <a:pPr>
              <a:defRPr/>
            </a:pPr>
            <a:fld id="{0A6A29CC-375A-412B-A8FC-3ED2D2082B70}" type="slidenum">
              <a:rPr lang="en-US" altLang="en-US"/>
              <a:pPr>
                <a:defRPr/>
              </a:pPr>
              <a:t>‹#›</a:t>
            </a:fld>
            <a:endParaRPr lang="en-US" altLang="en-US"/>
          </a:p>
        </p:txBody>
      </p:sp>
    </p:spTree>
    <p:extLst>
      <p:ext uri="{BB962C8B-B14F-4D97-AF65-F5344CB8AC3E}">
        <p14:creationId xmlns:p14="http://schemas.microsoft.com/office/powerpoint/2010/main" val="1178054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7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582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431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a:extLst>
              <a:ext uri="{FF2B5EF4-FFF2-40B4-BE49-F238E27FC236}">
                <a16:creationId xmlns:a16="http://schemas.microsoft.com/office/drawing/2014/main" id="{1C303D97-CF62-44C3-9584-15B49C30BFC0}"/>
              </a:ext>
            </a:extLst>
          </p:cNvPr>
          <p:cNvSpPr>
            <a:spLocks noGrp="1"/>
          </p:cNvSpPr>
          <p:nvPr>
            <p:ph type="sldNum" sz="quarter" idx="10"/>
          </p:nvPr>
        </p:nvSpPr>
        <p:spPr/>
        <p:txBody>
          <a:bodyPr/>
          <a:lstStyle>
            <a:lvl1pPr>
              <a:defRPr/>
            </a:lvl1pPr>
          </a:lstStyle>
          <a:p>
            <a:pPr>
              <a:defRPr/>
            </a:pPr>
            <a:fld id="{E7DA7BB0-2163-49E2-9350-2AE2154EEA32}" type="slidenum">
              <a:rPr lang="en-US" altLang="en-US"/>
              <a:pPr>
                <a:defRPr/>
              </a:pPr>
              <a:t>‹#›</a:t>
            </a:fld>
            <a:endParaRPr lang="en-US" altLang="en-US"/>
          </a:p>
        </p:txBody>
      </p:sp>
    </p:spTree>
    <p:extLst>
      <p:ext uri="{BB962C8B-B14F-4D97-AF65-F5344CB8AC3E}">
        <p14:creationId xmlns:p14="http://schemas.microsoft.com/office/powerpoint/2010/main" val="128098073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0992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60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28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4">
            <a:extLst>
              <a:ext uri="{FF2B5EF4-FFF2-40B4-BE49-F238E27FC236}">
                <a16:creationId xmlns:a16="http://schemas.microsoft.com/office/drawing/2014/main" id="{66164564-4293-4352-9279-6B127BCCAE1E}"/>
              </a:ext>
            </a:extLst>
          </p:cNvPr>
          <p:cNvSpPr>
            <a:spLocks noGrp="1"/>
          </p:cNvSpPr>
          <p:nvPr>
            <p:ph type="sldNum" sz="quarter" idx="10"/>
          </p:nvPr>
        </p:nvSpPr>
        <p:spPr>
          <a:xfrm>
            <a:off x="125413" y="1250950"/>
            <a:ext cx="282575" cy="2857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EE9CE09A-F34A-4DA6-B6E0-04F5E3BE300B}" type="slidenum">
              <a:rPr lang="en-US" altLang="en-US"/>
              <a:pPr>
                <a:defRPr/>
              </a:pPr>
              <a:t>‹#›</a:t>
            </a:fld>
            <a:endParaRPr lang="en-US" altLang="en-US"/>
          </a:p>
        </p:txBody>
      </p:sp>
    </p:spTree>
    <p:extLst>
      <p:ext uri="{BB962C8B-B14F-4D97-AF65-F5344CB8AC3E}">
        <p14:creationId xmlns:p14="http://schemas.microsoft.com/office/powerpoint/2010/main" val="9550707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783A65E-A695-4807-B90C-B2456DAB24F7}"/>
              </a:ext>
            </a:extLst>
          </p:cNvPr>
          <p:cNvSpPr>
            <a:spLocks noGrp="1" noChangeArrowheads="1"/>
          </p:cNvSpPr>
          <p:nvPr>
            <p:ph type="sldNum" sz="quarter" idx="10"/>
          </p:nvPr>
        </p:nvSpPr>
        <p:spPr>
          <a:xfrm>
            <a:off x="0" y="0"/>
            <a:ext cx="0" cy="0"/>
          </a:xfrm>
        </p:spPr>
        <p:txBody>
          <a:bodyPr/>
          <a:lstStyle>
            <a:lvl1pPr>
              <a:defRPr/>
            </a:lvl1pPr>
          </a:lstStyle>
          <a:p>
            <a:pPr>
              <a:defRPr/>
            </a:pPr>
            <a:fld id="{0B502AF2-83A0-4C13-ABF6-7FDD7881425E}" type="slidenum">
              <a:rPr lang="en-US" altLang="en-US"/>
              <a:pPr>
                <a:defRPr/>
              </a:pPr>
              <a:t>‹#›</a:t>
            </a:fld>
            <a:endParaRPr lang="en-US" altLang="en-US"/>
          </a:p>
        </p:txBody>
      </p:sp>
    </p:spTree>
    <p:extLst>
      <p:ext uri="{BB962C8B-B14F-4D97-AF65-F5344CB8AC3E}">
        <p14:creationId xmlns:p14="http://schemas.microsoft.com/office/powerpoint/2010/main" val="87167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wmf"/><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5.w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4.wmf"/><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6"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 id="2147485177" r:id="rId12"/>
    <p:sldLayoutId id="2147485178" r:id="rId13"/>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F65003-A01C-4CF5-8A9A-1BF29AA4C7F8}"/>
              </a:ext>
            </a:extLst>
          </p:cNvPr>
          <p:cNvPicPr>
            <a:picLocks noChangeArrowheads="1"/>
          </p:cNvPicPr>
          <p:nvPr/>
        </p:nvPicPr>
        <p:blipFill>
          <a:blip r:embed="rId17"/>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7" name="Picture 3">
            <a:extLst>
              <a:ext uri="{FF2B5EF4-FFF2-40B4-BE49-F238E27FC236}">
                <a16:creationId xmlns:a16="http://schemas.microsoft.com/office/drawing/2014/main" id="{0DC45D21-3169-47B1-9A02-8B10F7E1AD30}"/>
              </a:ext>
            </a:extLst>
          </p:cNvPr>
          <p:cNvPicPr>
            <a:picLocks noChangeArrowheads="1"/>
          </p:cNvPicPr>
          <p:nvPr/>
        </p:nvPicPr>
        <p:blipFill>
          <a:blip r:embed="rId17"/>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8" name="Picture 4">
            <a:extLst>
              <a:ext uri="{FF2B5EF4-FFF2-40B4-BE49-F238E27FC236}">
                <a16:creationId xmlns:a16="http://schemas.microsoft.com/office/drawing/2014/main" id="{0985F6C9-3305-40B8-BDAD-4F4506AF26D0}"/>
              </a:ext>
            </a:extLst>
          </p:cNvPr>
          <p:cNvPicPr>
            <a:picLocks noChangeArrowheads="1"/>
          </p:cNvPicPr>
          <p:nvPr/>
        </p:nvPicPr>
        <p:blipFill>
          <a:blip r:embed="rId18"/>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29" name="Rectangle 5">
            <a:extLst>
              <a:ext uri="{FF2B5EF4-FFF2-40B4-BE49-F238E27FC236}">
                <a16:creationId xmlns:a16="http://schemas.microsoft.com/office/drawing/2014/main" id="{F08F0357-97DD-4353-91CA-9CF0689EA6C4}"/>
              </a:ext>
            </a:extLst>
          </p:cNvPr>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a:extLst>
              <a:ext uri="{FF2B5EF4-FFF2-40B4-BE49-F238E27FC236}">
                <a16:creationId xmlns:a16="http://schemas.microsoft.com/office/drawing/2014/main" id="{8268138B-B86D-4569-B7CD-D3027E79BC2F}"/>
              </a:ext>
            </a:extLst>
          </p:cNvPr>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a:extLst>
              <a:ext uri="{FF2B5EF4-FFF2-40B4-BE49-F238E27FC236}">
                <a16:creationId xmlns:a16="http://schemas.microsoft.com/office/drawing/2014/main" id="{9F8763D4-2918-4FC4-AD6B-6EE88DB3CF26}"/>
              </a:ext>
            </a:extLst>
          </p:cNvPr>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eaLnBrk="1" hangingPunct="0">
              <a:defRPr sz="1200">
                <a:solidFill>
                  <a:srgbClr val="000000"/>
                </a:solidFill>
                <a:ea typeface="MS PGothic" panose="020B0600070205080204" pitchFamily="34" charset="-128"/>
              </a:defRPr>
            </a:lvl1pPr>
          </a:lstStyle>
          <a:p>
            <a:pPr>
              <a:defRPr/>
            </a:pPr>
            <a:fld id="{43D311E0-1029-4EAA-BC5D-2A978C210D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 id="2147485179" r:id="rId12"/>
    <p:sldLayoutId id="2147485180" r:id="rId13"/>
    <p:sldLayoutId id="2147485181" r:id="rId14"/>
    <p:sldLayoutId id="2147485182" r:id="rId15"/>
  </p:sldLayoutIdLst>
  <p:txStyles>
    <p:titleStyle>
      <a:lvl1pPr algn="ctr" rtl="0" eaLnBrk="0" fontAlgn="base" hangingPunct="0">
        <a:spcBef>
          <a:spcPct val="0"/>
        </a:spcBef>
        <a:spcAft>
          <a:spcPct val="0"/>
        </a:spcAft>
        <a:defRPr sz="4400">
          <a:solidFill>
            <a:srgbClr val="000000"/>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1pPr>
      <a:lvl2pPr marL="782638" indent="-325438"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2pPr>
      <a:lvl3pPr marL="1219200" indent="-3048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3pPr>
      <a:lvl4pPr marL="1736725" indent="-365125"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4pPr>
      <a:lvl5pPr marL="2193925"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922A5A-E7A7-4072-A323-55F8EFDC7FBD}"/>
              </a:ext>
            </a:extLst>
          </p:cNvPr>
          <p:cNvPicPr>
            <a:picLocks noChangeArrowheads="1"/>
          </p:cNvPicPr>
          <p:nvPr/>
        </p:nvPicPr>
        <p:blipFill>
          <a:blip r:embed="rId17"/>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7" name="Picture 3">
            <a:extLst>
              <a:ext uri="{FF2B5EF4-FFF2-40B4-BE49-F238E27FC236}">
                <a16:creationId xmlns:a16="http://schemas.microsoft.com/office/drawing/2014/main" id="{DDB7357E-3111-499A-A99A-03A774941FDA}"/>
              </a:ext>
            </a:extLst>
          </p:cNvPr>
          <p:cNvPicPr>
            <a:picLocks noChangeArrowheads="1"/>
          </p:cNvPicPr>
          <p:nvPr/>
        </p:nvPicPr>
        <p:blipFill>
          <a:blip r:embed="rId17"/>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8" name="Picture 4">
            <a:extLst>
              <a:ext uri="{FF2B5EF4-FFF2-40B4-BE49-F238E27FC236}">
                <a16:creationId xmlns:a16="http://schemas.microsoft.com/office/drawing/2014/main" id="{83601E7E-FC5F-453A-B591-92679E08DCB7}"/>
              </a:ext>
            </a:extLst>
          </p:cNvPr>
          <p:cNvPicPr>
            <a:picLocks noChangeArrowheads="1"/>
          </p:cNvPicPr>
          <p:nvPr/>
        </p:nvPicPr>
        <p:blipFill>
          <a:blip r:embed="rId18"/>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29" name="Rectangle 5">
            <a:extLst>
              <a:ext uri="{FF2B5EF4-FFF2-40B4-BE49-F238E27FC236}">
                <a16:creationId xmlns:a16="http://schemas.microsoft.com/office/drawing/2014/main" id="{AB7C2412-3DDB-440B-B5BC-EDBC17EF3A25}"/>
              </a:ext>
            </a:extLst>
          </p:cNvPr>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a:extLst>
              <a:ext uri="{FF2B5EF4-FFF2-40B4-BE49-F238E27FC236}">
                <a16:creationId xmlns:a16="http://schemas.microsoft.com/office/drawing/2014/main" id="{ACEBA48E-8B88-46EB-A53E-16103C9E46CD}"/>
              </a:ext>
            </a:extLst>
          </p:cNvPr>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a:extLst>
              <a:ext uri="{FF2B5EF4-FFF2-40B4-BE49-F238E27FC236}">
                <a16:creationId xmlns:a16="http://schemas.microsoft.com/office/drawing/2014/main" id="{8FB6F7E8-A0A1-4685-B8F2-8E63EB228374}"/>
              </a:ext>
            </a:extLst>
          </p:cNvPr>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eaLnBrk="1" hangingPunct="0">
              <a:defRPr sz="1200">
                <a:solidFill>
                  <a:srgbClr val="000000"/>
                </a:solidFill>
                <a:ea typeface="MS PGothic" panose="020B0600070205080204" pitchFamily="34" charset="-128"/>
              </a:defRPr>
            </a:lvl1pPr>
          </a:lstStyle>
          <a:p>
            <a:pPr>
              <a:defRPr/>
            </a:pPr>
            <a:fld id="{DD16255C-837C-4CFC-9CEA-BFD83360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 id="2147485183" r:id="rId12"/>
    <p:sldLayoutId id="2147485184" r:id="rId13"/>
    <p:sldLayoutId id="2147485185" r:id="rId14"/>
    <p:sldLayoutId id="2147485186" r:id="rId15"/>
  </p:sldLayoutIdLst>
  <p:txStyles>
    <p:titleStyle>
      <a:lvl1pPr algn="ctr" rtl="0" eaLnBrk="0" fontAlgn="base" hangingPunct="0">
        <a:spcBef>
          <a:spcPct val="0"/>
        </a:spcBef>
        <a:spcAft>
          <a:spcPct val="0"/>
        </a:spcAft>
        <a:defRPr sz="4400">
          <a:solidFill>
            <a:srgbClr val="000000"/>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anose="020B0600070205080204"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1pPr>
      <a:lvl2pPr marL="782638" indent="-325438"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2pPr>
      <a:lvl3pPr marL="1219200" indent="-3048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3pPr>
      <a:lvl4pPr marL="1736725" indent="-365125"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4pPr>
      <a:lvl5pPr marL="2193925" indent="-342900" algn="l" rtl="0" eaLnBrk="0" fontAlgn="base" hangingPunct="0">
        <a:spcBef>
          <a:spcPts val="700"/>
        </a:spcBef>
        <a:spcAft>
          <a:spcPct val="0"/>
        </a:spcAft>
        <a:buFont typeface="Arial" panose="020B0604020202020204" pitchFamily="34" charset="0"/>
        <a:buChar char="»"/>
        <a:defRPr sz="3200">
          <a:solidFill>
            <a:srgbClr val="000000"/>
          </a:solidFill>
          <a:latin typeface="+mn-lt"/>
          <a:ea typeface="ＭＳ Ｐゴシック" panose="020B0600070205080204"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www.psychedelic-library.org/zinberg.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hyperlink" Target="http://www.getcbanow.org/" TargetMode="External"/><Relationship Id="rId3" Type="http://schemas.openxmlformats.org/officeDocument/2006/relationships/diagramLayout" Target="../diagrams/layout2.xml"/><Relationship Id="rId7" Type="http://schemas.openxmlformats.org/officeDocument/2006/relationships/hyperlink" Target="mailto:NYCCBA@health.nyc.gov" TargetMode="Externa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mailto:jrwan@health.nyc.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4.xml"/><Relationship Id="rId1" Type="http://schemas.openxmlformats.org/officeDocument/2006/relationships/themeOverride" Target="../theme/themeOverride1.x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graham6@health.nyc.gov" TargetMode="External"/><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hyperlink" Target="mailto:jrwan@health.nyc.gov"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bwMode="auto">
          <a:xfrm>
            <a:off x="1676400" y="2286000"/>
            <a:ext cx="6551613"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5400" b="1" smtClean="0"/>
              <a:t>Harm Reduction Overview</a:t>
            </a:r>
          </a:p>
        </p:txBody>
      </p:sp>
      <p:sp>
        <p:nvSpPr>
          <p:cNvPr id="2" name="TextBox 1">
            <a:extLst>
              <a:ext uri="{FF2B5EF4-FFF2-40B4-BE49-F238E27FC236}">
                <a16:creationId xmlns:a16="http://schemas.microsoft.com/office/drawing/2014/main" id="{1A212ED4-86ED-4A6D-99C7-A72D6A8C8715}"/>
              </a:ext>
            </a:extLst>
          </p:cNvPr>
          <p:cNvSpPr txBox="1"/>
          <p:nvPr/>
        </p:nvSpPr>
        <p:spPr>
          <a:xfrm>
            <a:off x="5410200" y="4724400"/>
            <a:ext cx="3352800" cy="1371600"/>
          </a:xfrm>
          <a:prstGeom prst="rect">
            <a:avLst/>
          </a:prstGeom>
        </p:spPr>
        <p:txBody>
          <a:bodyPr wrap="none"/>
          <a:lstStyle/>
          <a:p>
            <a:pPr>
              <a:buClr>
                <a:schemeClr val="accent6">
                  <a:lumMod val="75000"/>
                </a:schemeClr>
              </a:buClr>
              <a:defRPr/>
            </a:pPr>
            <a:r>
              <a:rPr lang="en-US" sz="2800" dirty="0">
                <a:latin typeface="+mn-lt"/>
              </a:rPr>
              <a:t>Tanagra M. </a:t>
            </a:r>
            <a:r>
              <a:rPr lang="en-US" sz="2800" dirty="0" err="1">
                <a:latin typeface="+mn-lt"/>
              </a:rPr>
              <a:t>Melgarejo</a:t>
            </a:r>
            <a:endParaRPr lang="en-US" sz="2800" dirty="0">
              <a:latin typeface="+mn-lt"/>
            </a:endParaRPr>
          </a:p>
          <a:p>
            <a:pPr>
              <a:buClr>
                <a:schemeClr val="accent6">
                  <a:lumMod val="75000"/>
                </a:schemeClr>
              </a:buClr>
              <a:defRPr/>
            </a:pPr>
            <a:r>
              <a:rPr lang="en-US" sz="2800" dirty="0">
                <a:latin typeface="+mn-lt"/>
              </a:rPr>
              <a:t>Chris </a:t>
            </a:r>
            <a:r>
              <a:rPr lang="en-US" sz="2800" dirty="0" err="1">
                <a:latin typeface="+mn-lt"/>
              </a:rPr>
              <a:t>Abert</a:t>
            </a:r>
            <a:endParaRPr lang="en-US" sz="2800" dirty="0">
              <a:latin typeface="+mn-lt"/>
            </a:endParaRPr>
          </a:p>
          <a:p>
            <a:pPr>
              <a:buClr>
                <a:schemeClr val="accent6">
                  <a:lumMod val="75000"/>
                </a:schemeClr>
              </a:buClr>
              <a:defRPr/>
            </a:pPr>
            <a:r>
              <a:rPr lang="en-US" sz="2800" dirty="0">
                <a:latin typeface="+mn-lt"/>
              </a:rPr>
              <a:t>Michael Diaz</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875FA74-89EA-4DEA-A423-35E5734C41FF}"/>
              </a:ext>
            </a:extLst>
          </p:cNvPr>
          <p:cNvSpPr>
            <a:spLocks noGrp="1" noChangeArrowheads="1"/>
          </p:cNvSpPr>
          <p:nvPr>
            <p:ph type="title" idx="4294967295"/>
          </p:nvPr>
        </p:nvSpPr>
        <p:spPr>
          <a:xfrm>
            <a:off x="838200" y="457200"/>
            <a:ext cx="7510463" cy="685800"/>
          </a:xfrm>
          <a:prstGeom prst="rect">
            <a:avLst/>
          </a:prstGeom>
        </p:spPr>
        <p:txBody>
          <a:bodyPr/>
          <a:lstStyle/>
          <a:p>
            <a:pPr eaLnBrk="1" fontAlgn="auto" hangingPunct="1">
              <a:spcAft>
                <a:spcPts val="0"/>
              </a:spcAft>
              <a:defRPr/>
            </a:pPr>
            <a:r>
              <a:rPr lang="en-US" b="1" dirty="0">
                <a:latin typeface="+mn-lt"/>
                <a:ea typeface="+mj-ea"/>
                <a:cs typeface="+mj-cs"/>
              </a:rPr>
              <a:t>Harm Reduction</a:t>
            </a:r>
          </a:p>
        </p:txBody>
      </p:sp>
      <p:sp>
        <p:nvSpPr>
          <p:cNvPr id="52227" name="Rectangle 3"/>
          <p:cNvSpPr>
            <a:spLocks noGrp="1" noChangeArrowheads="1"/>
          </p:cNvSpPr>
          <p:nvPr>
            <p:ph idx="4294967295"/>
          </p:nvPr>
        </p:nvSpPr>
        <p:spPr bwMode="auto">
          <a:xfrm>
            <a:off x="304800" y="1371600"/>
            <a:ext cx="86106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800" smtClean="0"/>
              <a:t>A set of practical strategies that reduce the negative consequences associated with drug use and other risk behaviors (ex: sexual risk).</a:t>
            </a:r>
          </a:p>
          <a:p>
            <a:pPr eaLnBrk="1" hangingPunct="1">
              <a:buFont typeface="Arial" panose="020B0604020202020204" pitchFamily="34" charset="0"/>
              <a:buNone/>
            </a:pPr>
            <a:endParaRPr lang="en-US" altLang="en-US" sz="2800" smtClean="0"/>
          </a:p>
          <a:p>
            <a:pPr eaLnBrk="1" hangingPunct="1"/>
            <a:r>
              <a:rPr lang="en-US" altLang="en-US" sz="2800" smtClean="0"/>
              <a:t>In relation to drug use it incorporates a spectrum of strategies including </a:t>
            </a:r>
            <a:r>
              <a:rPr lang="en-US" altLang="en-US" sz="2800" i="1" smtClean="0"/>
              <a:t>safer use, managed use, abstinence.</a:t>
            </a:r>
          </a:p>
          <a:p>
            <a:pPr eaLnBrk="1" hangingPunct="1">
              <a:buFont typeface="Arial" panose="020B0604020202020204" pitchFamily="34" charset="0"/>
              <a:buNone/>
            </a:pPr>
            <a:endParaRPr lang="en-US" altLang="en-US" sz="2800" i="1" smtClean="0"/>
          </a:p>
          <a:p>
            <a:pPr eaLnBrk="1" hangingPunct="1"/>
            <a:r>
              <a:rPr lang="en-US" altLang="en-US" sz="2800" smtClean="0"/>
              <a:t>Harm reduction strategies meet people "</a:t>
            </a:r>
            <a:r>
              <a:rPr lang="en-US" altLang="en-US" sz="2800" i="1" smtClean="0"/>
              <a:t>where</a:t>
            </a:r>
          </a:p>
          <a:p>
            <a:pPr eaLnBrk="1" hangingPunct="1">
              <a:buFont typeface="Wingdings" panose="05000000000000000000" pitchFamily="2" charset="2"/>
              <a:buNone/>
            </a:pPr>
            <a:r>
              <a:rPr lang="en-US" altLang="en-US" sz="2800" i="1" smtClean="0"/>
              <a:t>     they're at“ (but don’t leave them there).</a:t>
            </a:r>
            <a:r>
              <a:rPr lang="en-US" altLang="en-US" sz="2800" smtClean="0"/>
              <a:t/>
            </a:r>
            <a:br>
              <a:rPr lang="en-US" altLang="en-US" sz="2800" smtClean="0"/>
            </a:br>
            <a:endParaRPr lang="en-US" altLang="en-US" sz="2800" smtClean="0"/>
          </a:p>
          <a:p>
            <a:pPr algn="ctr" eaLnBrk="1" hangingPunct="1">
              <a:buFont typeface="Wingdings" panose="05000000000000000000" pitchFamily="2" charset="2"/>
              <a:buNone/>
            </a:pPr>
            <a:r>
              <a:rPr lang="en-US" altLang="en-US" sz="2800" smtClean="0">
                <a:latin typeface="Arial" panose="020B0604020202020204" pitchFamily="34" charset="0"/>
              </a:rPr>
              <a:t>	</a:t>
            </a:r>
            <a:endParaRPr lang="en-US" altLang="en-US" sz="2800" smtClean="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E23D0-0416-417E-9C1D-6826D02AA52E}"/>
              </a:ext>
            </a:extLst>
          </p:cNvPr>
          <p:cNvSpPr txBox="1"/>
          <p:nvPr/>
        </p:nvSpPr>
        <p:spPr>
          <a:xfrm>
            <a:off x="1371600" y="609600"/>
            <a:ext cx="6553200" cy="685800"/>
          </a:xfrm>
          <a:prstGeom prst="rect">
            <a:avLst/>
          </a:prstGeom>
        </p:spPr>
        <p:txBody>
          <a:bodyPr/>
          <a:lstStyle/>
          <a:p>
            <a:pPr algn="ctr">
              <a:buClr>
                <a:schemeClr val="accent6">
                  <a:lumMod val="75000"/>
                </a:schemeClr>
              </a:buClr>
              <a:defRPr/>
            </a:pPr>
            <a:r>
              <a:rPr lang="en-US" sz="3600" b="1" dirty="0">
                <a:latin typeface="+mn-lt"/>
                <a:ea typeface="+mn-ea"/>
              </a:rPr>
              <a:t>Risk Reduction, too</a:t>
            </a:r>
          </a:p>
        </p:txBody>
      </p:sp>
      <p:sp>
        <p:nvSpPr>
          <p:cNvPr id="3" name="TextBox 2">
            <a:extLst>
              <a:ext uri="{FF2B5EF4-FFF2-40B4-BE49-F238E27FC236}">
                <a16:creationId xmlns:a16="http://schemas.microsoft.com/office/drawing/2014/main" id="{F3C0D9D6-0BA5-4100-AD00-5B389FD661BB}"/>
              </a:ext>
            </a:extLst>
          </p:cNvPr>
          <p:cNvSpPr txBox="1"/>
          <p:nvPr/>
        </p:nvSpPr>
        <p:spPr>
          <a:xfrm>
            <a:off x="838200" y="1752600"/>
            <a:ext cx="7315200" cy="3657600"/>
          </a:xfrm>
          <a:prstGeom prst="rect">
            <a:avLst/>
          </a:prstGeom>
        </p:spPr>
        <p:txBody>
          <a:bodyPr>
            <a:normAutofit/>
          </a:bodyPr>
          <a:lstStyle/>
          <a:p>
            <a:pPr>
              <a:buClr>
                <a:schemeClr val="accent6">
                  <a:lumMod val="75000"/>
                </a:schemeClr>
              </a:buClr>
              <a:defRPr/>
            </a:pPr>
            <a:endParaRPr lang="en-US" sz="4000" dirty="0">
              <a:latin typeface="Arial" pitchFamily="34" charset="0"/>
              <a:ea typeface="+mn-ea"/>
            </a:endParaRPr>
          </a:p>
        </p:txBody>
      </p:sp>
      <p:sp>
        <p:nvSpPr>
          <p:cNvPr id="4" name="Rectangle 3">
            <a:extLst>
              <a:ext uri="{FF2B5EF4-FFF2-40B4-BE49-F238E27FC236}">
                <a16:creationId xmlns:a16="http://schemas.microsoft.com/office/drawing/2014/main" id="{68E23AF8-821A-4B9F-A356-8453A644007C}"/>
              </a:ext>
            </a:extLst>
          </p:cNvPr>
          <p:cNvSpPr/>
          <p:nvPr/>
        </p:nvSpPr>
        <p:spPr>
          <a:xfrm>
            <a:off x="304800" y="1600200"/>
            <a:ext cx="8293100" cy="3582988"/>
          </a:xfrm>
          <a:prstGeom prst="rect">
            <a:avLst/>
          </a:prstGeom>
        </p:spPr>
        <p:txBody>
          <a:bodyPr>
            <a:spAutoFit/>
          </a:bodyPr>
          <a:lstStyle/>
          <a:p>
            <a:pPr marL="457200" indent="-457200" eaLnBrk="1" hangingPunct="1">
              <a:lnSpc>
                <a:spcPct val="90000"/>
              </a:lnSpc>
              <a:buFont typeface="Arial" panose="020B0604020202020204" pitchFamily="34" charset="0"/>
              <a:buChar char="•"/>
              <a:defRPr/>
            </a:pPr>
            <a:r>
              <a:rPr lang="en-US" sz="2800" dirty="0">
                <a:latin typeface="+mn-lt"/>
                <a:ea typeface="+mn-ea"/>
              </a:rPr>
              <a:t>Employs various strategies and approaches to reduce individual physical and social harms associated with risk-taking behaviors. </a:t>
            </a:r>
          </a:p>
          <a:p>
            <a:pPr eaLnBrk="1" hangingPunct="1">
              <a:lnSpc>
                <a:spcPct val="90000"/>
              </a:lnSpc>
              <a:defRPr/>
            </a:pPr>
            <a:endParaRPr lang="en-US" sz="2800" dirty="0">
              <a:latin typeface="+mn-lt"/>
              <a:ea typeface="+mn-ea"/>
            </a:endParaRPr>
          </a:p>
          <a:p>
            <a:pPr marL="457200" indent="-457200" eaLnBrk="1" hangingPunct="1">
              <a:lnSpc>
                <a:spcPct val="90000"/>
              </a:lnSpc>
              <a:buFont typeface="Arial" panose="020B0604020202020204" pitchFamily="34" charset="0"/>
              <a:buChar char="•"/>
              <a:defRPr/>
            </a:pPr>
            <a:r>
              <a:rPr lang="en-US" sz="2800" dirty="0">
                <a:latin typeface="+mn-lt"/>
                <a:ea typeface="+mn-ea"/>
              </a:rPr>
              <a:t>Applies a holistic approach.</a:t>
            </a:r>
          </a:p>
          <a:p>
            <a:pPr eaLnBrk="1" hangingPunct="1">
              <a:lnSpc>
                <a:spcPct val="90000"/>
              </a:lnSpc>
              <a:defRPr/>
            </a:pPr>
            <a:endParaRPr lang="en-US" sz="2800" dirty="0">
              <a:latin typeface="+mn-lt"/>
              <a:ea typeface="+mn-ea"/>
            </a:endParaRPr>
          </a:p>
          <a:p>
            <a:pPr marL="457200" indent="-457200" eaLnBrk="1" hangingPunct="1">
              <a:lnSpc>
                <a:spcPct val="90000"/>
              </a:lnSpc>
              <a:buFont typeface="Arial" panose="020B0604020202020204" pitchFamily="34" charset="0"/>
              <a:buChar char="•"/>
              <a:defRPr/>
            </a:pPr>
            <a:r>
              <a:rPr lang="en-US" sz="2800" dirty="0">
                <a:latin typeface="Calibri" panose="020F0502020204030204" pitchFamily="34" charset="0"/>
                <a:ea typeface="+mn-ea"/>
              </a:rPr>
              <a:t>The degree of harm associated with a risk behavior may vary based upon numerous factors, including drug, set, and setting.</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01A443C-FAA3-4262-8A36-F709167B0C6E}"/>
              </a:ext>
            </a:extLst>
          </p:cNvPr>
          <p:cNvSpPr/>
          <p:nvPr/>
        </p:nvSpPr>
        <p:spPr>
          <a:xfrm>
            <a:off x="304800" y="6321425"/>
            <a:ext cx="8686800" cy="307975"/>
          </a:xfrm>
          <a:prstGeom prst="rect">
            <a:avLst/>
          </a:prstGeom>
        </p:spPr>
        <p:txBody>
          <a:bodyPr>
            <a:spAutoFit/>
          </a:bodyPr>
          <a:lstStyle/>
          <a:p>
            <a:pPr eaLnBrk="1" hangingPunct="1">
              <a:defRPr/>
            </a:pPr>
            <a:r>
              <a:rPr lang="en-US" sz="1400" dirty="0">
                <a:latin typeface="+mj-lt"/>
                <a:ea typeface="MS PGothic" panose="020B0600070205080204" pitchFamily="34" charset="-128"/>
              </a:rPr>
              <a:t>Zinberg, N. E. (1984) </a:t>
            </a:r>
            <a:r>
              <a:rPr lang="en-US" sz="1400" i="1" dirty="0">
                <a:solidFill>
                  <a:srgbClr val="002060"/>
                </a:solidFill>
                <a:latin typeface="+mj-lt"/>
                <a:ea typeface="MS PGothic" panose="020B0600070205080204" pitchFamily="34" charset="-128"/>
                <a:hlinkClick r:id="rId4"/>
              </a:rPr>
              <a:t>Drug, Set, And Setting: The Basis for Controlled Intoxicant Use</a:t>
            </a:r>
            <a:r>
              <a:rPr lang="en-US" sz="1400" dirty="0">
                <a:solidFill>
                  <a:srgbClr val="002060"/>
                </a:solidFill>
                <a:latin typeface="+mj-lt"/>
                <a:ea typeface="MS PGothic" panose="020B0600070205080204" pitchFamily="34" charset="-128"/>
              </a:rPr>
              <a:t> </a:t>
            </a:r>
            <a:r>
              <a:rPr lang="en-US" sz="1400" dirty="0">
                <a:solidFill>
                  <a:schemeClr val="tx1">
                    <a:lumMod val="95000"/>
                    <a:lumOff val="5000"/>
                  </a:schemeClr>
                </a:solidFill>
                <a:latin typeface="+mj-lt"/>
                <a:ea typeface="MS PGothic" panose="020B0600070205080204" pitchFamily="34" charset="-128"/>
              </a:rPr>
              <a:t>(New Haven: Yale University Press) </a:t>
            </a:r>
            <a:endParaRPr lang="en-US" sz="1400" dirty="0">
              <a:latin typeface="+mj-lt"/>
              <a:ea typeface="MS PGothic" panose="020B0600070205080204" pitchFamily="34" charset="-128"/>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1"/>
          <p:cNvGrpSpPr>
            <a:grpSpLocks/>
          </p:cNvGrpSpPr>
          <p:nvPr/>
        </p:nvGrpSpPr>
        <p:grpSpPr bwMode="auto">
          <a:xfrm>
            <a:off x="727075" y="1316038"/>
            <a:ext cx="8001000" cy="4122737"/>
            <a:chOff x="-118957" y="2343769"/>
            <a:chExt cx="9243124" cy="4682240"/>
          </a:xfrm>
        </p:grpSpPr>
        <p:sp>
          <p:nvSpPr>
            <p:cNvPr id="5" name="Freeform 4">
              <a:extLst>
                <a:ext uri="{FF2B5EF4-FFF2-40B4-BE49-F238E27FC236}">
                  <a16:creationId xmlns:a16="http://schemas.microsoft.com/office/drawing/2014/main" id="{E36934ED-AB4A-434E-B0B3-18876961B465}"/>
                </a:ext>
              </a:extLst>
            </p:cNvPr>
            <p:cNvSpPr/>
            <p:nvPr/>
          </p:nvSpPr>
          <p:spPr>
            <a:xfrm>
              <a:off x="-118957" y="2419493"/>
              <a:ext cx="1364461"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7030A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100" b="1" dirty="0">
                  <a:latin typeface="Arial" pitchFamily="34" charset="0"/>
                  <a:cs typeface="Arial" pitchFamily="34" charset="0"/>
                </a:rPr>
                <a:t>Experimental Use</a:t>
              </a:r>
            </a:p>
          </p:txBody>
        </p:sp>
        <p:sp>
          <p:nvSpPr>
            <p:cNvPr id="6" name="Freeform 5">
              <a:extLst>
                <a:ext uri="{FF2B5EF4-FFF2-40B4-BE49-F238E27FC236}">
                  <a16:creationId xmlns:a16="http://schemas.microsoft.com/office/drawing/2014/main" id="{E602B0F1-8EF7-4BCD-9952-54538E28A4B8}"/>
                </a:ext>
              </a:extLst>
            </p:cNvPr>
            <p:cNvSpPr/>
            <p:nvPr/>
          </p:nvSpPr>
          <p:spPr>
            <a:xfrm>
              <a:off x="1295021" y="4606461"/>
              <a:ext cx="1252589" cy="2408731"/>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002060"/>
            </a:solidFill>
          </p:spPr>
          <p:style>
            <a:lnRef idx="2">
              <a:schemeClr val="lt1">
                <a:hueOff val="0"/>
                <a:satOff val="0"/>
                <a:lumOff val="0"/>
                <a:alphaOff val="0"/>
              </a:schemeClr>
            </a:lnRef>
            <a:fillRef idx="1">
              <a:schemeClr val="accent5">
                <a:hueOff val="1119759"/>
                <a:satOff val="1580"/>
                <a:lumOff val="-196"/>
                <a:alphaOff val="0"/>
              </a:schemeClr>
            </a:fillRef>
            <a:effectRef idx="0">
              <a:schemeClr val="accent5">
                <a:hueOff val="1119759"/>
                <a:satOff val="1580"/>
                <a:lumOff val="-196"/>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Social &amp; Ritual Use</a:t>
              </a:r>
            </a:p>
          </p:txBody>
        </p:sp>
        <p:sp>
          <p:nvSpPr>
            <p:cNvPr id="7" name="Freeform 6">
              <a:extLst>
                <a:ext uri="{FF2B5EF4-FFF2-40B4-BE49-F238E27FC236}">
                  <a16:creationId xmlns:a16="http://schemas.microsoft.com/office/drawing/2014/main" id="{B31C5F54-26CC-4605-9BA4-8A16C0258ADB}"/>
                </a:ext>
              </a:extLst>
            </p:cNvPr>
            <p:cNvSpPr/>
            <p:nvPr/>
          </p:nvSpPr>
          <p:spPr>
            <a:xfrm>
              <a:off x="2580622" y="2439324"/>
              <a:ext cx="1252591" cy="2410534"/>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0070C0"/>
            </a:solidFill>
          </p:spPr>
          <p:style>
            <a:lnRef idx="2">
              <a:schemeClr val="lt1">
                <a:hueOff val="0"/>
                <a:satOff val="0"/>
                <a:lumOff val="0"/>
                <a:alphaOff val="0"/>
              </a:schemeClr>
            </a:lnRef>
            <a:fillRef idx="1">
              <a:schemeClr val="accent5">
                <a:hueOff val="2239518"/>
                <a:satOff val="3160"/>
                <a:lumOff val="-392"/>
                <a:alphaOff val="0"/>
              </a:schemeClr>
            </a:fillRef>
            <a:effectRef idx="0">
              <a:schemeClr val="accent5">
                <a:hueOff val="2239518"/>
                <a:satOff val="3160"/>
                <a:lumOff val="-392"/>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Situational Use</a:t>
              </a:r>
            </a:p>
          </p:txBody>
        </p:sp>
        <p:sp>
          <p:nvSpPr>
            <p:cNvPr id="8" name="Freeform 7">
              <a:extLst>
                <a:ext uri="{FF2B5EF4-FFF2-40B4-BE49-F238E27FC236}">
                  <a16:creationId xmlns:a16="http://schemas.microsoft.com/office/drawing/2014/main" id="{51E50880-98B5-4480-B4D7-BF392BDB22A3}"/>
                </a:ext>
              </a:extLst>
            </p:cNvPr>
            <p:cNvSpPr/>
            <p:nvPr/>
          </p:nvSpPr>
          <p:spPr>
            <a:xfrm>
              <a:off x="3926744" y="4606461"/>
              <a:ext cx="1252591" cy="2408731"/>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00B050"/>
            </a:solidFill>
          </p:spPr>
          <p:style>
            <a:lnRef idx="2">
              <a:schemeClr val="lt1">
                <a:hueOff val="0"/>
                <a:satOff val="0"/>
                <a:lumOff val="0"/>
                <a:alphaOff val="0"/>
              </a:schemeClr>
            </a:lnRef>
            <a:fillRef idx="1">
              <a:schemeClr val="accent5">
                <a:hueOff val="3359277"/>
                <a:satOff val="4740"/>
                <a:lumOff val="-588"/>
                <a:alphaOff val="0"/>
              </a:schemeClr>
            </a:fillRef>
            <a:effectRef idx="0">
              <a:schemeClr val="accent5">
                <a:hueOff val="3359277"/>
                <a:satOff val="4740"/>
                <a:lumOff val="-588"/>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Binge Use</a:t>
              </a:r>
            </a:p>
          </p:txBody>
        </p:sp>
        <p:sp>
          <p:nvSpPr>
            <p:cNvPr id="9" name="Freeform 8">
              <a:extLst>
                <a:ext uri="{FF2B5EF4-FFF2-40B4-BE49-F238E27FC236}">
                  <a16:creationId xmlns:a16="http://schemas.microsoft.com/office/drawing/2014/main" id="{6EAB796B-BC8E-43A3-8B86-0C39B45E67A9}"/>
                </a:ext>
              </a:extLst>
            </p:cNvPr>
            <p:cNvSpPr/>
            <p:nvPr/>
          </p:nvSpPr>
          <p:spPr>
            <a:xfrm>
              <a:off x="5271032" y="2466369"/>
              <a:ext cx="1252589"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chemeClr val="accent3">
                <a:lumMod val="50000"/>
              </a:schemeClr>
            </a:solidFill>
          </p:spPr>
          <p:style>
            <a:lnRef idx="2">
              <a:schemeClr val="lt1">
                <a:hueOff val="0"/>
                <a:satOff val="0"/>
                <a:lumOff val="0"/>
                <a:alphaOff val="0"/>
              </a:schemeClr>
            </a:lnRef>
            <a:fillRef idx="1">
              <a:schemeClr val="accent5">
                <a:hueOff val="4479036"/>
                <a:satOff val="6319"/>
                <a:lumOff val="-784"/>
                <a:alphaOff val="0"/>
              </a:schemeClr>
            </a:fillRef>
            <a:effectRef idx="0">
              <a:schemeClr val="accent5">
                <a:hueOff val="4479036"/>
                <a:satOff val="6319"/>
                <a:lumOff val="-784"/>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300" b="1" dirty="0">
                  <a:latin typeface="Arial" pitchFamily="34" charset="0"/>
                  <a:cs typeface="Arial" pitchFamily="34" charset="0"/>
                </a:rPr>
                <a:t>Abuse</a:t>
              </a:r>
            </a:p>
          </p:txBody>
        </p:sp>
        <p:sp>
          <p:nvSpPr>
            <p:cNvPr id="10" name="Freeform 9">
              <a:extLst>
                <a:ext uri="{FF2B5EF4-FFF2-40B4-BE49-F238E27FC236}">
                  <a16:creationId xmlns:a16="http://schemas.microsoft.com/office/drawing/2014/main" id="{95BF69DB-C1EB-44A9-AA94-38C5B6C38DCA}"/>
                </a:ext>
              </a:extLst>
            </p:cNvPr>
            <p:cNvSpPr/>
            <p:nvPr/>
          </p:nvSpPr>
          <p:spPr>
            <a:xfrm>
              <a:off x="6556633" y="4619082"/>
              <a:ext cx="1272764"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chemeClr val="accent6">
                <a:lumMod val="75000"/>
              </a:schemeClr>
            </a:solidFill>
          </p:spPr>
          <p:style>
            <a:lnRef idx="2">
              <a:schemeClr val="lt1">
                <a:hueOff val="0"/>
                <a:satOff val="0"/>
                <a:lumOff val="0"/>
                <a:alphaOff val="0"/>
              </a:schemeClr>
            </a:lnRef>
            <a:fillRef idx="1">
              <a:schemeClr val="accent5">
                <a:hueOff val="5598794"/>
                <a:satOff val="7899"/>
                <a:lumOff val="-980"/>
                <a:alphaOff val="0"/>
              </a:schemeClr>
            </a:fillRef>
            <a:effectRef idx="0">
              <a:schemeClr val="accent5">
                <a:hueOff val="5598794"/>
                <a:satOff val="7899"/>
                <a:lumOff val="-980"/>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100" b="1" dirty="0">
                  <a:latin typeface="Arial" pitchFamily="34" charset="0"/>
                  <a:cs typeface="Arial" pitchFamily="34" charset="0"/>
                </a:rPr>
                <a:t>Dependence</a:t>
              </a:r>
            </a:p>
          </p:txBody>
        </p:sp>
        <p:sp>
          <p:nvSpPr>
            <p:cNvPr id="11" name="Freeform 10">
              <a:extLst>
                <a:ext uri="{FF2B5EF4-FFF2-40B4-BE49-F238E27FC236}">
                  <a16:creationId xmlns:a16="http://schemas.microsoft.com/office/drawing/2014/main" id="{CC1D9C5A-D94C-4C3D-B7FF-1F9DC020A1C9}"/>
                </a:ext>
              </a:extLst>
            </p:cNvPr>
            <p:cNvSpPr/>
            <p:nvPr/>
          </p:nvSpPr>
          <p:spPr>
            <a:xfrm>
              <a:off x="7871578" y="2343769"/>
              <a:ext cx="1252589" cy="2406927"/>
            </a:xfrm>
            <a:custGeom>
              <a:avLst/>
              <a:gdLst>
                <a:gd name="connsiteX0" fmla="*/ 0 w 1252388"/>
                <a:gd name="connsiteY0" fmla="*/ 208736 h 2407920"/>
                <a:gd name="connsiteX1" fmla="*/ 208736 w 1252388"/>
                <a:gd name="connsiteY1" fmla="*/ 0 h 2407920"/>
                <a:gd name="connsiteX2" fmla="*/ 1043652 w 1252388"/>
                <a:gd name="connsiteY2" fmla="*/ 0 h 2407920"/>
                <a:gd name="connsiteX3" fmla="*/ 1252388 w 1252388"/>
                <a:gd name="connsiteY3" fmla="*/ 208736 h 2407920"/>
                <a:gd name="connsiteX4" fmla="*/ 1252388 w 1252388"/>
                <a:gd name="connsiteY4" fmla="*/ 2199184 h 2407920"/>
                <a:gd name="connsiteX5" fmla="*/ 1043652 w 1252388"/>
                <a:gd name="connsiteY5" fmla="*/ 2407920 h 2407920"/>
                <a:gd name="connsiteX6" fmla="*/ 208736 w 1252388"/>
                <a:gd name="connsiteY6" fmla="*/ 2407920 h 2407920"/>
                <a:gd name="connsiteX7" fmla="*/ 0 w 1252388"/>
                <a:gd name="connsiteY7" fmla="*/ 2199184 h 2407920"/>
                <a:gd name="connsiteX8" fmla="*/ 0 w 1252388"/>
                <a:gd name="connsiteY8" fmla="*/ 208736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388" h="2407920">
                  <a:moveTo>
                    <a:pt x="0" y="208736"/>
                  </a:moveTo>
                  <a:cubicBezTo>
                    <a:pt x="0" y="93454"/>
                    <a:pt x="93454" y="0"/>
                    <a:pt x="208736" y="0"/>
                  </a:cubicBezTo>
                  <a:lnTo>
                    <a:pt x="1043652" y="0"/>
                  </a:lnTo>
                  <a:cubicBezTo>
                    <a:pt x="1158934" y="0"/>
                    <a:pt x="1252388" y="93454"/>
                    <a:pt x="1252388" y="208736"/>
                  </a:cubicBezTo>
                  <a:lnTo>
                    <a:pt x="1252388" y="2199184"/>
                  </a:lnTo>
                  <a:cubicBezTo>
                    <a:pt x="1252388" y="2314466"/>
                    <a:pt x="1158934" y="2407920"/>
                    <a:pt x="1043652" y="2407920"/>
                  </a:cubicBezTo>
                  <a:lnTo>
                    <a:pt x="208736" y="2407920"/>
                  </a:lnTo>
                  <a:cubicBezTo>
                    <a:pt x="93454" y="2407920"/>
                    <a:pt x="0" y="2314466"/>
                    <a:pt x="0" y="2199184"/>
                  </a:cubicBezTo>
                  <a:lnTo>
                    <a:pt x="0" y="208736"/>
                  </a:lnTo>
                  <a:close/>
                </a:path>
              </a:pathLst>
            </a:custGeom>
            <a:solidFill>
              <a:srgbClr val="C00000"/>
            </a:solidFill>
          </p:spPr>
          <p:style>
            <a:lnRef idx="2">
              <a:schemeClr val="lt1">
                <a:hueOff val="0"/>
                <a:satOff val="0"/>
                <a:lumOff val="0"/>
                <a:alphaOff val="0"/>
              </a:schemeClr>
            </a:lnRef>
            <a:fillRef idx="1">
              <a:schemeClr val="accent5">
                <a:hueOff val="6718553"/>
                <a:satOff val="9479"/>
                <a:lumOff val="-1176"/>
                <a:alphaOff val="0"/>
              </a:schemeClr>
            </a:fillRef>
            <a:effectRef idx="0">
              <a:schemeClr val="accent5">
                <a:hueOff val="6718553"/>
                <a:satOff val="9479"/>
                <a:lumOff val="-1176"/>
                <a:alphaOff val="0"/>
              </a:schemeClr>
            </a:effectRef>
            <a:fontRef idx="minor">
              <a:schemeClr val="lt1"/>
            </a:fontRef>
          </p:style>
          <p:txBody>
            <a:bodyPr lIns="110667" tIns="110667" rIns="110667" bIns="110667" spcCol="1270" anchor="ctr"/>
            <a:lstStyle/>
            <a:p>
              <a:pPr algn="ctr" defTabSz="577850" fontAlgn="auto">
                <a:lnSpc>
                  <a:spcPct val="90000"/>
                </a:lnSpc>
                <a:spcAft>
                  <a:spcPct val="35000"/>
                </a:spcAft>
                <a:defRPr/>
              </a:pPr>
              <a:r>
                <a:rPr lang="en-US" sz="1100" b="1" dirty="0">
                  <a:latin typeface="Arial" pitchFamily="34" charset="0"/>
                  <a:cs typeface="Arial" pitchFamily="34" charset="0"/>
                </a:rPr>
                <a:t>Severely and Persistently Chemically Dependent</a:t>
              </a:r>
            </a:p>
          </p:txBody>
        </p:sp>
      </p:grpSp>
      <p:sp>
        <p:nvSpPr>
          <p:cNvPr id="58371" name="Rectangle 1026"/>
          <p:cNvSpPr txBox="1">
            <a:spLocks noChangeArrowheads="1"/>
          </p:cNvSpPr>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a:latin typeface="Calibri" panose="020F0502020204030204" pitchFamily="34" charset="0"/>
              </a:rPr>
              <a:t>Continuum of Use</a:t>
            </a:r>
          </a:p>
        </p:txBody>
      </p:sp>
      <p:cxnSp>
        <p:nvCxnSpPr>
          <p:cNvPr id="4" name="Straight Arrow Connector 3">
            <a:extLst>
              <a:ext uri="{FF2B5EF4-FFF2-40B4-BE49-F238E27FC236}">
                <a16:creationId xmlns:a16="http://schemas.microsoft.com/office/drawing/2014/main" id="{93825647-3DB0-43BE-B44E-8B59D03074A4}"/>
              </a:ext>
            </a:extLst>
          </p:cNvPr>
          <p:cNvCxnSpPr/>
          <p:nvPr/>
        </p:nvCxnSpPr>
        <p:spPr>
          <a:xfrm>
            <a:off x="987425" y="6096000"/>
            <a:ext cx="7569200" cy="0"/>
          </a:xfrm>
          <a:prstGeom prst="straightConnector1">
            <a:avLst/>
          </a:prstGeom>
          <a:ln w="793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3640A-C5ED-4AE9-8D64-EA5B39844532}"/>
              </a:ext>
            </a:extLst>
          </p:cNvPr>
          <p:cNvSpPr txBox="1"/>
          <p:nvPr/>
        </p:nvSpPr>
        <p:spPr>
          <a:xfrm>
            <a:off x="1371600" y="609600"/>
            <a:ext cx="6553200" cy="685800"/>
          </a:xfrm>
          <a:prstGeom prst="rect">
            <a:avLst/>
          </a:prstGeom>
        </p:spPr>
        <p:txBody>
          <a:bodyPr/>
          <a:lstStyle/>
          <a:p>
            <a:pPr algn="ctr">
              <a:buClr>
                <a:schemeClr val="accent6">
                  <a:lumMod val="75000"/>
                </a:schemeClr>
              </a:buClr>
              <a:defRPr/>
            </a:pPr>
            <a:r>
              <a:rPr lang="en-US" sz="3600" b="1" dirty="0">
                <a:latin typeface="+mn-lt"/>
                <a:ea typeface="+mn-ea"/>
              </a:rPr>
              <a:t>Harm Reduction and Sex?</a:t>
            </a:r>
          </a:p>
        </p:txBody>
      </p:sp>
      <p:sp>
        <p:nvSpPr>
          <p:cNvPr id="3" name="TextBox 2">
            <a:extLst>
              <a:ext uri="{FF2B5EF4-FFF2-40B4-BE49-F238E27FC236}">
                <a16:creationId xmlns:a16="http://schemas.microsoft.com/office/drawing/2014/main" id="{F52A4478-55EC-4C29-BAA3-84C43366DF10}"/>
              </a:ext>
            </a:extLst>
          </p:cNvPr>
          <p:cNvSpPr txBox="1"/>
          <p:nvPr/>
        </p:nvSpPr>
        <p:spPr>
          <a:xfrm>
            <a:off x="838200" y="1752600"/>
            <a:ext cx="7315200" cy="3657600"/>
          </a:xfrm>
          <a:prstGeom prst="rect">
            <a:avLst/>
          </a:prstGeom>
        </p:spPr>
        <p:txBody>
          <a:bodyPr>
            <a:normAutofit/>
          </a:bodyPr>
          <a:lstStyle/>
          <a:p>
            <a:pPr>
              <a:buClr>
                <a:schemeClr val="accent6">
                  <a:lumMod val="75000"/>
                </a:schemeClr>
              </a:buClr>
              <a:defRPr/>
            </a:pPr>
            <a:endParaRPr lang="en-US" sz="4000" dirty="0">
              <a:latin typeface="Arial" pitchFamily="34" charset="0"/>
              <a:ea typeface="+mn-ea"/>
            </a:endParaRPr>
          </a:p>
        </p:txBody>
      </p:sp>
      <p:sp>
        <p:nvSpPr>
          <p:cNvPr id="4" name="Rectangle 3">
            <a:extLst>
              <a:ext uri="{FF2B5EF4-FFF2-40B4-BE49-F238E27FC236}">
                <a16:creationId xmlns:a16="http://schemas.microsoft.com/office/drawing/2014/main" id="{51247D96-DBCF-4694-A766-EE4D3956639C}"/>
              </a:ext>
            </a:extLst>
          </p:cNvPr>
          <p:cNvSpPr/>
          <p:nvPr/>
        </p:nvSpPr>
        <p:spPr>
          <a:xfrm>
            <a:off x="546100" y="1519238"/>
            <a:ext cx="8293100" cy="4271962"/>
          </a:xfrm>
          <a:prstGeom prst="rect">
            <a:avLst/>
          </a:prstGeom>
        </p:spPr>
        <p:txBody>
          <a:bodyPr>
            <a:spAutoFit/>
          </a:bodyPr>
          <a:lstStyle/>
          <a:p>
            <a:pPr marL="457200" indent="-457200" eaLnBrk="1" hangingPunct="1">
              <a:lnSpc>
                <a:spcPct val="110000"/>
              </a:lnSpc>
              <a:buFont typeface="Arial" panose="020B0604020202020204" pitchFamily="34" charset="0"/>
              <a:buChar char="•"/>
              <a:defRPr/>
            </a:pPr>
            <a:r>
              <a:rPr lang="en-US" sz="2800" dirty="0">
                <a:latin typeface="+mn-lt"/>
                <a:ea typeface="+mn-ea"/>
              </a:rPr>
              <a:t>Safer sex work + Safer sex</a:t>
            </a:r>
          </a:p>
          <a:p>
            <a:pPr marL="457200" indent="-457200" eaLnBrk="1" hangingPunct="1">
              <a:lnSpc>
                <a:spcPct val="110000"/>
              </a:lnSpc>
              <a:buFont typeface="Arial" panose="020B0604020202020204" pitchFamily="34" charset="0"/>
              <a:buChar char="•"/>
              <a:defRPr/>
            </a:pPr>
            <a:r>
              <a:rPr lang="en-US" sz="2800" dirty="0">
                <a:latin typeface="+mn-lt"/>
                <a:ea typeface="+mn-ea"/>
              </a:rPr>
              <a:t>PWUD and sex work populations may share networks</a:t>
            </a:r>
          </a:p>
          <a:p>
            <a:pPr marL="457200" indent="-457200" eaLnBrk="1" hangingPunct="1">
              <a:lnSpc>
                <a:spcPct val="110000"/>
              </a:lnSpc>
              <a:buFont typeface="Arial" panose="020B0604020202020204" pitchFamily="34" charset="0"/>
              <a:buChar char="•"/>
              <a:defRPr/>
            </a:pPr>
            <a:r>
              <a:rPr lang="en-US" sz="2800" dirty="0">
                <a:latin typeface="+mn-lt"/>
                <a:ea typeface="+mn-ea"/>
              </a:rPr>
              <a:t>Or one person could be both</a:t>
            </a:r>
          </a:p>
          <a:p>
            <a:pPr marL="457200" indent="-457200" eaLnBrk="1" hangingPunct="1">
              <a:lnSpc>
                <a:spcPct val="110000"/>
              </a:lnSpc>
              <a:buFont typeface="Arial" panose="020B0604020202020204" pitchFamily="34" charset="0"/>
              <a:buChar char="•"/>
              <a:defRPr/>
            </a:pPr>
            <a:r>
              <a:rPr lang="en-US" sz="2800" dirty="0">
                <a:latin typeface="+mn-lt"/>
                <a:ea typeface="+mn-ea"/>
              </a:rPr>
              <a:t>Offer all participants condoms</a:t>
            </a:r>
          </a:p>
          <a:p>
            <a:pPr marL="457200" indent="-457200" eaLnBrk="1" hangingPunct="1">
              <a:lnSpc>
                <a:spcPct val="110000"/>
              </a:lnSpc>
              <a:buFont typeface="Arial" panose="020B0604020202020204" pitchFamily="34" charset="0"/>
              <a:buChar char="•"/>
              <a:defRPr/>
            </a:pPr>
            <a:r>
              <a:rPr lang="en-US" sz="2800" dirty="0">
                <a:latin typeface="+mn-lt"/>
                <a:ea typeface="+mn-ea"/>
              </a:rPr>
              <a:t>Share STI prevention + </a:t>
            </a:r>
            <a:r>
              <a:rPr lang="en-US" sz="2800" dirty="0" err="1">
                <a:latin typeface="+mn-lt"/>
                <a:ea typeface="+mn-ea"/>
              </a:rPr>
              <a:t>Tx</a:t>
            </a:r>
            <a:r>
              <a:rPr lang="en-US" sz="2800" dirty="0">
                <a:latin typeface="+mn-lt"/>
                <a:ea typeface="+mn-ea"/>
              </a:rPr>
              <a:t> supplies and updates with everyone no one has to feel singled out for being offered safe sex information</a:t>
            </a:r>
          </a:p>
          <a:p>
            <a:pPr marL="457200" indent="-457200" eaLnBrk="1" hangingPunct="1">
              <a:lnSpc>
                <a:spcPct val="90000"/>
              </a:lnSpc>
              <a:buFont typeface="Arial" panose="020B0604020202020204" pitchFamily="34" charset="0"/>
              <a:buChar char="•"/>
              <a:defRPr/>
            </a:pPr>
            <a:endParaRPr lang="en-US" sz="2800" dirty="0">
              <a:latin typeface="+mn-lt"/>
              <a:ea typeface="+mn-ea"/>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814D-4015-4EB3-B6D4-F38E3EBC8D90}"/>
              </a:ext>
            </a:extLst>
          </p:cNvPr>
          <p:cNvSpPr>
            <a:spLocks noGrp="1"/>
          </p:cNvSpPr>
          <p:nvPr>
            <p:ph type="title" idx="4294967295"/>
          </p:nvPr>
        </p:nvSpPr>
        <p:spPr>
          <a:xfrm>
            <a:off x="762000" y="609600"/>
            <a:ext cx="7848600" cy="838200"/>
          </a:xfrm>
          <a:prstGeom prst="rect">
            <a:avLst/>
          </a:prstGeom>
        </p:spPr>
        <p:txBody>
          <a:bodyPr/>
          <a:lstStyle/>
          <a:p>
            <a:pPr eaLnBrk="1" fontAlgn="auto" hangingPunct="1">
              <a:spcAft>
                <a:spcPts val="0"/>
              </a:spcAft>
              <a:defRPr/>
            </a:pPr>
            <a:r>
              <a:rPr lang="en-US" sz="3600" b="1" dirty="0">
                <a:latin typeface="+mn-lt"/>
                <a:ea typeface="+mj-ea"/>
                <a:cs typeface="Arial" pitchFamily="34" charset="0"/>
              </a:rPr>
              <a:t>What Harm Reduction is </a:t>
            </a:r>
            <a:r>
              <a:rPr lang="en-US" sz="3600" b="1" dirty="0">
                <a:solidFill>
                  <a:srgbClr val="C00000"/>
                </a:solidFill>
                <a:latin typeface="+mn-lt"/>
                <a:ea typeface="+mj-ea"/>
                <a:cs typeface="Arial" pitchFamily="34" charset="0"/>
              </a:rPr>
              <a:t>Not</a:t>
            </a:r>
          </a:p>
        </p:txBody>
      </p:sp>
      <p:sp>
        <p:nvSpPr>
          <p:cNvPr id="62467" name="Rectangle 2"/>
          <p:cNvSpPr>
            <a:spLocks noChangeArrowheads="1"/>
          </p:cNvSpPr>
          <p:nvPr/>
        </p:nvSpPr>
        <p:spPr bwMode="auto">
          <a:xfrm>
            <a:off x="533400" y="1525588"/>
            <a:ext cx="8305800"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80000"/>
              </a:lnSpc>
            </a:pPr>
            <a:r>
              <a:rPr lang="en-US" altLang="en-US" sz="2800">
                <a:latin typeface="Calibri" panose="020F0502020204030204" pitchFamily="34" charset="0"/>
              </a:rPr>
              <a:t>Harm reduction </a:t>
            </a:r>
            <a:r>
              <a:rPr lang="en-US" altLang="en-US" sz="2800">
                <a:solidFill>
                  <a:srgbClr val="C00000"/>
                </a:solidFill>
                <a:latin typeface="Calibri" panose="020F0502020204030204" pitchFamily="34" charset="0"/>
              </a:rPr>
              <a:t>does not </a:t>
            </a:r>
            <a:r>
              <a:rPr lang="en-US" altLang="en-US" sz="2800">
                <a:latin typeface="Calibri" panose="020F0502020204030204" pitchFamily="34" charset="0"/>
              </a:rPr>
              <a:t>mean</a:t>
            </a:r>
            <a:r>
              <a:rPr lang="en-US" altLang="en-US" sz="2800">
                <a:solidFill>
                  <a:srgbClr val="C00000"/>
                </a:solidFill>
                <a:latin typeface="Calibri" panose="020F0502020204030204" pitchFamily="34" charset="0"/>
              </a:rPr>
              <a:t> </a:t>
            </a:r>
            <a:r>
              <a:rPr lang="en-US" altLang="en-US" sz="2800">
                <a:latin typeface="Calibri" panose="020F0502020204030204" pitchFamily="34" charset="0"/>
              </a:rPr>
              <a:t>“anything goes.”</a:t>
            </a:r>
          </a:p>
          <a:p>
            <a:pPr eaLnBrk="1" hangingPunct="1">
              <a:lnSpc>
                <a:spcPct val="80000"/>
              </a:lnSpc>
            </a:pPr>
            <a:endParaRPr lang="en-US" altLang="en-US" sz="2800">
              <a:latin typeface="Calibri" panose="020F0502020204030204" pitchFamily="34" charset="0"/>
            </a:endParaRPr>
          </a:p>
          <a:p>
            <a:pPr eaLnBrk="1" hangingPunct="1">
              <a:lnSpc>
                <a:spcPct val="80000"/>
              </a:lnSpc>
            </a:pPr>
            <a:endParaRPr lang="en-US" altLang="en-US" sz="1200">
              <a:latin typeface="Calibri" panose="020F0502020204030204" pitchFamily="34" charset="0"/>
            </a:endParaRPr>
          </a:p>
          <a:p>
            <a:pPr eaLnBrk="1" hangingPunct="1">
              <a:lnSpc>
                <a:spcPct val="80000"/>
              </a:lnSpc>
            </a:pPr>
            <a:r>
              <a:rPr lang="en-US" altLang="en-US" sz="2800">
                <a:latin typeface="Calibri" panose="020F0502020204030204" pitchFamily="34" charset="0"/>
              </a:rPr>
              <a:t>Harm reduction </a:t>
            </a:r>
            <a:r>
              <a:rPr lang="en-US" altLang="en-US" sz="2800">
                <a:solidFill>
                  <a:srgbClr val="C00000"/>
                </a:solidFill>
                <a:latin typeface="Calibri" panose="020F0502020204030204" pitchFamily="34" charset="0"/>
              </a:rPr>
              <a:t>does not </a:t>
            </a:r>
            <a:r>
              <a:rPr lang="en-US" altLang="en-US" sz="2800">
                <a:latin typeface="Calibri" panose="020F0502020204030204" pitchFamily="34" charset="0"/>
              </a:rPr>
              <a:t>enable drug use or high risk behaviors.</a:t>
            </a:r>
          </a:p>
          <a:p>
            <a:pPr eaLnBrk="1" hangingPunct="1">
              <a:lnSpc>
                <a:spcPct val="80000"/>
              </a:lnSpc>
            </a:pPr>
            <a:endParaRPr lang="en-US" altLang="en-US" sz="2800">
              <a:latin typeface="Calibri" panose="020F0502020204030204" pitchFamily="34" charset="0"/>
            </a:endParaRPr>
          </a:p>
          <a:p>
            <a:pPr eaLnBrk="1" hangingPunct="1">
              <a:lnSpc>
                <a:spcPct val="80000"/>
              </a:lnSpc>
            </a:pPr>
            <a:endParaRPr lang="en-US" altLang="en-US" sz="1200">
              <a:latin typeface="Calibri" panose="020F0502020204030204" pitchFamily="34" charset="0"/>
            </a:endParaRPr>
          </a:p>
          <a:p>
            <a:pPr eaLnBrk="1" hangingPunct="1">
              <a:lnSpc>
                <a:spcPct val="80000"/>
              </a:lnSpc>
            </a:pPr>
            <a:r>
              <a:rPr lang="en-US" altLang="en-US" sz="2800">
                <a:latin typeface="Calibri" panose="020F0502020204030204" pitchFamily="34" charset="0"/>
              </a:rPr>
              <a:t>Harm reduction </a:t>
            </a:r>
            <a:r>
              <a:rPr lang="en-US" altLang="en-US" sz="2800">
                <a:solidFill>
                  <a:srgbClr val="C00000"/>
                </a:solidFill>
                <a:latin typeface="Calibri" panose="020F0502020204030204" pitchFamily="34" charset="0"/>
              </a:rPr>
              <a:t>does not </a:t>
            </a:r>
            <a:r>
              <a:rPr lang="en-US" altLang="en-US" sz="2800">
                <a:latin typeface="Calibri" panose="020F0502020204030204" pitchFamily="34" charset="0"/>
              </a:rPr>
              <a:t>condone, endorse, or encourage drug use.</a:t>
            </a:r>
          </a:p>
          <a:p>
            <a:pPr eaLnBrk="1" hangingPunct="1">
              <a:lnSpc>
                <a:spcPct val="80000"/>
              </a:lnSpc>
            </a:pPr>
            <a:endParaRPr lang="en-US" altLang="en-US" sz="2800">
              <a:latin typeface="Calibri" panose="020F0502020204030204" pitchFamily="34" charset="0"/>
            </a:endParaRPr>
          </a:p>
          <a:p>
            <a:pPr eaLnBrk="1" hangingPunct="1">
              <a:lnSpc>
                <a:spcPct val="80000"/>
              </a:lnSpc>
            </a:pPr>
            <a:endParaRPr lang="en-US" altLang="en-US" sz="1200">
              <a:latin typeface="Calibri" panose="020F0502020204030204" pitchFamily="34" charset="0"/>
            </a:endParaRPr>
          </a:p>
          <a:p>
            <a:pPr eaLnBrk="1" hangingPunct="1">
              <a:lnSpc>
                <a:spcPct val="80000"/>
              </a:lnSpc>
            </a:pPr>
            <a:r>
              <a:rPr lang="en-US" altLang="en-US" sz="2800">
                <a:latin typeface="Calibri" panose="020F0502020204030204" pitchFamily="34" charset="0"/>
              </a:rPr>
              <a:t>Harm reduction </a:t>
            </a:r>
            <a:r>
              <a:rPr lang="en-US" altLang="en-US" sz="2800">
                <a:solidFill>
                  <a:srgbClr val="C00000"/>
                </a:solidFill>
                <a:latin typeface="Calibri" panose="020F0502020204030204" pitchFamily="34" charset="0"/>
              </a:rPr>
              <a:t>does not </a:t>
            </a:r>
            <a:r>
              <a:rPr lang="en-US" altLang="en-US" sz="2800">
                <a:latin typeface="Calibri" panose="020F0502020204030204" pitchFamily="34" charset="0"/>
              </a:rPr>
              <a:t>exclude or dismiss abstinence-based treatment models as viable options.</a:t>
            </a:r>
          </a:p>
          <a:p>
            <a:pPr eaLnBrk="1" hangingPunct="1">
              <a:lnSpc>
                <a:spcPct val="80000"/>
              </a:lnSpc>
              <a:buFont typeface="Arial" panose="020B0604020202020204" pitchFamily="34" charset="0"/>
              <a:buChar char="•"/>
            </a:pPr>
            <a:endParaRPr lang="en-US" altLang="en-US" sz="2800">
              <a:latin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02057CF-838D-4715-AE3F-079C9A7A4506}"/>
              </a:ext>
            </a:extLst>
          </p:cNvPr>
          <p:cNvSpPr/>
          <p:nvPr/>
        </p:nvSpPr>
        <p:spPr>
          <a:xfrm>
            <a:off x="2819400" y="457200"/>
            <a:ext cx="2514600" cy="2401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200" dirty="0">
                <a:solidFill>
                  <a:schemeClr val="tx1"/>
                </a:solidFill>
              </a:rPr>
              <a:t>Risk Reduction</a:t>
            </a:r>
          </a:p>
          <a:p>
            <a:pPr algn="ctr">
              <a:defRPr/>
            </a:pPr>
            <a:r>
              <a:rPr lang="en-US" sz="2200" dirty="0">
                <a:solidFill>
                  <a:schemeClr val="tx1"/>
                </a:solidFill>
              </a:rPr>
              <a:t>Prevention</a:t>
            </a:r>
          </a:p>
          <a:p>
            <a:pPr algn="ctr">
              <a:defRPr/>
            </a:pPr>
            <a:r>
              <a:rPr lang="en-US" sz="2200" dirty="0">
                <a:solidFill>
                  <a:schemeClr val="tx1"/>
                </a:solidFill>
              </a:rPr>
              <a:t>Support</a:t>
            </a:r>
          </a:p>
          <a:p>
            <a:pPr algn="ctr">
              <a:defRPr/>
            </a:pPr>
            <a:r>
              <a:rPr lang="en-US" sz="2200" dirty="0">
                <a:solidFill>
                  <a:schemeClr val="tx1"/>
                </a:solidFill>
              </a:rPr>
              <a:t>Wellness</a:t>
            </a:r>
          </a:p>
        </p:txBody>
      </p:sp>
      <p:sp>
        <p:nvSpPr>
          <p:cNvPr id="4" name="Oval 3">
            <a:extLst>
              <a:ext uri="{FF2B5EF4-FFF2-40B4-BE49-F238E27FC236}">
                <a16:creationId xmlns:a16="http://schemas.microsoft.com/office/drawing/2014/main" id="{5256FAFA-E087-4E5B-8935-34A95BB612D9}"/>
              </a:ext>
            </a:extLst>
          </p:cNvPr>
          <p:cNvSpPr/>
          <p:nvPr/>
        </p:nvSpPr>
        <p:spPr>
          <a:xfrm>
            <a:off x="609600" y="3124200"/>
            <a:ext cx="2689225" cy="2239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dirty="0">
                <a:solidFill>
                  <a:schemeClr val="tx1"/>
                </a:solidFill>
              </a:rPr>
              <a:t>Education</a:t>
            </a:r>
          </a:p>
          <a:p>
            <a:pPr algn="ctr">
              <a:defRPr/>
            </a:pPr>
            <a:r>
              <a:rPr lang="en-US" dirty="0">
                <a:solidFill>
                  <a:schemeClr val="tx1"/>
                </a:solidFill>
              </a:rPr>
              <a:t>Safer Sex</a:t>
            </a:r>
          </a:p>
          <a:p>
            <a:pPr algn="ctr">
              <a:defRPr/>
            </a:pPr>
            <a:r>
              <a:rPr lang="en-US" dirty="0">
                <a:solidFill>
                  <a:schemeClr val="tx1"/>
                </a:solidFill>
              </a:rPr>
              <a:t>Safer Use</a:t>
            </a:r>
          </a:p>
          <a:p>
            <a:pPr algn="ctr">
              <a:defRPr/>
            </a:pPr>
            <a:r>
              <a:rPr lang="en-US" dirty="0">
                <a:solidFill>
                  <a:schemeClr val="tx1"/>
                </a:solidFill>
              </a:rPr>
              <a:t>HIV/HCV/STIS</a:t>
            </a:r>
          </a:p>
        </p:txBody>
      </p:sp>
      <p:sp>
        <p:nvSpPr>
          <p:cNvPr id="6" name="Oval 5">
            <a:extLst>
              <a:ext uri="{FF2B5EF4-FFF2-40B4-BE49-F238E27FC236}">
                <a16:creationId xmlns:a16="http://schemas.microsoft.com/office/drawing/2014/main" id="{9D99AF9E-2563-4765-AE0D-82D02F8ED04C}"/>
              </a:ext>
            </a:extLst>
          </p:cNvPr>
          <p:cNvSpPr/>
          <p:nvPr/>
        </p:nvSpPr>
        <p:spPr>
          <a:xfrm>
            <a:off x="3810000" y="3429000"/>
            <a:ext cx="2501900" cy="2451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200" dirty="0">
                <a:solidFill>
                  <a:schemeClr val="tx1"/>
                </a:solidFill>
              </a:rPr>
              <a:t>Individual Counseling </a:t>
            </a:r>
          </a:p>
          <a:p>
            <a:pPr algn="ctr">
              <a:defRPr/>
            </a:pPr>
            <a:r>
              <a:rPr lang="en-US" sz="2200" dirty="0">
                <a:solidFill>
                  <a:schemeClr val="tx1"/>
                </a:solidFill>
              </a:rPr>
              <a:t>Group Support</a:t>
            </a:r>
          </a:p>
        </p:txBody>
      </p:sp>
      <p:sp>
        <p:nvSpPr>
          <p:cNvPr id="7" name="Oval 6">
            <a:extLst>
              <a:ext uri="{FF2B5EF4-FFF2-40B4-BE49-F238E27FC236}">
                <a16:creationId xmlns:a16="http://schemas.microsoft.com/office/drawing/2014/main" id="{4205AC4B-4C15-41AD-93D9-A67C8E9DA31F}"/>
              </a:ext>
            </a:extLst>
          </p:cNvPr>
          <p:cNvSpPr/>
          <p:nvPr/>
        </p:nvSpPr>
        <p:spPr>
          <a:xfrm>
            <a:off x="5715000" y="1022350"/>
            <a:ext cx="25019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200" dirty="0">
                <a:solidFill>
                  <a:schemeClr val="tx1"/>
                </a:solidFill>
              </a:rPr>
              <a:t>Advocacy</a:t>
            </a:r>
          </a:p>
          <a:p>
            <a:pPr algn="ctr">
              <a:defRPr/>
            </a:pPr>
            <a:r>
              <a:rPr lang="en-US" sz="2200" dirty="0">
                <a:solidFill>
                  <a:schemeClr val="tx1"/>
                </a:solidFill>
              </a:rPr>
              <a:t>Linkages</a:t>
            </a:r>
          </a:p>
          <a:p>
            <a:pPr algn="ctr">
              <a:defRPr/>
            </a:pPr>
            <a:r>
              <a:rPr lang="en-US" sz="2200" dirty="0">
                <a:solidFill>
                  <a:schemeClr val="tx1"/>
                </a:solidFill>
              </a:rPr>
              <a:t>Testing</a:t>
            </a:r>
          </a:p>
        </p:txBody>
      </p:sp>
      <p:sp>
        <p:nvSpPr>
          <p:cNvPr id="8" name="Oval 7">
            <a:extLst>
              <a:ext uri="{FF2B5EF4-FFF2-40B4-BE49-F238E27FC236}">
                <a16:creationId xmlns:a16="http://schemas.microsoft.com/office/drawing/2014/main" id="{3C95F85D-4FDF-4B09-9E4E-AB7AD8C709F7}"/>
              </a:ext>
            </a:extLst>
          </p:cNvPr>
          <p:cNvSpPr/>
          <p:nvPr/>
        </p:nvSpPr>
        <p:spPr>
          <a:xfrm>
            <a:off x="6448425" y="3798888"/>
            <a:ext cx="2501900" cy="2220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200" dirty="0">
                <a:solidFill>
                  <a:schemeClr val="tx1"/>
                </a:solidFill>
              </a:rPr>
              <a:t>Outreach</a:t>
            </a:r>
          </a:p>
          <a:p>
            <a:pPr algn="ctr">
              <a:defRPr/>
            </a:pPr>
            <a:r>
              <a:rPr lang="en-US" sz="2200" dirty="0">
                <a:solidFill>
                  <a:schemeClr val="tx1"/>
                </a:solidFill>
              </a:rPr>
              <a:t>SAPs</a:t>
            </a:r>
          </a:p>
          <a:p>
            <a:pPr algn="ctr">
              <a:defRPr/>
            </a:pPr>
            <a:r>
              <a:rPr lang="en-US" sz="2200" dirty="0">
                <a:solidFill>
                  <a:schemeClr val="tx1"/>
                </a:solidFill>
              </a:rPr>
              <a:t>Prevention Supplies</a:t>
            </a:r>
          </a:p>
        </p:txBody>
      </p:sp>
      <p:sp>
        <p:nvSpPr>
          <p:cNvPr id="9" name="Rectangle 8">
            <a:extLst>
              <a:ext uri="{FF2B5EF4-FFF2-40B4-BE49-F238E27FC236}">
                <a16:creationId xmlns:a16="http://schemas.microsoft.com/office/drawing/2014/main" id="{685E882C-062A-416D-A911-C884E9C996B7}"/>
              </a:ext>
            </a:extLst>
          </p:cNvPr>
          <p:cNvSpPr/>
          <p:nvPr/>
        </p:nvSpPr>
        <p:spPr>
          <a:xfrm>
            <a:off x="0" y="304800"/>
            <a:ext cx="3146425" cy="2554288"/>
          </a:xfrm>
          <a:prstGeom prst="rect">
            <a:avLst/>
          </a:prstGeom>
        </p:spPr>
        <p:txBody>
          <a:bodyPr>
            <a:spAutoFit/>
          </a:bodyPr>
          <a:lstStyle/>
          <a:p>
            <a:pPr>
              <a:defRPr/>
            </a:pPr>
            <a:r>
              <a:rPr lang="en-US" sz="4000" b="1" dirty="0">
                <a:latin typeface="+mj-lt"/>
                <a:ea typeface="MS PGothic" panose="020B0600070205080204" pitchFamily="34" charset="-128"/>
              </a:rPr>
              <a:t>What Does Harm Reduction </a:t>
            </a:r>
          </a:p>
          <a:p>
            <a:pPr>
              <a:defRPr/>
            </a:pPr>
            <a:r>
              <a:rPr lang="en-US" sz="4000" b="1" dirty="0">
                <a:latin typeface="+mj-lt"/>
                <a:ea typeface="MS PGothic" panose="020B0600070205080204" pitchFamily="34" charset="-128"/>
              </a:rPr>
              <a:t>Look Like?</a:t>
            </a:r>
            <a:endParaRPr lang="en-US" sz="4000" dirty="0">
              <a:latin typeface="+mj-lt"/>
              <a:ea typeface="MS PGothic" panose="020B0600070205080204" pitchFamily="34" charset="-128"/>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txBox="1">
            <a:spLocks noChangeArrowheads="1"/>
          </p:cNvSpPr>
          <p:nvPr/>
        </p:nvSpPr>
        <p:spPr bwMode="auto">
          <a:xfrm>
            <a:off x="762000" y="2362200"/>
            <a:ext cx="754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b="1">
                <a:solidFill>
                  <a:srgbClr val="000000"/>
                </a:solidFill>
                <a:latin typeface="Calibri" panose="020F0502020204030204" pitchFamily="34" charset="0"/>
              </a:rPr>
              <a:t>What are factors related to a person who injects drugs?</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381000" y="2286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smtClean="0"/>
              <a:t>Contributing Factors &amp; Harms </a:t>
            </a:r>
          </a:p>
        </p:txBody>
      </p:sp>
      <p:sp>
        <p:nvSpPr>
          <p:cNvPr id="576515" name="Rectangle 3">
            <a:extLst>
              <a:ext uri="{FF2B5EF4-FFF2-40B4-BE49-F238E27FC236}">
                <a16:creationId xmlns:a16="http://schemas.microsoft.com/office/drawing/2014/main" id="{BCBADE1B-1517-4071-B2A7-EC7F3AFAE408}"/>
              </a:ext>
            </a:extLst>
          </p:cNvPr>
          <p:cNvSpPr>
            <a:spLocks noGrp="1" noChangeArrowheads="1"/>
          </p:cNvSpPr>
          <p:nvPr>
            <p:ph type="body" sz="half" idx="1"/>
          </p:nvPr>
        </p:nvSpPr>
        <p:spPr>
          <a:xfrm>
            <a:off x="457200" y="1135063"/>
            <a:ext cx="4114800" cy="5341937"/>
          </a:xfrm>
        </p:spPr>
        <p:txBody>
          <a:bodyPr/>
          <a:lstStyle/>
          <a:p>
            <a:pPr marL="0" indent="0" eaLnBrk="1" fontAlgn="auto" hangingPunct="1">
              <a:lnSpc>
                <a:spcPct val="90000"/>
              </a:lnSpc>
              <a:spcAft>
                <a:spcPts val="0"/>
              </a:spcAft>
              <a:buFont typeface="Arial" panose="020B0604020202020204" pitchFamily="34" charset="0"/>
              <a:buNone/>
              <a:defRPr/>
            </a:pPr>
            <a:r>
              <a:rPr lang="en-US" b="1" dirty="0">
                <a:solidFill>
                  <a:srgbClr val="7030A0"/>
                </a:solidFill>
                <a:ea typeface="+mn-ea"/>
                <a:cs typeface="+mn-cs"/>
              </a:rPr>
              <a:t>Physical</a:t>
            </a:r>
          </a:p>
          <a:p>
            <a:pPr marL="685800" lvl="2" eaLnBrk="1" fontAlgn="auto" hangingPunct="1">
              <a:lnSpc>
                <a:spcPct val="90000"/>
              </a:lnSpc>
              <a:spcAft>
                <a:spcPts val="0"/>
              </a:spcAft>
              <a:defRPr/>
            </a:pPr>
            <a:r>
              <a:rPr lang="en-US" dirty="0">
                <a:ea typeface="+mn-ea"/>
              </a:rPr>
              <a:t>Poor health outcomes</a:t>
            </a:r>
          </a:p>
          <a:p>
            <a:pPr marL="685800" lvl="2" eaLnBrk="1" fontAlgn="auto" hangingPunct="1">
              <a:lnSpc>
                <a:spcPct val="90000"/>
              </a:lnSpc>
              <a:spcAft>
                <a:spcPts val="0"/>
              </a:spcAft>
              <a:defRPr/>
            </a:pPr>
            <a:r>
              <a:rPr lang="en-US" dirty="0">
                <a:ea typeface="+mn-ea"/>
              </a:rPr>
              <a:t>Violence</a:t>
            </a:r>
          </a:p>
          <a:p>
            <a:pPr marL="685800" lvl="2" eaLnBrk="1" fontAlgn="auto" hangingPunct="1">
              <a:lnSpc>
                <a:spcPct val="90000"/>
              </a:lnSpc>
              <a:spcAft>
                <a:spcPts val="0"/>
              </a:spcAft>
              <a:defRPr/>
            </a:pPr>
            <a:r>
              <a:rPr lang="en-US" dirty="0">
                <a:ea typeface="+mn-ea"/>
              </a:rPr>
              <a:t>OD</a:t>
            </a:r>
          </a:p>
          <a:p>
            <a:pPr marL="0" indent="0" eaLnBrk="1" fontAlgn="auto" hangingPunct="1">
              <a:lnSpc>
                <a:spcPct val="90000"/>
              </a:lnSpc>
              <a:spcAft>
                <a:spcPts val="0"/>
              </a:spcAft>
              <a:buFont typeface="Arial" panose="020B0604020202020204" pitchFamily="34" charset="0"/>
              <a:buNone/>
              <a:defRPr/>
            </a:pPr>
            <a:r>
              <a:rPr lang="en-US" b="1" dirty="0">
                <a:solidFill>
                  <a:srgbClr val="7030A0"/>
                </a:solidFill>
                <a:ea typeface="+mn-ea"/>
                <a:cs typeface="+mn-cs"/>
              </a:rPr>
              <a:t>Psychological</a:t>
            </a:r>
          </a:p>
          <a:p>
            <a:pPr marL="685800" lvl="2" eaLnBrk="1" fontAlgn="auto" hangingPunct="1">
              <a:lnSpc>
                <a:spcPct val="90000"/>
              </a:lnSpc>
              <a:spcAft>
                <a:spcPts val="0"/>
              </a:spcAft>
              <a:defRPr/>
            </a:pPr>
            <a:r>
              <a:rPr lang="en-US" dirty="0">
                <a:ea typeface="+mn-ea"/>
              </a:rPr>
              <a:t>Depression</a:t>
            </a:r>
          </a:p>
          <a:p>
            <a:pPr marL="685800" lvl="2" eaLnBrk="1" fontAlgn="auto" hangingPunct="1">
              <a:lnSpc>
                <a:spcPct val="90000"/>
              </a:lnSpc>
              <a:spcAft>
                <a:spcPts val="0"/>
              </a:spcAft>
              <a:defRPr/>
            </a:pPr>
            <a:r>
              <a:rPr lang="en-US" dirty="0">
                <a:ea typeface="+mn-ea"/>
              </a:rPr>
              <a:t>Isolation</a:t>
            </a:r>
          </a:p>
          <a:p>
            <a:pPr marL="685800" lvl="2" eaLnBrk="1" fontAlgn="auto" hangingPunct="1">
              <a:lnSpc>
                <a:spcPct val="90000"/>
              </a:lnSpc>
              <a:spcAft>
                <a:spcPts val="0"/>
              </a:spcAft>
              <a:defRPr/>
            </a:pPr>
            <a:r>
              <a:rPr lang="en-US" dirty="0">
                <a:ea typeface="+mn-ea"/>
              </a:rPr>
              <a:t>Stigma</a:t>
            </a:r>
          </a:p>
          <a:p>
            <a:pPr marL="0" indent="0" eaLnBrk="1" fontAlgn="auto" hangingPunct="1">
              <a:lnSpc>
                <a:spcPct val="90000"/>
              </a:lnSpc>
              <a:spcAft>
                <a:spcPts val="0"/>
              </a:spcAft>
              <a:buFont typeface="Arial" panose="020B0604020202020204" pitchFamily="34" charset="0"/>
              <a:buNone/>
              <a:defRPr/>
            </a:pPr>
            <a:r>
              <a:rPr lang="en-US" b="1" dirty="0">
                <a:solidFill>
                  <a:srgbClr val="7030A0"/>
                </a:solidFill>
                <a:ea typeface="+mn-ea"/>
                <a:cs typeface="+mn-cs"/>
              </a:rPr>
              <a:t>Social</a:t>
            </a:r>
          </a:p>
          <a:p>
            <a:pPr marL="685800" lvl="2" eaLnBrk="1" fontAlgn="auto" hangingPunct="1">
              <a:lnSpc>
                <a:spcPct val="90000"/>
              </a:lnSpc>
              <a:spcAft>
                <a:spcPts val="0"/>
              </a:spcAft>
              <a:defRPr/>
            </a:pPr>
            <a:r>
              <a:rPr lang="en-US" dirty="0">
                <a:ea typeface="+mn-ea"/>
              </a:rPr>
              <a:t>Relationship issues</a:t>
            </a:r>
          </a:p>
          <a:p>
            <a:pPr marL="685800" lvl="2" eaLnBrk="1" fontAlgn="auto" hangingPunct="1">
              <a:lnSpc>
                <a:spcPct val="90000"/>
              </a:lnSpc>
              <a:spcAft>
                <a:spcPts val="0"/>
              </a:spcAft>
              <a:defRPr/>
            </a:pPr>
            <a:r>
              <a:rPr lang="en-US" dirty="0">
                <a:ea typeface="+mn-ea"/>
              </a:rPr>
              <a:t>Lack of community</a:t>
            </a:r>
          </a:p>
          <a:p>
            <a:pPr marL="685800" lvl="2" eaLnBrk="1" fontAlgn="auto" hangingPunct="1">
              <a:lnSpc>
                <a:spcPct val="90000"/>
              </a:lnSpc>
              <a:spcAft>
                <a:spcPts val="0"/>
              </a:spcAft>
              <a:defRPr/>
            </a:pPr>
            <a:r>
              <a:rPr lang="en-US" dirty="0">
                <a:ea typeface="+mn-ea"/>
              </a:rPr>
              <a:t>Isolation from community</a:t>
            </a:r>
          </a:p>
          <a:p>
            <a:pPr eaLnBrk="1" fontAlgn="auto" hangingPunct="1">
              <a:lnSpc>
                <a:spcPct val="90000"/>
              </a:lnSpc>
              <a:spcAft>
                <a:spcPts val="0"/>
              </a:spcAft>
              <a:defRPr/>
            </a:pPr>
            <a:endParaRPr lang="en-US" sz="2000" dirty="0">
              <a:ea typeface="+mn-ea"/>
              <a:cs typeface="+mn-cs"/>
            </a:endParaRPr>
          </a:p>
        </p:txBody>
      </p:sp>
      <p:sp>
        <p:nvSpPr>
          <p:cNvPr id="576516" name="Rectangle 4">
            <a:extLst>
              <a:ext uri="{FF2B5EF4-FFF2-40B4-BE49-F238E27FC236}">
                <a16:creationId xmlns:a16="http://schemas.microsoft.com/office/drawing/2014/main" id="{2FFC22B3-B8B6-4135-96E7-DBFD50261D8E}"/>
              </a:ext>
            </a:extLst>
          </p:cNvPr>
          <p:cNvSpPr>
            <a:spLocks noGrp="1" noChangeArrowheads="1"/>
          </p:cNvSpPr>
          <p:nvPr>
            <p:ph type="body" sz="half" idx="2"/>
          </p:nvPr>
        </p:nvSpPr>
        <p:spPr>
          <a:xfrm>
            <a:off x="4572000" y="1017588"/>
            <a:ext cx="4038600" cy="5764212"/>
          </a:xfrm>
        </p:spPr>
        <p:txBody>
          <a:bodyPr/>
          <a:lstStyle/>
          <a:p>
            <a:pPr marL="0" indent="0" eaLnBrk="1" fontAlgn="auto" hangingPunct="1">
              <a:spcAft>
                <a:spcPts val="0"/>
              </a:spcAft>
              <a:buFont typeface="Arial" panose="020B0604020202020204" pitchFamily="34" charset="0"/>
              <a:buNone/>
              <a:defRPr/>
            </a:pPr>
            <a:r>
              <a:rPr lang="en-US" b="1" dirty="0">
                <a:solidFill>
                  <a:srgbClr val="7030A0"/>
                </a:solidFill>
                <a:ea typeface="+mn-ea"/>
                <a:cs typeface="+mn-cs"/>
              </a:rPr>
              <a:t>Spiritual</a:t>
            </a:r>
          </a:p>
          <a:p>
            <a:pPr marL="685800" lvl="2" eaLnBrk="1" fontAlgn="auto" hangingPunct="1">
              <a:spcAft>
                <a:spcPts val="0"/>
              </a:spcAft>
              <a:defRPr/>
            </a:pPr>
            <a:r>
              <a:rPr lang="en-US" dirty="0">
                <a:ea typeface="+mn-ea"/>
              </a:rPr>
              <a:t>Isolation</a:t>
            </a:r>
          </a:p>
          <a:p>
            <a:pPr marL="685800" lvl="2" eaLnBrk="1" fontAlgn="auto" hangingPunct="1">
              <a:spcAft>
                <a:spcPts val="0"/>
              </a:spcAft>
              <a:defRPr/>
            </a:pPr>
            <a:r>
              <a:rPr lang="en-US" dirty="0">
                <a:ea typeface="+mn-ea"/>
              </a:rPr>
              <a:t>Not connecting to life</a:t>
            </a:r>
          </a:p>
          <a:p>
            <a:pPr marL="0" indent="0" eaLnBrk="1" fontAlgn="auto" hangingPunct="1">
              <a:spcAft>
                <a:spcPts val="0"/>
              </a:spcAft>
              <a:buFont typeface="Arial" panose="020B0604020202020204" pitchFamily="34" charset="0"/>
              <a:buNone/>
              <a:defRPr/>
            </a:pPr>
            <a:r>
              <a:rPr lang="en-US" b="1" dirty="0">
                <a:solidFill>
                  <a:srgbClr val="7030A0"/>
                </a:solidFill>
                <a:ea typeface="+mn-ea"/>
                <a:cs typeface="+mn-cs"/>
              </a:rPr>
              <a:t>Economic</a:t>
            </a:r>
          </a:p>
          <a:p>
            <a:pPr marL="685800" lvl="2" eaLnBrk="1" fontAlgn="auto" hangingPunct="1">
              <a:spcAft>
                <a:spcPts val="0"/>
              </a:spcAft>
              <a:defRPr/>
            </a:pPr>
            <a:r>
              <a:rPr lang="en-US" dirty="0">
                <a:ea typeface="+mn-ea"/>
              </a:rPr>
              <a:t>$ to acquire drugs</a:t>
            </a:r>
          </a:p>
          <a:p>
            <a:pPr marL="685800" lvl="2" eaLnBrk="1" fontAlgn="auto" hangingPunct="1">
              <a:spcAft>
                <a:spcPts val="0"/>
              </a:spcAft>
              <a:defRPr/>
            </a:pPr>
            <a:r>
              <a:rPr lang="en-US" dirty="0">
                <a:ea typeface="+mn-ea"/>
              </a:rPr>
              <a:t>Loss of housing</a:t>
            </a:r>
          </a:p>
          <a:p>
            <a:pPr marL="685800" lvl="2" eaLnBrk="1" fontAlgn="auto" hangingPunct="1">
              <a:spcAft>
                <a:spcPts val="0"/>
              </a:spcAft>
              <a:defRPr/>
            </a:pPr>
            <a:r>
              <a:rPr lang="en-US" dirty="0">
                <a:ea typeface="+mn-ea"/>
              </a:rPr>
              <a:t>Loss of or trouble finding jobs</a:t>
            </a:r>
          </a:p>
          <a:p>
            <a:pPr marL="0" indent="0" eaLnBrk="1" fontAlgn="auto" hangingPunct="1">
              <a:spcAft>
                <a:spcPts val="0"/>
              </a:spcAft>
              <a:buFont typeface="Arial" panose="020B0604020202020204" pitchFamily="34" charset="0"/>
              <a:buNone/>
              <a:defRPr/>
            </a:pPr>
            <a:r>
              <a:rPr lang="en-US" b="1" dirty="0">
                <a:solidFill>
                  <a:srgbClr val="7030A0"/>
                </a:solidFill>
                <a:ea typeface="+mn-ea"/>
                <a:cs typeface="+mn-cs"/>
              </a:rPr>
              <a:t>Legal</a:t>
            </a:r>
          </a:p>
          <a:p>
            <a:pPr marL="685800" lvl="2" eaLnBrk="1" fontAlgn="auto" hangingPunct="1">
              <a:spcAft>
                <a:spcPts val="0"/>
              </a:spcAft>
              <a:defRPr/>
            </a:pPr>
            <a:r>
              <a:rPr lang="en-US" dirty="0">
                <a:ea typeface="+mn-ea"/>
              </a:rPr>
              <a:t>Discrimination</a:t>
            </a:r>
          </a:p>
          <a:p>
            <a:pPr marL="685800" lvl="2" eaLnBrk="1" fontAlgn="auto" hangingPunct="1">
              <a:spcAft>
                <a:spcPts val="0"/>
              </a:spcAft>
              <a:defRPr/>
            </a:pPr>
            <a:r>
              <a:rPr lang="en-US" dirty="0">
                <a:ea typeface="+mn-ea"/>
              </a:rPr>
              <a:t>Arrest</a:t>
            </a:r>
          </a:p>
          <a:p>
            <a:pPr marL="685800" lvl="2" eaLnBrk="1" fontAlgn="auto" hangingPunct="1">
              <a:spcAft>
                <a:spcPts val="0"/>
              </a:spcAft>
              <a:defRPr/>
            </a:pPr>
            <a:r>
              <a:rPr lang="en-US" dirty="0">
                <a:ea typeface="+mn-ea"/>
              </a:rPr>
              <a:t>Incarceration</a:t>
            </a:r>
          </a:p>
          <a:p>
            <a:pPr eaLnBrk="1" fontAlgn="auto" hangingPunct="1">
              <a:spcAft>
                <a:spcPts val="0"/>
              </a:spcAft>
              <a:defRPr/>
            </a:pPr>
            <a:endParaRPr lang="en-US" dirty="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6515">
                                            <p:txEl>
                                              <p:pRg st="1" end="1"/>
                                            </p:txEl>
                                          </p:spTgt>
                                        </p:tgtEl>
                                        <p:attrNameLst>
                                          <p:attrName>style.visibility</p:attrName>
                                        </p:attrNameLst>
                                      </p:cBhvr>
                                      <p:to>
                                        <p:strVal val="visible"/>
                                      </p:to>
                                    </p:set>
                                    <p:anim calcmode="lin" valueType="num">
                                      <p:cBhvr additive="base">
                                        <p:cTn id="7" dur="500" fill="hold"/>
                                        <p:tgtEl>
                                          <p:spTgt spid="5765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651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6515">
                                            <p:txEl>
                                              <p:pRg st="2" end="2"/>
                                            </p:txEl>
                                          </p:spTgt>
                                        </p:tgtEl>
                                        <p:attrNameLst>
                                          <p:attrName>style.visibility</p:attrName>
                                        </p:attrNameLst>
                                      </p:cBhvr>
                                      <p:to>
                                        <p:strVal val="visible"/>
                                      </p:to>
                                    </p:set>
                                    <p:anim calcmode="lin" valueType="num">
                                      <p:cBhvr additive="base">
                                        <p:cTn id="11" dur="500" fill="hold"/>
                                        <p:tgtEl>
                                          <p:spTgt spid="5765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65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6515">
                                            <p:txEl>
                                              <p:pRg st="3" end="3"/>
                                            </p:txEl>
                                          </p:spTgt>
                                        </p:tgtEl>
                                        <p:attrNameLst>
                                          <p:attrName>style.visibility</p:attrName>
                                        </p:attrNameLst>
                                      </p:cBhvr>
                                      <p:to>
                                        <p:strVal val="visible"/>
                                      </p:to>
                                    </p:set>
                                    <p:anim calcmode="lin" valueType="num">
                                      <p:cBhvr additive="base">
                                        <p:cTn id="15" dur="500" fill="hold"/>
                                        <p:tgtEl>
                                          <p:spTgt spid="5765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6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76515">
                                            <p:txEl>
                                              <p:pRg st="5" end="5"/>
                                            </p:txEl>
                                          </p:spTgt>
                                        </p:tgtEl>
                                        <p:attrNameLst>
                                          <p:attrName>style.visibility</p:attrName>
                                        </p:attrNameLst>
                                      </p:cBhvr>
                                      <p:to>
                                        <p:strVal val="visible"/>
                                      </p:to>
                                    </p:set>
                                    <p:anim calcmode="lin" valueType="num">
                                      <p:cBhvr additive="base">
                                        <p:cTn id="21" dur="500" fill="hold"/>
                                        <p:tgtEl>
                                          <p:spTgt spid="57651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651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76515">
                                            <p:txEl>
                                              <p:pRg st="6" end="6"/>
                                            </p:txEl>
                                          </p:spTgt>
                                        </p:tgtEl>
                                        <p:attrNameLst>
                                          <p:attrName>style.visibility</p:attrName>
                                        </p:attrNameLst>
                                      </p:cBhvr>
                                      <p:to>
                                        <p:strVal val="visible"/>
                                      </p:to>
                                    </p:set>
                                    <p:anim calcmode="lin" valueType="num">
                                      <p:cBhvr additive="base">
                                        <p:cTn id="25" dur="500" fill="hold"/>
                                        <p:tgtEl>
                                          <p:spTgt spid="5765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651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76515">
                                            <p:txEl>
                                              <p:pRg st="7" end="7"/>
                                            </p:txEl>
                                          </p:spTgt>
                                        </p:tgtEl>
                                        <p:attrNameLst>
                                          <p:attrName>style.visibility</p:attrName>
                                        </p:attrNameLst>
                                      </p:cBhvr>
                                      <p:to>
                                        <p:strVal val="visible"/>
                                      </p:to>
                                    </p:set>
                                    <p:anim calcmode="lin" valueType="num">
                                      <p:cBhvr additive="base">
                                        <p:cTn id="29" dur="500" fill="hold"/>
                                        <p:tgtEl>
                                          <p:spTgt spid="57651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65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76515">
                                            <p:txEl>
                                              <p:pRg st="9" end="9"/>
                                            </p:txEl>
                                          </p:spTgt>
                                        </p:tgtEl>
                                        <p:attrNameLst>
                                          <p:attrName>style.visibility</p:attrName>
                                        </p:attrNameLst>
                                      </p:cBhvr>
                                      <p:to>
                                        <p:strVal val="visible"/>
                                      </p:to>
                                    </p:set>
                                    <p:anim calcmode="lin" valueType="num">
                                      <p:cBhvr additive="base">
                                        <p:cTn id="35" dur="500" fill="hold"/>
                                        <p:tgtEl>
                                          <p:spTgt spid="57651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6515">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6515">
                                            <p:txEl>
                                              <p:pRg st="10" end="10"/>
                                            </p:txEl>
                                          </p:spTgt>
                                        </p:tgtEl>
                                        <p:attrNameLst>
                                          <p:attrName>style.visibility</p:attrName>
                                        </p:attrNameLst>
                                      </p:cBhvr>
                                      <p:to>
                                        <p:strVal val="visible"/>
                                      </p:to>
                                    </p:set>
                                    <p:anim calcmode="lin" valueType="num">
                                      <p:cBhvr additive="base">
                                        <p:cTn id="39" dur="500" fill="hold"/>
                                        <p:tgtEl>
                                          <p:spTgt spid="576515">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76515">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76515">
                                            <p:txEl>
                                              <p:pRg st="11" end="11"/>
                                            </p:txEl>
                                          </p:spTgt>
                                        </p:tgtEl>
                                        <p:attrNameLst>
                                          <p:attrName>style.visibility</p:attrName>
                                        </p:attrNameLst>
                                      </p:cBhvr>
                                      <p:to>
                                        <p:strVal val="visible"/>
                                      </p:to>
                                    </p:set>
                                    <p:anim calcmode="lin" valueType="num">
                                      <p:cBhvr additive="base">
                                        <p:cTn id="43" dur="500" fill="hold"/>
                                        <p:tgtEl>
                                          <p:spTgt spid="57651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65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76516">
                                            <p:txEl>
                                              <p:pRg st="1" end="1"/>
                                            </p:txEl>
                                          </p:spTgt>
                                        </p:tgtEl>
                                        <p:attrNameLst>
                                          <p:attrName>style.visibility</p:attrName>
                                        </p:attrNameLst>
                                      </p:cBhvr>
                                      <p:to>
                                        <p:strVal val="visible"/>
                                      </p:to>
                                    </p:set>
                                    <p:anim calcmode="lin" valueType="num">
                                      <p:cBhvr additive="base">
                                        <p:cTn id="49" dur="500" fill="hold"/>
                                        <p:tgtEl>
                                          <p:spTgt spid="57651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6516">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76516">
                                            <p:txEl>
                                              <p:pRg st="2" end="2"/>
                                            </p:txEl>
                                          </p:spTgt>
                                        </p:tgtEl>
                                        <p:attrNameLst>
                                          <p:attrName>style.visibility</p:attrName>
                                        </p:attrNameLst>
                                      </p:cBhvr>
                                      <p:to>
                                        <p:strVal val="visible"/>
                                      </p:to>
                                    </p:set>
                                    <p:anim calcmode="lin" valueType="num">
                                      <p:cBhvr additive="base">
                                        <p:cTn id="53" dur="500" fill="hold"/>
                                        <p:tgtEl>
                                          <p:spTgt spid="57651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765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76516">
                                            <p:txEl>
                                              <p:pRg st="4" end="4"/>
                                            </p:txEl>
                                          </p:spTgt>
                                        </p:tgtEl>
                                        <p:attrNameLst>
                                          <p:attrName>style.visibility</p:attrName>
                                        </p:attrNameLst>
                                      </p:cBhvr>
                                      <p:to>
                                        <p:strVal val="visible"/>
                                      </p:to>
                                    </p:set>
                                    <p:anim calcmode="lin" valueType="num">
                                      <p:cBhvr additive="base">
                                        <p:cTn id="59" dur="500" fill="hold"/>
                                        <p:tgtEl>
                                          <p:spTgt spid="57651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76516">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76516">
                                            <p:txEl>
                                              <p:pRg st="5" end="5"/>
                                            </p:txEl>
                                          </p:spTgt>
                                        </p:tgtEl>
                                        <p:attrNameLst>
                                          <p:attrName>style.visibility</p:attrName>
                                        </p:attrNameLst>
                                      </p:cBhvr>
                                      <p:to>
                                        <p:strVal val="visible"/>
                                      </p:to>
                                    </p:set>
                                    <p:anim calcmode="lin" valueType="num">
                                      <p:cBhvr additive="base">
                                        <p:cTn id="63" dur="500" fill="hold"/>
                                        <p:tgtEl>
                                          <p:spTgt spid="57651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76516">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76516">
                                            <p:txEl>
                                              <p:pRg st="6" end="6"/>
                                            </p:txEl>
                                          </p:spTgt>
                                        </p:tgtEl>
                                        <p:attrNameLst>
                                          <p:attrName>style.visibility</p:attrName>
                                        </p:attrNameLst>
                                      </p:cBhvr>
                                      <p:to>
                                        <p:strVal val="visible"/>
                                      </p:to>
                                    </p:set>
                                    <p:anim calcmode="lin" valueType="num">
                                      <p:cBhvr additive="base">
                                        <p:cTn id="67" dur="500" fill="hold"/>
                                        <p:tgtEl>
                                          <p:spTgt spid="57651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765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576516">
                                            <p:txEl>
                                              <p:pRg st="8" end="8"/>
                                            </p:txEl>
                                          </p:spTgt>
                                        </p:tgtEl>
                                        <p:attrNameLst>
                                          <p:attrName>style.visibility</p:attrName>
                                        </p:attrNameLst>
                                      </p:cBhvr>
                                      <p:to>
                                        <p:strVal val="visible"/>
                                      </p:to>
                                    </p:set>
                                    <p:anim calcmode="lin" valueType="num">
                                      <p:cBhvr additive="base">
                                        <p:cTn id="73" dur="500" fill="hold"/>
                                        <p:tgtEl>
                                          <p:spTgt spid="576516">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76516">
                                            <p:txEl>
                                              <p:pRg st="8" end="8"/>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76516">
                                            <p:txEl>
                                              <p:pRg st="9" end="9"/>
                                            </p:txEl>
                                          </p:spTgt>
                                        </p:tgtEl>
                                        <p:attrNameLst>
                                          <p:attrName>style.visibility</p:attrName>
                                        </p:attrNameLst>
                                      </p:cBhvr>
                                      <p:to>
                                        <p:strVal val="visible"/>
                                      </p:to>
                                    </p:set>
                                    <p:anim calcmode="lin" valueType="num">
                                      <p:cBhvr additive="base">
                                        <p:cTn id="77" dur="500" fill="hold"/>
                                        <p:tgtEl>
                                          <p:spTgt spid="576516">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76516">
                                            <p:txEl>
                                              <p:pRg st="9" end="9"/>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76516">
                                            <p:txEl>
                                              <p:pRg st="10" end="10"/>
                                            </p:txEl>
                                          </p:spTgt>
                                        </p:tgtEl>
                                        <p:attrNameLst>
                                          <p:attrName>style.visibility</p:attrName>
                                        </p:attrNameLst>
                                      </p:cBhvr>
                                      <p:to>
                                        <p:strVal val="visible"/>
                                      </p:to>
                                    </p:set>
                                    <p:anim calcmode="lin" valueType="num">
                                      <p:cBhvr additive="base">
                                        <p:cTn id="81" dur="500" fill="hold"/>
                                        <p:tgtEl>
                                          <p:spTgt spid="576516">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7651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idx="4294967295"/>
          </p:nvPr>
        </p:nvSpPr>
        <p:spPr bwMode="auto">
          <a:xfrm>
            <a:off x="914400" y="2667000"/>
            <a:ext cx="73152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t>ACTIVITY:</a:t>
            </a:r>
            <a:br>
              <a:rPr lang="en-US" altLang="en-US" sz="3600" b="1" smtClean="0"/>
            </a:br>
            <a:r>
              <a:rPr lang="en-US" altLang="en-US" sz="3600" b="1" i="1" smtClean="0"/>
              <a:t>Whys and Harms</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914400" y="6096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Clr>
                <a:srgbClr val="00B050"/>
              </a:buClr>
            </a:pPr>
            <a:r>
              <a:rPr lang="en-US" altLang="en-US" sz="4400" b="1">
                <a:latin typeface="Tahoma" panose="020B0604030504040204" pitchFamily="34" charset="0"/>
                <a:cs typeface="Tahoma" panose="020B0604030504040204" pitchFamily="34" charset="0"/>
              </a:rPr>
              <a:t>Harm Reduction Coalition</a:t>
            </a:r>
          </a:p>
        </p:txBody>
      </p:sp>
      <p:sp>
        <p:nvSpPr>
          <p:cNvPr id="3" name="TextBox 2">
            <a:extLst>
              <a:ext uri="{FF2B5EF4-FFF2-40B4-BE49-F238E27FC236}">
                <a16:creationId xmlns:a16="http://schemas.microsoft.com/office/drawing/2014/main" id="{1D63573F-4BEB-407C-A8E1-F0D83FB06C34}"/>
              </a:ext>
            </a:extLst>
          </p:cNvPr>
          <p:cNvSpPr txBox="1"/>
          <p:nvPr/>
        </p:nvSpPr>
        <p:spPr>
          <a:xfrm>
            <a:off x="228600" y="1371600"/>
            <a:ext cx="8915400" cy="1447800"/>
          </a:xfrm>
          <a:prstGeom prst="rect">
            <a:avLst/>
          </a:prstGeom>
        </p:spPr>
        <p:txBody>
          <a:bodyPr>
            <a:normAutofit lnSpcReduction="10000"/>
          </a:bodyPr>
          <a:lstStyle/>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Founded in 1993 by needle exchange providers, advocates, and drug users</a:t>
            </a:r>
          </a:p>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Challenge the persistent stigma faced by people  who use drugs</a:t>
            </a:r>
          </a:p>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Advocate for policy and public health reform</a:t>
            </a:r>
          </a:p>
        </p:txBody>
      </p:sp>
      <p:graphicFrame>
        <p:nvGraphicFramePr>
          <p:cNvPr id="4" name="Diagram 3">
            <a:extLst>
              <a:ext uri="{FF2B5EF4-FFF2-40B4-BE49-F238E27FC236}">
                <a16:creationId xmlns:a16="http://schemas.microsoft.com/office/drawing/2014/main" id="{58CC614B-CBB1-4C84-A93A-CC32EFC78FA3}"/>
              </a:ext>
            </a:extLst>
          </p:cNvPr>
          <p:cNvGraphicFramePr/>
          <p:nvPr/>
        </p:nvGraphicFramePr>
        <p:xfrm>
          <a:off x="1181100" y="2590800"/>
          <a:ext cx="7010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1" name="Rectangle 1"/>
          <p:cNvSpPr>
            <a:spLocks noChangeArrowheads="1"/>
          </p:cNvSpPr>
          <p:nvPr/>
        </p:nvSpPr>
        <p:spPr bwMode="auto">
          <a:xfrm>
            <a:off x="2209800" y="5791200"/>
            <a:ext cx="712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0000"/>
              </a:buClr>
            </a:pPr>
            <a:r>
              <a:rPr lang="en-US" altLang="en-US" sz="1400" b="1">
                <a:solidFill>
                  <a:srgbClr val="0070C0"/>
                </a:solidFill>
                <a:latin typeface="Tahoma" panose="020B0604030504040204" pitchFamily="34" charset="0"/>
                <a:cs typeface="Tahoma" panose="020B0604030504040204" pitchFamily="34" charset="0"/>
              </a:rPr>
              <a:t>Harm Reduction Coalition creates spaces for dialogue and action that help heal the harms caused by racialized drug policies.</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bwMode="auto">
          <a:xfrm>
            <a:off x="457200" y="1371600"/>
            <a:ext cx="82296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
            </a:pPr>
            <a:r>
              <a:rPr lang="en-US" altLang="en-US" sz="2800" smtClean="0"/>
              <a:t>What are </a:t>
            </a:r>
            <a:r>
              <a:rPr lang="en-US" altLang="en-US" sz="2800" b="1" i="1" smtClean="0">
                <a:solidFill>
                  <a:srgbClr val="7030A0"/>
                </a:solidFill>
              </a:rPr>
              <a:t>possible harms </a:t>
            </a:r>
            <a:r>
              <a:rPr lang="en-US" altLang="en-US" sz="2800" smtClean="0"/>
              <a:t>you anticipate in relation to drug use behaviors, and overall wellness? </a:t>
            </a:r>
          </a:p>
          <a:p>
            <a:pPr eaLnBrk="1" hangingPunct="1">
              <a:buFont typeface="Wingdings" panose="05000000000000000000" pitchFamily="2" charset="2"/>
              <a:buChar char="§"/>
            </a:pPr>
            <a:endParaRPr lang="en-US" altLang="en-US" sz="1200" smtClean="0"/>
          </a:p>
          <a:p>
            <a:pPr eaLnBrk="1" hangingPunct="1">
              <a:buFont typeface="Wingdings" panose="05000000000000000000" pitchFamily="2" charset="2"/>
              <a:buChar char="§"/>
            </a:pPr>
            <a:r>
              <a:rPr lang="en-US" altLang="en-US" sz="2800" smtClean="0"/>
              <a:t>What </a:t>
            </a:r>
            <a:r>
              <a:rPr lang="en-US" altLang="en-US" sz="2800" b="1" i="1" smtClean="0">
                <a:solidFill>
                  <a:srgbClr val="7030A0"/>
                </a:solidFill>
              </a:rPr>
              <a:t>contributing factors </a:t>
            </a:r>
            <a:r>
              <a:rPr lang="en-US" altLang="en-US" sz="2800" smtClean="0"/>
              <a:t>may lead to high-risk behaviors and associated harm?  </a:t>
            </a:r>
          </a:p>
          <a:p>
            <a:pPr eaLnBrk="1" hangingPunct="1">
              <a:buFont typeface="Wingdings" panose="05000000000000000000" pitchFamily="2" charset="2"/>
              <a:buChar char="§"/>
            </a:pPr>
            <a:endParaRPr lang="en-US" altLang="en-US" sz="1200" smtClean="0"/>
          </a:p>
          <a:p>
            <a:pPr eaLnBrk="1" hangingPunct="1">
              <a:spcBef>
                <a:spcPct val="0"/>
              </a:spcBef>
              <a:buFont typeface="Wingdings" panose="05000000000000000000" pitchFamily="2" charset="2"/>
              <a:buChar char="§"/>
            </a:pPr>
            <a:r>
              <a:rPr lang="en-US" altLang="en-US" sz="2800" smtClean="0"/>
              <a:t>What strategies can people in the scenarios adopt to </a:t>
            </a:r>
            <a:r>
              <a:rPr lang="en-US" altLang="en-US" sz="2800" b="1" i="1" smtClean="0">
                <a:solidFill>
                  <a:srgbClr val="7030A0"/>
                </a:solidFill>
              </a:rPr>
              <a:t>reduce harms </a:t>
            </a:r>
            <a:r>
              <a:rPr lang="en-US" altLang="en-US" sz="2800" smtClean="0"/>
              <a:t>and </a:t>
            </a:r>
            <a:r>
              <a:rPr lang="en-US" altLang="en-US" sz="2800" b="1" i="1" smtClean="0">
                <a:solidFill>
                  <a:srgbClr val="7030A0"/>
                </a:solidFill>
              </a:rPr>
              <a:t>decrease risk in the moment</a:t>
            </a:r>
            <a:r>
              <a:rPr lang="en-US" altLang="en-US" sz="2800" i="1" smtClean="0">
                <a:solidFill>
                  <a:srgbClr val="7030A0"/>
                </a:solidFill>
              </a:rPr>
              <a:t>?</a:t>
            </a:r>
          </a:p>
          <a:p>
            <a:pPr eaLnBrk="1" hangingPunct="1">
              <a:spcBef>
                <a:spcPct val="0"/>
              </a:spcBef>
              <a:buFont typeface="Wingdings" panose="05000000000000000000" pitchFamily="2" charset="2"/>
              <a:buChar char="§"/>
            </a:pPr>
            <a:endParaRPr lang="en-US" altLang="en-US" sz="1200" i="1" smtClean="0">
              <a:solidFill>
                <a:srgbClr val="7030A0"/>
              </a:solidFill>
            </a:endParaRPr>
          </a:p>
          <a:p>
            <a:pPr eaLnBrk="1" hangingPunct="1">
              <a:buFont typeface="Wingdings" panose="05000000000000000000" pitchFamily="2" charset="2"/>
              <a:buChar char="§"/>
            </a:pPr>
            <a:r>
              <a:rPr lang="en-US" altLang="en-US" sz="2800" smtClean="0"/>
              <a:t>Explore the possible </a:t>
            </a:r>
            <a:r>
              <a:rPr lang="en-US" altLang="en-US" sz="2800" b="1" i="1" smtClean="0">
                <a:solidFill>
                  <a:srgbClr val="7030A0"/>
                </a:solidFill>
              </a:rPr>
              <a:t>“whys” </a:t>
            </a:r>
            <a:r>
              <a:rPr lang="en-US" altLang="en-US" sz="2800" smtClean="0"/>
              <a:t>someone is using certain drugs/alcohol.</a:t>
            </a:r>
          </a:p>
        </p:txBody>
      </p:sp>
      <p:sp>
        <p:nvSpPr>
          <p:cNvPr id="71683" name="Rectangle 2"/>
          <p:cNvSpPr txBox="1">
            <a:spLocks noChangeArrowheads="1"/>
          </p:cNvSpPr>
          <p:nvPr/>
        </p:nvSpPr>
        <p:spPr bwMode="auto">
          <a:xfrm>
            <a:off x="381000" y="533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a:solidFill>
                  <a:srgbClr val="000000"/>
                </a:solidFill>
                <a:latin typeface="Calibri" panose="020F0502020204030204" pitchFamily="34" charset="0"/>
              </a:rPr>
              <a:t>Activity Discussion Q’s </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65242AA-6D60-4C39-A578-D1F43DC04EAE}"/>
              </a:ext>
            </a:extLst>
          </p:cNvPr>
          <p:cNvGraphicFramePr/>
          <p:nvPr/>
        </p:nvGraphicFramePr>
        <p:xfrm>
          <a:off x="1371600" y="1676400"/>
          <a:ext cx="658616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79B8C67-1D64-4AEF-A505-9A526B9DAC1F}"/>
              </a:ext>
            </a:extLst>
          </p:cNvPr>
          <p:cNvSpPr txBox="1"/>
          <p:nvPr/>
        </p:nvSpPr>
        <p:spPr>
          <a:xfrm>
            <a:off x="685800" y="457200"/>
            <a:ext cx="7696200" cy="1066800"/>
          </a:xfrm>
          <a:prstGeom prst="rect">
            <a:avLst/>
          </a:prstGeom>
        </p:spPr>
        <p:txBody>
          <a:bodyPr wrap="none">
            <a:normAutofit/>
          </a:bodyPr>
          <a:lstStyle/>
          <a:p>
            <a:pPr algn="ctr">
              <a:buClr>
                <a:schemeClr val="accent6">
                  <a:lumMod val="75000"/>
                </a:schemeClr>
              </a:buClr>
              <a:defRPr/>
            </a:pPr>
            <a:r>
              <a:rPr lang="en-US" sz="3600" b="1" dirty="0">
                <a:latin typeface="+mj-lt"/>
                <a:ea typeface="+mn-ea"/>
              </a:rPr>
              <a:t>Stages of Change</a:t>
            </a:r>
            <a:r>
              <a:rPr lang="en-US" sz="3600" b="1" cap="small" dirty="0">
                <a:latin typeface="+mj-lt"/>
                <a:ea typeface="+mn-ea"/>
              </a:rPr>
              <a:t> </a:t>
            </a:r>
          </a:p>
          <a:p>
            <a:pPr algn="ctr">
              <a:buClr>
                <a:schemeClr val="accent6">
                  <a:lumMod val="75000"/>
                </a:schemeClr>
              </a:buClr>
              <a:defRPr/>
            </a:pPr>
            <a:r>
              <a:rPr lang="en-US" sz="2500" b="1" i="1" dirty="0" err="1">
                <a:solidFill>
                  <a:srgbClr val="0000FF"/>
                </a:solidFill>
                <a:latin typeface="Arial" charset="0"/>
                <a:ea typeface="ＭＳ Ｐゴシック" charset="0"/>
                <a:cs typeface="ＭＳ Ｐゴシック" charset="0"/>
              </a:rPr>
              <a:t>Transtheoretical</a:t>
            </a:r>
            <a:r>
              <a:rPr lang="en-US" sz="2500" b="1" i="1" dirty="0">
                <a:solidFill>
                  <a:srgbClr val="0000FF"/>
                </a:solidFill>
                <a:latin typeface="Arial" charset="0"/>
                <a:ea typeface="ＭＳ Ｐゴシック" charset="0"/>
                <a:cs typeface="ＭＳ Ｐゴシック" charset="0"/>
              </a:rPr>
              <a:t> Model of Behavior Change</a:t>
            </a:r>
          </a:p>
        </p:txBody>
      </p:sp>
      <p:sp>
        <p:nvSpPr>
          <p:cNvPr id="4" name="TextBox 3">
            <a:extLst>
              <a:ext uri="{FF2B5EF4-FFF2-40B4-BE49-F238E27FC236}">
                <a16:creationId xmlns:a16="http://schemas.microsoft.com/office/drawing/2014/main" id="{9E75E4D7-BB96-4218-BC37-5FC94568AC32}"/>
              </a:ext>
            </a:extLst>
          </p:cNvPr>
          <p:cNvSpPr txBox="1"/>
          <p:nvPr/>
        </p:nvSpPr>
        <p:spPr>
          <a:xfrm>
            <a:off x="9053513" y="4510088"/>
            <a:ext cx="914400" cy="914400"/>
          </a:xfrm>
          <a:prstGeom prst="rect">
            <a:avLst/>
          </a:prstGeom>
        </p:spPr>
        <p:txBody>
          <a:bodyPr wrap="none">
            <a:normAutofit/>
          </a:bodyPr>
          <a:lstStyle/>
          <a:p>
            <a:pPr eaLnBrk="1" hangingPunct="1">
              <a:buClr>
                <a:schemeClr val="accent6">
                  <a:lumMod val="75000"/>
                </a:schemeClr>
              </a:buClr>
              <a:buFont typeface="Calibri" pitchFamily="34" charset="0"/>
              <a:buChar char="●"/>
              <a:defRPr/>
            </a:pPr>
            <a:endParaRPr lang="en-US" sz="4000" dirty="0">
              <a:latin typeface="Arial" pitchFamily="34" charset="0"/>
              <a:ea typeface="ＭＳ Ｐゴシック" charset="0"/>
              <a:cs typeface="ＭＳ Ｐゴシック"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ChangeArrowheads="1"/>
          </p:cNvSpPr>
          <p:nvPr/>
        </p:nvSpPr>
        <p:spPr bwMode="auto">
          <a:xfrm>
            <a:off x="533400" y="914400"/>
            <a:ext cx="838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50000"/>
              </a:lnSpc>
              <a:buClr>
                <a:srgbClr val="E46C0A"/>
              </a:buClr>
              <a:buFont typeface="Calibri" panose="020F0502020204030204" pitchFamily="34" charset="0"/>
              <a:buAutoNum type="arabicPeriod"/>
            </a:pPr>
            <a:r>
              <a:rPr lang="en-US" altLang="en-US" sz="3200" b="1">
                <a:solidFill>
                  <a:srgbClr val="9900CC"/>
                </a:solidFill>
                <a:latin typeface="Calibri" panose="020F0502020204030204" pitchFamily="34" charset="0"/>
              </a:rPr>
              <a:t>PRE-CONTEMPLATION </a:t>
            </a:r>
            <a:r>
              <a:rPr lang="en-US" altLang="en-US" sz="3200" b="1" i="1">
                <a:solidFill>
                  <a:srgbClr val="0000FF"/>
                </a:solidFill>
                <a:latin typeface="Calibri" panose="020F0502020204030204" pitchFamily="34" charset="0"/>
              </a:rPr>
              <a:t>“Not Considering It”</a:t>
            </a:r>
          </a:p>
          <a:p>
            <a:pPr>
              <a:lnSpc>
                <a:spcPct val="150000"/>
              </a:lnSpc>
              <a:buClr>
                <a:srgbClr val="E46C0A"/>
              </a:buClr>
              <a:buFont typeface="Calibri" panose="020F0502020204030204" pitchFamily="34" charset="0"/>
              <a:buAutoNum type="arabicPeriod"/>
            </a:pPr>
            <a:r>
              <a:rPr lang="en-US" altLang="en-US" sz="3200" b="1">
                <a:solidFill>
                  <a:srgbClr val="9900CC"/>
                </a:solidFill>
                <a:latin typeface="Calibri" panose="020F0502020204030204" pitchFamily="34" charset="0"/>
              </a:rPr>
              <a:t>CONTEMPLATION </a:t>
            </a:r>
            <a:r>
              <a:rPr lang="en-US" altLang="en-US" sz="3200" b="1" i="1">
                <a:solidFill>
                  <a:srgbClr val="0000FF"/>
                </a:solidFill>
                <a:latin typeface="Calibri" panose="020F0502020204030204" pitchFamily="34" charset="0"/>
              </a:rPr>
              <a:t>“Thinking About It”</a:t>
            </a:r>
          </a:p>
          <a:p>
            <a:pPr>
              <a:lnSpc>
                <a:spcPct val="150000"/>
              </a:lnSpc>
              <a:buClr>
                <a:srgbClr val="E46C0A"/>
              </a:buClr>
              <a:buFont typeface="Calibri" panose="020F0502020204030204" pitchFamily="34" charset="0"/>
              <a:buAutoNum type="arabicPeriod"/>
            </a:pPr>
            <a:r>
              <a:rPr lang="en-US" altLang="en-US" sz="3200" b="1">
                <a:solidFill>
                  <a:srgbClr val="9900CC"/>
                </a:solidFill>
                <a:latin typeface="Calibri" panose="020F0502020204030204" pitchFamily="34" charset="0"/>
              </a:rPr>
              <a:t>PREPARATION </a:t>
            </a:r>
            <a:r>
              <a:rPr lang="en-US" altLang="en-US" sz="3200" b="1" i="1">
                <a:solidFill>
                  <a:srgbClr val="0000FF"/>
                </a:solidFill>
                <a:latin typeface="Calibri" panose="020F0502020204030204" pitchFamily="34" charset="0"/>
              </a:rPr>
              <a:t>“Planning To Do It”</a:t>
            </a:r>
          </a:p>
          <a:p>
            <a:pPr>
              <a:lnSpc>
                <a:spcPct val="150000"/>
              </a:lnSpc>
              <a:buClr>
                <a:srgbClr val="E46C0A"/>
              </a:buClr>
              <a:buFont typeface="Calibri" panose="020F0502020204030204" pitchFamily="34" charset="0"/>
              <a:buAutoNum type="arabicPeriod"/>
            </a:pPr>
            <a:r>
              <a:rPr lang="en-US" altLang="en-US" sz="3200" b="1">
                <a:solidFill>
                  <a:srgbClr val="9900CC"/>
                </a:solidFill>
                <a:latin typeface="Calibri" panose="020F0502020204030204" pitchFamily="34" charset="0"/>
              </a:rPr>
              <a:t>ACTION </a:t>
            </a:r>
            <a:r>
              <a:rPr lang="en-US" altLang="en-US" sz="3200" b="1" i="1">
                <a:solidFill>
                  <a:srgbClr val="0000FF"/>
                </a:solidFill>
                <a:latin typeface="Calibri" panose="020F0502020204030204" pitchFamily="34" charset="0"/>
              </a:rPr>
              <a:t>“Doing It”</a:t>
            </a:r>
          </a:p>
          <a:p>
            <a:pPr>
              <a:lnSpc>
                <a:spcPct val="150000"/>
              </a:lnSpc>
              <a:buClr>
                <a:srgbClr val="E46C0A"/>
              </a:buClr>
              <a:buFont typeface="Calibri" panose="020F0502020204030204" pitchFamily="34" charset="0"/>
              <a:buAutoNum type="arabicPeriod"/>
            </a:pPr>
            <a:r>
              <a:rPr lang="en-US" altLang="en-US" sz="3200" b="1">
                <a:solidFill>
                  <a:srgbClr val="9900CC"/>
                </a:solidFill>
                <a:latin typeface="Calibri" panose="020F0502020204030204" pitchFamily="34" charset="0"/>
              </a:rPr>
              <a:t>MAINTENANCE </a:t>
            </a:r>
            <a:r>
              <a:rPr lang="en-US" altLang="en-US" sz="3200" b="1" i="1">
                <a:solidFill>
                  <a:srgbClr val="0000FF"/>
                </a:solidFill>
                <a:latin typeface="Calibri" panose="020F0502020204030204" pitchFamily="34" charset="0"/>
              </a:rPr>
              <a:t>“Staying With It”</a:t>
            </a:r>
          </a:p>
          <a:p>
            <a:pPr>
              <a:lnSpc>
                <a:spcPct val="150000"/>
              </a:lnSpc>
              <a:buClr>
                <a:srgbClr val="E46C0A"/>
              </a:buClr>
              <a:buFont typeface="Calibri" panose="020F0502020204030204" pitchFamily="34" charset="0"/>
              <a:buAutoNum type="arabicPeriod"/>
            </a:pPr>
            <a:r>
              <a:rPr lang="en-US" altLang="en-US" sz="3200" b="1">
                <a:solidFill>
                  <a:srgbClr val="9900CC"/>
                </a:solidFill>
                <a:latin typeface="Calibri" panose="020F0502020204030204" pitchFamily="34" charset="0"/>
              </a:rPr>
              <a:t>RETURN/RELAPSE </a:t>
            </a:r>
            <a:r>
              <a:rPr lang="en-US" altLang="en-US" sz="3200" b="1" i="1">
                <a:solidFill>
                  <a:srgbClr val="0000FF"/>
                </a:solidFill>
                <a:latin typeface="Calibri" panose="020F0502020204030204" pitchFamily="34" charset="0"/>
              </a:rPr>
              <a:t>“Stop Doing It”</a:t>
            </a:r>
            <a:endParaRPr lang="en-US" altLang="en-US" sz="2800" b="1" i="1">
              <a:solidFill>
                <a:srgbClr val="0000FF"/>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AE8010F-7FE0-466E-AE35-0703D20F8EDE}"/>
              </a:ext>
            </a:extLst>
          </p:cNvPr>
          <p:cNvSpPr>
            <a:spLocks noChangeArrowheads="1"/>
          </p:cNvSpPr>
          <p:nvPr/>
        </p:nvSpPr>
        <p:spPr bwMode="auto">
          <a:xfrm>
            <a:off x="304800" y="6858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algn="ctr">
              <a:defRPr/>
            </a:pPr>
            <a:r>
              <a:rPr lang="en-US" sz="3600" b="1" dirty="0">
                <a:solidFill>
                  <a:srgbClr val="000000"/>
                </a:solidFill>
                <a:latin typeface="Calibri" charset="0"/>
                <a:ea typeface="MS PGothic" charset="0"/>
                <a:cs typeface="MS PGothic" charset="0"/>
              </a:rPr>
              <a:t>Principles of Harm Reduction</a:t>
            </a:r>
          </a:p>
        </p:txBody>
      </p:sp>
      <p:sp>
        <p:nvSpPr>
          <p:cNvPr id="4" name="Content Placeholder 5">
            <a:extLst>
              <a:ext uri="{FF2B5EF4-FFF2-40B4-BE49-F238E27FC236}">
                <a16:creationId xmlns:a16="http://schemas.microsoft.com/office/drawing/2014/main" id="{C41E8ECF-6CC6-487E-BE98-2EB458F295E1}"/>
              </a:ext>
            </a:extLst>
          </p:cNvPr>
          <p:cNvSpPr txBox="1">
            <a:spLocks/>
          </p:cNvSpPr>
          <p:nvPr/>
        </p:nvSpPr>
        <p:spPr>
          <a:xfrm>
            <a:off x="1600200" y="1752600"/>
            <a:ext cx="5867400" cy="4038600"/>
          </a:xfrm>
          <a:prstGeom prst="rect">
            <a:avLst/>
          </a:prstGeom>
          <a:solidFill>
            <a:schemeClr val="bg1"/>
          </a:solidFill>
          <a:ln w="19050">
            <a:solidFill>
              <a:schemeClr val="tx1"/>
            </a:solidFill>
          </a:ln>
        </p:spPr>
        <p:txBody>
          <a:bodyPr/>
          <a:lstStyle>
            <a:lvl1pPr marL="342900"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1pPr>
            <a:lvl2pPr marL="782638" indent="-325438"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2pPr>
            <a:lvl3pPr marL="1219200" indent="-3048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3pPr>
            <a:lvl4pPr marL="1736725" indent="-365125"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4pPr>
            <a:lvl5pPr marL="2193925"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a:lstStyle>
          <a:p>
            <a:pPr>
              <a:lnSpc>
                <a:spcPct val="150000"/>
              </a:lnSpc>
              <a:spcBef>
                <a:spcPts val="0"/>
              </a:spcBef>
              <a:buFont typeface="Wingdings" panose="05000000000000000000" pitchFamily="2" charset="2"/>
              <a:buChar char="§"/>
              <a:defRPr/>
            </a:pPr>
            <a:r>
              <a:rPr lang="en-US" altLang="en-US" sz="2800" kern="0" dirty="0"/>
              <a:t>Health and Dignity</a:t>
            </a:r>
          </a:p>
          <a:p>
            <a:pPr>
              <a:lnSpc>
                <a:spcPct val="150000"/>
              </a:lnSpc>
              <a:spcBef>
                <a:spcPts val="0"/>
              </a:spcBef>
              <a:buFont typeface="Wingdings" panose="05000000000000000000" pitchFamily="2" charset="2"/>
              <a:buChar char="§"/>
              <a:defRPr/>
            </a:pPr>
            <a:r>
              <a:rPr lang="en-US" altLang="en-US" sz="2800" kern="0" dirty="0"/>
              <a:t>Participant-Centered</a:t>
            </a:r>
          </a:p>
          <a:p>
            <a:pPr>
              <a:lnSpc>
                <a:spcPct val="150000"/>
              </a:lnSpc>
              <a:spcBef>
                <a:spcPts val="0"/>
              </a:spcBef>
              <a:buFont typeface="Wingdings" panose="05000000000000000000" pitchFamily="2" charset="2"/>
              <a:buChar char="§"/>
              <a:defRPr/>
            </a:pPr>
            <a:r>
              <a:rPr lang="en-US" altLang="en-US" sz="2800" kern="0" dirty="0"/>
              <a:t>Participant Involvement</a:t>
            </a:r>
          </a:p>
          <a:p>
            <a:pPr>
              <a:lnSpc>
                <a:spcPct val="150000"/>
              </a:lnSpc>
              <a:spcBef>
                <a:spcPts val="0"/>
              </a:spcBef>
              <a:buFont typeface="Wingdings" panose="05000000000000000000" pitchFamily="2" charset="2"/>
              <a:buChar char="§"/>
              <a:defRPr/>
            </a:pPr>
            <a:r>
              <a:rPr lang="en-US" altLang="en-US" sz="2800" kern="0" dirty="0"/>
              <a:t>Participant Self-Rule</a:t>
            </a:r>
          </a:p>
          <a:p>
            <a:pPr>
              <a:lnSpc>
                <a:spcPct val="150000"/>
              </a:lnSpc>
              <a:spcBef>
                <a:spcPts val="0"/>
              </a:spcBef>
              <a:buFont typeface="Wingdings" panose="05000000000000000000" pitchFamily="2" charset="2"/>
              <a:buChar char="§"/>
              <a:defRPr/>
            </a:pPr>
            <a:r>
              <a:rPr lang="en-US" altLang="en-US" sz="2800" kern="0" dirty="0"/>
              <a:t>Recognize Inequalities &amp; Injustices</a:t>
            </a:r>
          </a:p>
          <a:p>
            <a:pPr>
              <a:lnSpc>
                <a:spcPct val="150000"/>
              </a:lnSpc>
              <a:spcBef>
                <a:spcPts val="0"/>
              </a:spcBef>
              <a:buFont typeface="Wingdings" panose="05000000000000000000" pitchFamily="2" charset="2"/>
              <a:buChar char="§"/>
              <a:defRPr/>
            </a:pPr>
            <a:r>
              <a:rPr lang="en-US" altLang="en-US" sz="2800" kern="0" dirty="0"/>
              <a:t>Practical and Realistic</a:t>
            </a:r>
            <a:endParaRPr lang="en-US" sz="2800" kern="0"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6CE77A5-A4A7-4869-99A2-420344FE0C54}"/>
              </a:ext>
            </a:extLst>
          </p:cNvPr>
          <p:cNvSpPr>
            <a:spLocks noChangeArrowheads="1"/>
          </p:cNvSpPr>
          <p:nvPr/>
        </p:nvSpPr>
        <p:spPr bwMode="auto">
          <a:xfrm>
            <a:off x="533400" y="457200"/>
            <a:ext cx="807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algn="ctr" eaLnBrk="1" hangingPunct="1">
              <a:defRPr/>
            </a:pPr>
            <a:r>
              <a:rPr lang="en-US" sz="3600" b="1" dirty="0">
                <a:solidFill>
                  <a:srgbClr val="000000"/>
                </a:solidFill>
                <a:latin typeface="Calibri" charset="0"/>
                <a:ea typeface="MS PGothic" charset="0"/>
                <a:cs typeface="MS PGothic" charset="0"/>
              </a:rPr>
              <a:t>(1) Focus on Health and Dignity</a:t>
            </a:r>
          </a:p>
        </p:txBody>
      </p:sp>
      <p:sp>
        <p:nvSpPr>
          <p:cNvPr id="69635" name="Rectangle 3">
            <a:extLst>
              <a:ext uri="{FF2B5EF4-FFF2-40B4-BE49-F238E27FC236}">
                <a16:creationId xmlns:a16="http://schemas.microsoft.com/office/drawing/2014/main" id="{A3DBC8C1-9A95-4DF9-9B9E-AA19B5A1CECF}"/>
              </a:ext>
            </a:extLst>
          </p:cNvPr>
          <p:cNvSpPr>
            <a:spLocks noChangeArrowheads="1"/>
          </p:cNvSpPr>
          <p:nvPr/>
        </p:nvSpPr>
        <p:spPr bwMode="auto">
          <a:xfrm>
            <a:off x="533400" y="1219200"/>
            <a:ext cx="8229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eaLnBrk="1" hangingPunct="1">
              <a:spcBef>
                <a:spcPts val="0"/>
              </a:spcBef>
              <a:defRPr/>
            </a:pPr>
            <a:r>
              <a:rPr lang="en-US" sz="2800" dirty="0">
                <a:solidFill>
                  <a:srgbClr val="000000"/>
                </a:solidFill>
                <a:latin typeface="Calibri" charset="0"/>
                <a:ea typeface="MS PGothic" charset="0"/>
                <a:cs typeface="MS PGothic" charset="0"/>
              </a:rPr>
              <a:t>Establishes </a:t>
            </a:r>
            <a:r>
              <a:rPr lang="en-US" sz="2800" b="1" dirty="0">
                <a:solidFill>
                  <a:srgbClr val="0000FF"/>
                </a:solidFill>
                <a:latin typeface="Calibri" charset="0"/>
                <a:ea typeface="MS PGothic" charset="0"/>
                <a:cs typeface="MS PGothic" charset="0"/>
              </a:rPr>
              <a:t>quality of individual and community life and well-being </a:t>
            </a:r>
            <a:r>
              <a:rPr lang="en-US" sz="2800" dirty="0">
                <a:solidFill>
                  <a:srgbClr val="000000"/>
                </a:solidFill>
                <a:latin typeface="Calibri" charset="0"/>
                <a:ea typeface="MS PGothic" charset="0"/>
                <a:cs typeface="MS PGothic" charset="0"/>
              </a:rPr>
              <a:t>as the criteria for successful     </a:t>
            </a:r>
          </a:p>
          <a:p>
            <a:pPr eaLnBrk="1" hangingPunct="1">
              <a:spcBef>
                <a:spcPts val="0"/>
              </a:spcBef>
              <a:defRPr/>
            </a:pPr>
            <a:r>
              <a:rPr lang="en-US" sz="2800" dirty="0">
                <a:solidFill>
                  <a:srgbClr val="000000"/>
                </a:solidFill>
                <a:latin typeface="Calibri" charset="0"/>
                <a:ea typeface="MS PGothic" charset="0"/>
                <a:cs typeface="MS PGothic" charset="0"/>
              </a:rPr>
              <a:t>interventions and policies. </a:t>
            </a:r>
          </a:p>
          <a:p>
            <a:pPr eaLnBrk="1" hangingPunct="1">
              <a:spcBef>
                <a:spcPct val="20000"/>
              </a:spcBef>
              <a:defRPr/>
            </a:pPr>
            <a:endParaRPr lang="en-US" sz="2800" dirty="0">
              <a:solidFill>
                <a:srgbClr val="000000"/>
              </a:solidFill>
              <a:latin typeface="Calibri" charset="0"/>
              <a:ea typeface="MS PGothic" charset="0"/>
              <a:cs typeface="MS PGothic" charset="0"/>
            </a:endParaRPr>
          </a:p>
        </p:txBody>
      </p:sp>
      <p:pic>
        <p:nvPicPr>
          <p:cNvPr id="79876" name="Picture 7" descr="hands-in-the-form-of-heart.jpg"/>
          <p:cNvPicPr>
            <a:picLocks noChangeAspect="1"/>
          </p:cNvPicPr>
          <p:nvPr/>
        </p:nvPicPr>
        <p:blipFill>
          <a:blip r:embed="rId3" cstate="print">
            <a:extLst>
              <a:ext uri="{28A0092B-C50C-407E-A947-70E740481C1C}">
                <a14:useLocalDpi xmlns:a14="http://schemas.microsoft.com/office/drawing/2010/main" val="0"/>
              </a:ext>
            </a:extLst>
          </a:blip>
          <a:srcRect t="10558" b="69"/>
          <a:stretch>
            <a:fillRect/>
          </a:stretch>
        </p:blipFill>
        <p:spPr bwMode="auto">
          <a:xfrm>
            <a:off x="1143000" y="2590800"/>
            <a:ext cx="69342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1"/>
          <p:cNvSpPr>
            <a:spLocks noChangeArrowheads="1"/>
          </p:cNvSpPr>
          <p:nvPr/>
        </p:nvSpPr>
        <p:spPr bwMode="auto">
          <a:xfrm rot="-5400000">
            <a:off x="7570787" y="5297488"/>
            <a:ext cx="2079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ja-JP" sz="1500">
                <a:latin typeface="Arial" panose="020B0604020202020204" pitchFamily="34" charset="0"/>
              </a:rPr>
              <a:t>foto by George Hodan</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78EDC72-A29A-42D6-B745-D0BBF8141A57}"/>
              </a:ext>
            </a:extLst>
          </p:cNvPr>
          <p:cNvSpPr>
            <a:spLocks noChangeArrowheads="1"/>
          </p:cNvSpPr>
          <p:nvPr/>
        </p:nvSpPr>
        <p:spPr bwMode="auto">
          <a:xfrm>
            <a:off x="533400" y="53340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algn="ctr" eaLnBrk="1" hangingPunct="1">
              <a:defRPr/>
            </a:pPr>
            <a:r>
              <a:rPr lang="en-US" sz="3600" b="1" dirty="0">
                <a:solidFill>
                  <a:srgbClr val="000000"/>
                </a:solidFill>
                <a:latin typeface="Calibri" charset="0"/>
                <a:ea typeface="MS PGothic" charset="0"/>
                <a:cs typeface="MS PGothic" charset="0"/>
              </a:rPr>
              <a:t>(2)</a:t>
            </a:r>
            <a:r>
              <a:rPr lang="en-US" sz="3600" dirty="0">
                <a:solidFill>
                  <a:srgbClr val="000000"/>
                </a:solidFill>
                <a:latin typeface="Calibri" charset="0"/>
                <a:ea typeface="MS PGothic" charset="0"/>
                <a:cs typeface="MS PGothic" charset="0"/>
              </a:rPr>
              <a:t> </a:t>
            </a:r>
            <a:r>
              <a:rPr lang="en-US" sz="3600" b="1" dirty="0">
                <a:solidFill>
                  <a:srgbClr val="000000"/>
                </a:solidFill>
                <a:latin typeface="Calibri" charset="0"/>
                <a:ea typeface="MS PGothic" charset="0"/>
                <a:cs typeface="MS PGothic" charset="0"/>
              </a:rPr>
              <a:t>Participant-Centered Services</a:t>
            </a:r>
          </a:p>
        </p:txBody>
      </p:sp>
      <p:sp>
        <p:nvSpPr>
          <p:cNvPr id="71683" name="Rectangle 3">
            <a:extLst>
              <a:ext uri="{FF2B5EF4-FFF2-40B4-BE49-F238E27FC236}">
                <a16:creationId xmlns:a16="http://schemas.microsoft.com/office/drawing/2014/main" id="{08C340E2-9043-4326-B909-99FA66161DCA}"/>
              </a:ext>
            </a:extLst>
          </p:cNvPr>
          <p:cNvSpPr>
            <a:spLocks noChangeArrowheads="1"/>
          </p:cNvSpPr>
          <p:nvPr/>
        </p:nvSpPr>
        <p:spPr bwMode="auto">
          <a:xfrm>
            <a:off x="609600" y="1143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eaLnBrk="1" hangingPunct="1">
              <a:spcBef>
                <a:spcPts val="0"/>
              </a:spcBef>
              <a:defRPr/>
            </a:pPr>
            <a:r>
              <a:rPr lang="en-US" sz="2800" b="1" dirty="0">
                <a:solidFill>
                  <a:srgbClr val="0000FF"/>
                </a:solidFill>
                <a:latin typeface="Calibri" charset="0"/>
                <a:ea typeface="MS PGothic" charset="0"/>
                <a:cs typeface="MS PGothic" charset="0"/>
              </a:rPr>
              <a:t>Non-judgmental </a:t>
            </a:r>
            <a:r>
              <a:rPr lang="en-US" sz="2800" dirty="0">
                <a:solidFill>
                  <a:srgbClr val="000000"/>
                </a:solidFill>
                <a:latin typeface="Calibri" charset="0"/>
                <a:ea typeface="MS PGothic" charset="0"/>
                <a:cs typeface="MS PGothic" charset="0"/>
              </a:rPr>
              <a:t>and </a:t>
            </a:r>
            <a:r>
              <a:rPr lang="en-US" sz="2800" b="1" dirty="0">
                <a:solidFill>
                  <a:srgbClr val="0000FF"/>
                </a:solidFill>
                <a:latin typeface="Calibri" charset="0"/>
                <a:ea typeface="MS PGothic" charset="0"/>
                <a:cs typeface="MS PGothic" charset="0"/>
              </a:rPr>
              <a:t>non-coercive </a:t>
            </a:r>
            <a:r>
              <a:rPr lang="en-US" sz="2800" dirty="0">
                <a:solidFill>
                  <a:srgbClr val="000000"/>
                </a:solidFill>
                <a:latin typeface="Calibri" charset="0"/>
                <a:ea typeface="MS PGothic" charset="0"/>
                <a:cs typeface="MS PGothic" charset="0"/>
              </a:rPr>
              <a:t>provision of services and resources.</a:t>
            </a:r>
          </a:p>
          <a:p>
            <a:pPr eaLnBrk="1" hangingPunct="1">
              <a:lnSpc>
                <a:spcPct val="80000"/>
              </a:lnSpc>
              <a:spcBef>
                <a:spcPct val="20000"/>
              </a:spcBef>
              <a:defRPr/>
            </a:pPr>
            <a:endParaRPr lang="en-US" sz="2800" dirty="0">
              <a:solidFill>
                <a:srgbClr val="000000"/>
              </a:solidFill>
              <a:latin typeface="Calibri" charset="0"/>
              <a:ea typeface="MS PGothic" charset="0"/>
              <a:cs typeface="MS PGothic" charset="0"/>
            </a:endParaRPr>
          </a:p>
        </p:txBody>
      </p:sp>
      <p:pic>
        <p:nvPicPr>
          <p:cNvPr id="81924" name="Picture 5" descr="fitflop-slipp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6972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4"/>
          <p:cNvSpPr>
            <a:spLocks noChangeArrowheads="1"/>
          </p:cNvSpPr>
          <p:nvPr/>
        </p:nvSpPr>
        <p:spPr bwMode="auto">
          <a:xfrm rot="-5400000">
            <a:off x="7769225" y="5297488"/>
            <a:ext cx="1682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ja-JP" sz="1500">
                <a:latin typeface="Arial" panose="020B0604020202020204" pitchFamily="34" charset="0"/>
              </a:rPr>
              <a:t>foto by Maliz Ong</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9909F44-F716-49E4-942D-CA328BC88984}"/>
              </a:ext>
            </a:extLst>
          </p:cNvPr>
          <p:cNvSpPr>
            <a:spLocks noChangeArrowheads="1"/>
          </p:cNvSpPr>
          <p:nvPr/>
        </p:nvSpPr>
        <p:spPr bwMode="auto">
          <a:xfrm>
            <a:off x="838200" y="3810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algn="ctr" eaLnBrk="1" hangingPunct="1">
              <a:defRPr/>
            </a:pPr>
            <a:r>
              <a:rPr lang="en-US" sz="3600" b="1" dirty="0">
                <a:solidFill>
                  <a:srgbClr val="000000"/>
                </a:solidFill>
                <a:latin typeface="Calibri" charset="0"/>
                <a:ea typeface="MS PGothic" charset="0"/>
                <a:cs typeface="MS PGothic" charset="0"/>
              </a:rPr>
              <a:t>(3) Participant Involvement</a:t>
            </a:r>
          </a:p>
        </p:txBody>
      </p:sp>
      <p:sp>
        <p:nvSpPr>
          <p:cNvPr id="73731" name="Rectangle 3">
            <a:extLst>
              <a:ext uri="{FF2B5EF4-FFF2-40B4-BE49-F238E27FC236}">
                <a16:creationId xmlns:a16="http://schemas.microsoft.com/office/drawing/2014/main" id="{584BB03C-2AFD-418D-B59B-60FA01B61126}"/>
              </a:ext>
            </a:extLst>
          </p:cNvPr>
          <p:cNvSpPr>
            <a:spLocks noChangeArrowheads="1"/>
          </p:cNvSpPr>
          <p:nvPr/>
        </p:nvSpPr>
        <p:spPr bwMode="auto">
          <a:xfrm>
            <a:off x="762000" y="106680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eaLnBrk="1" hangingPunct="1">
              <a:lnSpc>
                <a:spcPct val="80000"/>
              </a:lnSpc>
              <a:spcBef>
                <a:spcPct val="20000"/>
              </a:spcBef>
              <a:defRPr/>
            </a:pPr>
            <a:r>
              <a:rPr lang="en-US" sz="2800" dirty="0">
                <a:solidFill>
                  <a:srgbClr val="000000"/>
                </a:solidFill>
                <a:latin typeface="Calibri" charset="0"/>
                <a:ea typeface="MS PGothic" charset="0"/>
                <a:cs typeface="MS PGothic" charset="0"/>
              </a:rPr>
              <a:t>Ensures people have a </a:t>
            </a:r>
            <a:r>
              <a:rPr lang="en-US" sz="2800" b="1" dirty="0">
                <a:solidFill>
                  <a:srgbClr val="0000FF"/>
                </a:solidFill>
                <a:latin typeface="Calibri" charset="0"/>
                <a:ea typeface="MS PGothic" charset="0"/>
                <a:cs typeface="MS PGothic" charset="0"/>
              </a:rPr>
              <a:t>real voice in the creation of programs and policies </a:t>
            </a:r>
            <a:r>
              <a:rPr lang="en-US" sz="2800" dirty="0">
                <a:solidFill>
                  <a:srgbClr val="000000"/>
                </a:solidFill>
                <a:latin typeface="Calibri" charset="0"/>
                <a:ea typeface="MS PGothic" charset="0"/>
                <a:cs typeface="MS PGothic" charset="0"/>
              </a:rPr>
              <a:t>designed to serve them.</a:t>
            </a:r>
          </a:p>
          <a:p>
            <a:pPr eaLnBrk="1" hangingPunct="1">
              <a:lnSpc>
                <a:spcPct val="80000"/>
              </a:lnSpc>
              <a:spcBef>
                <a:spcPct val="20000"/>
              </a:spcBef>
              <a:defRPr/>
            </a:pPr>
            <a:endParaRPr lang="en-US" sz="2800" dirty="0">
              <a:solidFill>
                <a:srgbClr val="000000"/>
              </a:solidFill>
              <a:latin typeface="Calibri" charset="0"/>
              <a:ea typeface="MS PGothic" charset="0"/>
              <a:cs typeface="MS PGothic" charset="0"/>
            </a:endParaRPr>
          </a:p>
        </p:txBody>
      </p:sp>
      <p:pic>
        <p:nvPicPr>
          <p:cNvPr id="83972" name="Picture 1" descr="Nothing About U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2880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9C12562-0A39-4AAF-A451-9A34745A66D1}"/>
              </a:ext>
            </a:extLst>
          </p:cNvPr>
          <p:cNvSpPr>
            <a:spLocks noChangeArrowheads="1"/>
          </p:cNvSpPr>
          <p:nvPr/>
        </p:nvSpPr>
        <p:spPr bwMode="auto">
          <a:xfrm>
            <a:off x="1143000" y="381000"/>
            <a:ext cx="670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algn="ctr" eaLnBrk="1" hangingPunct="1">
              <a:defRPr/>
            </a:pPr>
            <a:r>
              <a:rPr lang="en-US" sz="3600" b="1" dirty="0">
                <a:solidFill>
                  <a:srgbClr val="000000"/>
                </a:solidFill>
                <a:latin typeface="Calibri" charset="0"/>
                <a:ea typeface="MS PGothic" charset="0"/>
                <a:cs typeface="MS PGothic" charset="0"/>
              </a:rPr>
              <a:t>(4) Participant Autonomy</a:t>
            </a:r>
          </a:p>
        </p:txBody>
      </p:sp>
      <p:sp>
        <p:nvSpPr>
          <p:cNvPr id="75779" name="Rectangle 3">
            <a:extLst>
              <a:ext uri="{FF2B5EF4-FFF2-40B4-BE49-F238E27FC236}">
                <a16:creationId xmlns:a16="http://schemas.microsoft.com/office/drawing/2014/main" id="{B2439B80-BC1B-4607-8042-7B87D3BD3D25}"/>
              </a:ext>
            </a:extLst>
          </p:cNvPr>
          <p:cNvSpPr>
            <a:spLocks noChangeArrowheads="1"/>
          </p:cNvSpPr>
          <p:nvPr/>
        </p:nvSpPr>
        <p:spPr bwMode="auto">
          <a:xfrm>
            <a:off x="609600" y="990600"/>
            <a:ext cx="7839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eaLnBrk="1" hangingPunct="1">
              <a:spcBef>
                <a:spcPts val="0"/>
              </a:spcBef>
              <a:defRPr/>
            </a:pPr>
            <a:r>
              <a:rPr lang="en-US" sz="2800" dirty="0">
                <a:solidFill>
                  <a:srgbClr val="000000"/>
                </a:solidFill>
                <a:latin typeface="Calibri" charset="0"/>
                <a:ea typeface="MS PGothic" charset="0"/>
                <a:cs typeface="MS PGothic" charset="0"/>
              </a:rPr>
              <a:t>Affirms people who use drugs themselves as their own </a:t>
            </a:r>
            <a:r>
              <a:rPr lang="en-US" sz="2800" b="1" dirty="0">
                <a:solidFill>
                  <a:srgbClr val="0000FF"/>
                </a:solidFill>
                <a:latin typeface="Calibri" charset="0"/>
                <a:ea typeface="MS PGothic" charset="0"/>
                <a:cs typeface="MS PGothic" charset="0"/>
              </a:rPr>
              <a:t>primary agents of change </a:t>
            </a:r>
            <a:r>
              <a:rPr lang="en-US" sz="2800" dirty="0">
                <a:solidFill>
                  <a:srgbClr val="000000"/>
                </a:solidFill>
                <a:latin typeface="Calibri" charset="0"/>
                <a:ea typeface="MS PGothic" charset="0"/>
                <a:cs typeface="MS PGothic" charset="0"/>
              </a:rPr>
              <a:t>.</a:t>
            </a:r>
            <a:endParaRPr lang="en-US" sz="2800" b="1" dirty="0">
              <a:solidFill>
                <a:srgbClr val="3366FF"/>
              </a:solidFill>
              <a:latin typeface="Calibri" charset="0"/>
              <a:ea typeface="MS PGothic" charset="0"/>
              <a:cs typeface="MS PGothic" charset="0"/>
            </a:endParaRPr>
          </a:p>
        </p:txBody>
      </p:sp>
      <p:pic>
        <p:nvPicPr>
          <p:cNvPr id="86020" name="Picture 3" descr="623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425" y="2057400"/>
            <a:ext cx="71659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4"/>
          <p:cNvSpPr>
            <a:spLocks noChangeArrowheads="1"/>
          </p:cNvSpPr>
          <p:nvPr/>
        </p:nvSpPr>
        <p:spPr bwMode="auto">
          <a:xfrm rot="-5400000">
            <a:off x="7293769" y="5074444"/>
            <a:ext cx="26336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ja-JP" sz="1500">
                <a:latin typeface="Arial" panose="020B0604020202020204" pitchFamily="34" charset="0"/>
              </a:rPr>
              <a:t>foto by CDC/James Gathany</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BAB0228-5315-4D25-AD30-F42D8A90E48D}"/>
              </a:ext>
            </a:extLst>
          </p:cNvPr>
          <p:cNvSpPr>
            <a:spLocks noChangeArrowheads="1"/>
          </p:cNvSpPr>
          <p:nvPr/>
        </p:nvSpPr>
        <p:spPr bwMode="auto">
          <a:xfrm>
            <a:off x="1143000" y="3810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lstStyle/>
          <a:p>
            <a:pPr algn="ctr" eaLnBrk="1" hangingPunct="1">
              <a:defRPr/>
            </a:pPr>
            <a:r>
              <a:rPr lang="en-US" sz="3600" b="1" dirty="0">
                <a:solidFill>
                  <a:srgbClr val="000000"/>
                </a:solidFill>
                <a:latin typeface="Calibri" charset="0"/>
                <a:ea typeface="MS PGothic" charset="0"/>
              </a:rPr>
              <a:t>(5) Sociocultural Factors</a:t>
            </a:r>
          </a:p>
        </p:txBody>
      </p:sp>
      <p:sp>
        <p:nvSpPr>
          <p:cNvPr id="77827" name="Rectangle 3">
            <a:extLst>
              <a:ext uri="{FF2B5EF4-FFF2-40B4-BE49-F238E27FC236}">
                <a16:creationId xmlns:a16="http://schemas.microsoft.com/office/drawing/2014/main" id="{7CC944A9-038C-40A5-94BC-FEC5C1EFC27E}"/>
              </a:ext>
            </a:extLst>
          </p:cNvPr>
          <p:cNvSpPr>
            <a:spLocks noChangeArrowheads="1"/>
          </p:cNvSpPr>
          <p:nvPr/>
        </p:nvSpPr>
        <p:spPr bwMode="auto">
          <a:xfrm>
            <a:off x="533400" y="1066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lstStyle/>
          <a:p>
            <a:pPr defTabSz="812800" eaLnBrk="1" hangingPunct="1">
              <a:spcBef>
                <a:spcPts val="0"/>
              </a:spcBef>
              <a:defRPr/>
            </a:pPr>
            <a:r>
              <a:rPr lang="en-US" dirty="0">
                <a:solidFill>
                  <a:srgbClr val="000000"/>
                </a:solidFill>
                <a:latin typeface="Calibri" charset="0"/>
                <a:ea typeface="MS PGothic" charset="0"/>
              </a:rPr>
              <a:t>Recognizes the various </a:t>
            </a:r>
            <a:r>
              <a:rPr lang="en-US" b="1" dirty="0">
                <a:solidFill>
                  <a:srgbClr val="0000FF"/>
                </a:solidFill>
                <a:latin typeface="Calibri" charset="0"/>
                <a:ea typeface="MS PGothic" charset="0"/>
              </a:rPr>
              <a:t>social inequalities </a:t>
            </a:r>
            <a:r>
              <a:rPr lang="en-US" dirty="0">
                <a:solidFill>
                  <a:srgbClr val="000000"/>
                </a:solidFill>
                <a:latin typeface="Calibri" charset="0"/>
                <a:ea typeface="MS PGothic" charset="0"/>
              </a:rPr>
              <a:t>which affect both </a:t>
            </a:r>
            <a:r>
              <a:rPr lang="en-US" b="1" dirty="0">
                <a:solidFill>
                  <a:srgbClr val="0000FF"/>
                </a:solidFill>
                <a:latin typeface="Calibri" charset="0"/>
                <a:ea typeface="MS PGothic" charset="0"/>
              </a:rPr>
              <a:t>people's vulnerability to </a:t>
            </a:r>
            <a:r>
              <a:rPr lang="en-US" dirty="0">
                <a:solidFill>
                  <a:srgbClr val="000000"/>
                </a:solidFill>
                <a:latin typeface="Calibri" charset="0"/>
                <a:ea typeface="MS PGothic" charset="0"/>
              </a:rPr>
              <a:t>and </a:t>
            </a:r>
            <a:r>
              <a:rPr lang="en-US" b="1" dirty="0">
                <a:solidFill>
                  <a:srgbClr val="0000FF"/>
                </a:solidFill>
                <a:latin typeface="Calibri" charset="0"/>
                <a:ea typeface="MS PGothic" charset="0"/>
              </a:rPr>
              <a:t>capacity for </a:t>
            </a:r>
            <a:r>
              <a:rPr lang="en-US" dirty="0">
                <a:solidFill>
                  <a:srgbClr val="000000"/>
                </a:solidFill>
                <a:latin typeface="Calibri" charset="0"/>
                <a:ea typeface="MS PGothic" charset="0"/>
              </a:rPr>
              <a:t>effectively </a:t>
            </a:r>
            <a:r>
              <a:rPr lang="en-US" b="1" dirty="0">
                <a:solidFill>
                  <a:srgbClr val="0000FF"/>
                </a:solidFill>
                <a:latin typeface="Calibri" charset="0"/>
                <a:ea typeface="MS PGothic" charset="0"/>
              </a:rPr>
              <a:t>dealing with potential harm</a:t>
            </a:r>
            <a:r>
              <a:rPr lang="en-US" dirty="0">
                <a:solidFill>
                  <a:srgbClr val="000000"/>
                </a:solidFill>
                <a:latin typeface="Calibri" charset="0"/>
                <a:ea typeface="MS PGothic" charset="0"/>
              </a:rPr>
              <a:t>. </a:t>
            </a:r>
          </a:p>
        </p:txBody>
      </p:sp>
      <p:pic>
        <p:nvPicPr>
          <p:cNvPr id="88068" name="Picture 4" descr="despair-2961284870333ITJ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24100"/>
            <a:ext cx="6656388"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4"/>
          <p:cNvSpPr>
            <a:spLocks noChangeArrowheads="1"/>
          </p:cNvSpPr>
          <p:nvPr/>
        </p:nvSpPr>
        <p:spPr bwMode="auto">
          <a:xfrm rot="-5400000">
            <a:off x="7691437" y="5297488"/>
            <a:ext cx="1838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ja-JP" sz="1500">
                <a:latin typeface="Arial" panose="020B0604020202020204" pitchFamily="34" charset="0"/>
              </a:rPr>
              <a:t>foto by Peter Griffin</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B275BBB-AE14-48BC-8622-6A54F312E20E}"/>
              </a:ext>
            </a:extLst>
          </p:cNvPr>
          <p:cNvSpPr>
            <a:spLocks noChangeArrowheads="1"/>
          </p:cNvSpPr>
          <p:nvPr/>
        </p:nvSpPr>
        <p:spPr bwMode="auto">
          <a:xfrm>
            <a:off x="1143000" y="4572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algn="ctr" eaLnBrk="1" hangingPunct="1">
              <a:defRPr/>
            </a:pPr>
            <a:r>
              <a:rPr lang="en-US" sz="3600" b="1" dirty="0">
                <a:solidFill>
                  <a:srgbClr val="000000"/>
                </a:solidFill>
                <a:latin typeface="Calibri" charset="0"/>
                <a:ea typeface="MS PGothic" charset="0"/>
                <a:cs typeface="MS PGothic" charset="0"/>
              </a:rPr>
              <a:t>(6) Pragmatism and Realism</a:t>
            </a:r>
          </a:p>
        </p:txBody>
      </p:sp>
      <p:sp>
        <p:nvSpPr>
          <p:cNvPr id="79875" name="Rectangle 3">
            <a:extLst>
              <a:ext uri="{FF2B5EF4-FFF2-40B4-BE49-F238E27FC236}">
                <a16:creationId xmlns:a16="http://schemas.microsoft.com/office/drawing/2014/main" id="{C73B1BEF-F601-4907-9474-C341C06EAAEE}"/>
              </a:ext>
            </a:extLst>
          </p:cNvPr>
          <p:cNvSpPr>
            <a:spLocks noChangeArrowheads="1"/>
          </p:cNvSpPr>
          <p:nvPr/>
        </p:nvSpPr>
        <p:spPr bwMode="auto">
          <a:xfrm>
            <a:off x="533400" y="10668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p>
            <a:pPr eaLnBrk="1" hangingPunct="1">
              <a:spcBef>
                <a:spcPts val="0"/>
              </a:spcBef>
              <a:defRPr/>
            </a:pPr>
            <a:r>
              <a:rPr lang="en-US" sz="2800" dirty="0">
                <a:solidFill>
                  <a:srgbClr val="000000"/>
                </a:solidFill>
                <a:latin typeface="Calibri" charset="0"/>
                <a:ea typeface="MS PGothic" charset="0"/>
                <a:cs typeface="MS PGothic" charset="0"/>
              </a:rPr>
              <a:t>Does </a:t>
            </a:r>
            <a:r>
              <a:rPr lang="en-US" sz="2800" b="1" dirty="0">
                <a:solidFill>
                  <a:srgbClr val="0000FF"/>
                </a:solidFill>
                <a:latin typeface="Calibri" charset="0"/>
                <a:ea typeface="MS PGothic" charset="0"/>
                <a:cs typeface="MS PGothic" charset="0"/>
              </a:rPr>
              <a:t>not</a:t>
            </a:r>
            <a:r>
              <a:rPr lang="en-US" sz="2800" dirty="0">
                <a:solidFill>
                  <a:srgbClr val="000000"/>
                </a:solidFill>
                <a:latin typeface="Calibri" charset="0"/>
                <a:ea typeface="MS PGothic" charset="0"/>
                <a:cs typeface="MS PGothic" charset="0"/>
              </a:rPr>
              <a:t> attempt to minimize or ignore the </a:t>
            </a:r>
            <a:r>
              <a:rPr lang="en-US" sz="2800" b="1" dirty="0">
                <a:solidFill>
                  <a:srgbClr val="0000FF"/>
                </a:solidFill>
                <a:latin typeface="Calibri" charset="0"/>
                <a:ea typeface="MS PGothic" charset="0"/>
                <a:cs typeface="MS PGothic" charset="0"/>
              </a:rPr>
              <a:t>real and tragic harm and danger</a:t>
            </a:r>
            <a:r>
              <a:rPr lang="en-US" sz="2800" dirty="0">
                <a:solidFill>
                  <a:srgbClr val="009900"/>
                </a:solidFill>
                <a:latin typeface="Calibri" charset="0"/>
                <a:ea typeface="MS PGothic" charset="0"/>
                <a:cs typeface="MS PGothic" charset="0"/>
              </a:rPr>
              <a:t> </a:t>
            </a:r>
            <a:r>
              <a:rPr lang="en-US" sz="2800" dirty="0">
                <a:solidFill>
                  <a:srgbClr val="000000"/>
                </a:solidFill>
                <a:latin typeface="Calibri" charset="0"/>
                <a:ea typeface="MS PGothic" charset="0"/>
                <a:cs typeface="MS PGothic" charset="0"/>
              </a:rPr>
              <a:t>associated with licit and illicit drug use or other risk behaviors.</a:t>
            </a:r>
          </a:p>
          <a:p>
            <a:pPr eaLnBrk="1" hangingPunct="1">
              <a:lnSpc>
                <a:spcPct val="80000"/>
              </a:lnSpc>
              <a:spcBef>
                <a:spcPct val="20000"/>
              </a:spcBef>
              <a:defRPr/>
            </a:pPr>
            <a:endParaRPr lang="en-US" sz="2800" dirty="0">
              <a:solidFill>
                <a:srgbClr val="000000"/>
              </a:solidFill>
              <a:latin typeface="Calibri" charset="0"/>
              <a:ea typeface="MS PGothic" charset="0"/>
              <a:cs typeface="MS PGothic" charset="0"/>
            </a:endParaRPr>
          </a:p>
        </p:txBody>
      </p:sp>
      <p:pic>
        <p:nvPicPr>
          <p:cNvPr id="5" name="Picture 4" descr="image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51100"/>
            <a:ext cx="6858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5"/>
          <p:cNvSpPr txBox="1">
            <a:spLocks noChangeArrowheads="1"/>
          </p:cNvSpPr>
          <p:nvPr/>
        </p:nvSpPr>
        <p:spPr bwMode="auto">
          <a:xfrm rot="-5400000">
            <a:off x="6867525" y="4562475"/>
            <a:ext cx="3505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500">
                <a:latin typeface="Arial" panose="020B0604020202020204" pitchFamily="34" charset="0"/>
              </a:rPr>
              <a:t> HRC Hepatitis C Prevention Poster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nvGraphicFramePr>
        <p:xfrm>
          <a:off x="243281" y="2114027"/>
          <a:ext cx="8179266" cy="545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36575" y="923925"/>
            <a:ext cx="8037513" cy="2800350"/>
          </a:xfrm>
          <a:prstGeom prst="rect">
            <a:avLst/>
          </a:prstGeom>
          <a:noFill/>
        </p:spPr>
        <p:txBody>
          <a:bodyPr>
            <a:spAutoFit/>
          </a:bodyPr>
          <a:lstStyle/>
          <a:p>
            <a:pPr algn="ctr">
              <a:defRPr/>
            </a:pPr>
            <a:r>
              <a:rPr lang="en-US" sz="1600" b="1" dirty="0"/>
              <a:t>NYC DOHMH’s Capacity Building Assistance project (NYC CBA) provides free and customized </a:t>
            </a:r>
          </a:p>
          <a:p>
            <a:pPr algn="ctr">
              <a:defRPr/>
            </a:pPr>
            <a:r>
              <a:rPr lang="en-US" sz="1600" b="1" dirty="0">
                <a:solidFill>
                  <a:schemeClr val="tx2">
                    <a:lumMod val="60000"/>
                    <a:lumOff val="40000"/>
                  </a:schemeClr>
                </a:solidFill>
              </a:rPr>
              <a:t>training</a:t>
            </a:r>
            <a:r>
              <a:rPr lang="en-US" sz="1600" b="1" dirty="0"/>
              <a:t>, </a:t>
            </a:r>
            <a:r>
              <a:rPr lang="en-US" sz="1600" b="1" dirty="0">
                <a:solidFill>
                  <a:schemeClr val="tx2">
                    <a:lumMod val="60000"/>
                    <a:lumOff val="40000"/>
                  </a:schemeClr>
                </a:solidFill>
              </a:rPr>
              <a:t>technical assistance</a:t>
            </a:r>
            <a:r>
              <a:rPr lang="en-US" sz="1600" b="1" dirty="0"/>
              <a:t> and </a:t>
            </a:r>
            <a:r>
              <a:rPr lang="en-US" sz="1600" b="1" dirty="0">
                <a:solidFill>
                  <a:schemeClr val="tx2">
                    <a:lumMod val="60000"/>
                    <a:lumOff val="40000"/>
                  </a:schemeClr>
                </a:solidFill>
              </a:rPr>
              <a:t>culturally and linguistically appropriate information</a:t>
            </a:r>
            <a:r>
              <a:rPr lang="en-US" sz="1600" b="1" dirty="0"/>
              <a:t> </a:t>
            </a:r>
          </a:p>
          <a:p>
            <a:pPr algn="ctr">
              <a:defRPr/>
            </a:pPr>
            <a:r>
              <a:rPr lang="en-US" sz="1600" b="1" dirty="0"/>
              <a:t>to empower </a:t>
            </a:r>
            <a:r>
              <a:rPr lang="en-US" sz="1600" b="1" i="1" dirty="0">
                <a:solidFill>
                  <a:schemeClr val="accent1">
                    <a:lumMod val="75000"/>
                  </a:schemeClr>
                </a:solidFill>
              </a:rPr>
              <a:t>Community Based Organizations </a:t>
            </a:r>
            <a:r>
              <a:rPr lang="en-US" sz="1600" b="1" dirty="0"/>
              <a:t>and </a:t>
            </a:r>
            <a:r>
              <a:rPr lang="en-US" sz="1600" b="1" i="1" dirty="0">
                <a:solidFill>
                  <a:schemeClr val="accent1">
                    <a:lumMod val="75000"/>
                  </a:schemeClr>
                </a:solidFill>
              </a:rPr>
              <a:t>Health Departments </a:t>
            </a:r>
          </a:p>
          <a:p>
            <a:pPr algn="ctr">
              <a:defRPr/>
            </a:pPr>
            <a:r>
              <a:rPr lang="en-US" sz="1600" b="1" dirty="0"/>
              <a:t>to increase health equity.</a:t>
            </a: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41988" name="TextBox 3"/>
          <p:cNvSpPr txBox="1">
            <a:spLocks noChangeArrowheads="1"/>
          </p:cNvSpPr>
          <p:nvPr/>
        </p:nvSpPr>
        <p:spPr bwMode="auto">
          <a:xfrm>
            <a:off x="3816350" y="5326063"/>
            <a:ext cx="5470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Connect with us to learn more: </a:t>
            </a:r>
            <a:r>
              <a:rPr lang="en-US" altLang="en-US" sz="1600" b="1">
                <a:hlinkClick r:id="rId7"/>
              </a:rPr>
              <a:t>NYCCBA@health.nyc.gov</a:t>
            </a:r>
            <a:endParaRPr lang="en-US" altLang="en-US" sz="1600" b="1"/>
          </a:p>
          <a:p>
            <a:endParaRPr lang="en-US" altLang="en-US" sz="1600" b="1"/>
          </a:p>
          <a:p>
            <a:r>
              <a:rPr lang="en-US" altLang="en-US" sz="1600" b="1"/>
              <a:t>Name-request NYC CBA by visiting </a:t>
            </a:r>
            <a:r>
              <a:rPr lang="en-US" altLang="en-US" sz="1600" b="1">
                <a:hlinkClick r:id="rId8"/>
              </a:rPr>
              <a:t>www.getcbanow.org</a:t>
            </a:r>
            <a:r>
              <a:rPr lang="en-US" altLang="en-US" sz="1600" b="1"/>
              <a:t>   </a:t>
            </a:r>
            <a:r>
              <a:rPr lang="en-US" altLang="en-US" sz="1600"/>
              <a:t>	</a:t>
            </a:r>
          </a:p>
        </p:txBody>
      </p:sp>
      <p:sp>
        <p:nvSpPr>
          <p:cNvPr id="41989" name="TextBox 6"/>
          <p:cNvSpPr txBox="1">
            <a:spLocks noChangeArrowheads="1"/>
          </p:cNvSpPr>
          <p:nvPr/>
        </p:nvSpPr>
        <p:spPr bwMode="auto">
          <a:xfrm>
            <a:off x="458788" y="5326063"/>
            <a:ext cx="2727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Follow up on today’s session:</a:t>
            </a:r>
          </a:p>
          <a:p>
            <a:r>
              <a:rPr lang="en-US" altLang="en-US" sz="1600"/>
              <a:t>Julie Rwan</a:t>
            </a:r>
          </a:p>
          <a:p>
            <a:r>
              <a:rPr lang="en-US" altLang="en-US" sz="1600">
                <a:hlinkClick r:id="rId9"/>
              </a:rPr>
              <a:t>jrwan@health.nyc.gov</a:t>
            </a:r>
            <a:r>
              <a:rPr lang="en-US" altLang="en-US" sz="1600"/>
              <a:t> </a:t>
            </a:r>
          </a:p>
        </p:txBody>
      </p:sp>
      <p:sp>
        <p:nvSpPr>
          <p:cNvPr id="8" name="TextBox 7"/>
          <p:cNvSpPr txBox="1"/>
          <p:nvPr/>
        </p:nvSpPr>
        <p:spPr>
          <a:xfrm>
            <a:off x="458788" y="106363"/>
            <a:ext cx="4751387" cy="769937"/>
          </a:xfrm>
          <a:prstGeom prst="rect">
            <a:avLst/>
          </a:prstGeom>
          <a:noFill/>
        </p:spPr>
        <p:txBody>
          <a:bodyPr>
            <a:spAutoFit/>
          </a:bodyPr>
          <a:lstStyle/>
          <a:p>
            <a:pPr>
              <a:defRPr/>
            </a:pPr>
            <a:r>
              <a:rPr lang="en-US" sz="4400" b="1" dirty="0">
                <a:solidFill>
                  <a:schemeClr val="accent1">
                    <a:lumMod val="75000"/>
                  </a:schemeClr>
                </a:solidFill>
              </a:rPr>
              <a:t>NYC CBA</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idx="4294967295"/>
          </p:nvPr>
        </p:nvSpPr>
        <p:spPr bwMode="auto">
          <a:xfrm>
            <a:off x="381000" y="2590800"/>
            <a:ext cx="85344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t>ACTIVITY:</a:t>
            </a:r>
            <a:br>
              <a:rPr lang="en-US" altLang="en-US" sz="3600" b="1" smtClean="0"/>
            </a:br>
            <a:r>
              <a:rPr lang="en-US" altLang="en-US" sz="3600" b="1" i="1" smtClean="0"/>
              <a:t>Practicing the Principles of Harm Reduction</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276A5B-DB66-4717-A30C-251E9E203532}"/>
              </a:ext>
            </a:extLst>
          </p:cNvPr>
          <p:cNvSpPr>
            <a:spLocks noChangeArrowheads="1"/>
          </p:cNvSpPr>
          <p:nvPr/>
        </p:nvSpPr>
        <p:spPr bwMode="auto">
          <a:xfrm>
            <a:off x="228600" y="533400"/>
            <a:ext cx="876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algn="ctr" eaLnBrk="1" hangingPunct="1">
              <a:defRPr/>
            </a:pPr>
            <a:r>
              <a:rPr lang="en-US" sz="3600" b="1" dirty="0">
                <a:solidFill>
                  <a:srgbClr val="000000"/>
                </a:solidFill>
                <a:latin typeface="Calibri" charset="0"/>
                <a:ea typeface="MS PGothic" charset="0"/>
                <a:cs typeface="MS PGothic" charset="0"/>
              </a:rPr>
              <a:t>Activity Slide:</a:t>
            </a:r>
          </a:p>
          <a:p>
            <a:pPr algn="ctr" eaLnBrk="1" hangingPunct="1">
              <a:defRPr/>
            </a:pPr>
            <a:r>
              <a:rPr lang="en-US" sz="3600" b="1" dirty="0">
                <a:solidFill>
                  <a:srgbClr val="000000"/>
                </a:solidFill>
                <a:latin typeface="Calibri" charset="0"/>
                <a:ea typeface="MS PGothic" charset="0"/>
                <a:cs typeface="MS PGothic" charset="0"/>
              </a:rPr>
              <a:t>Key Principles of Harm Reduction</a:t>
            </a:r>
          </a:p>
        </p:txBody>
      </p:sp>
      <p:sp>
        <p:nvSpPr>
          <p:cNvPr id="3" name="Rectangle 2">
            <a:extLst>
              <a:ext uri="{FF2B5EF4-FFF2-40B4-BE49-F238E27FC236}">
                <a16:creationId xmlns:a16="http://schemas.microsoft.com/office/drawing/2014/main" id="{0223AD82-0347-4F04-8A72-09AC7CEB5892}"/>
              </a:ext>
            </a:extLst>
          </p:cNvPr>
          <p:cNvSpPr>
            <a:spLocks noChangeArrowheads="1"/>
          </p:cNvSpPr>
          <p:nvPr/>
        </p:nvSpPr>
        <p:spPr bwMode="auto">
          <a:xfrm>
            <a:off x="381000" y="1854200"/>
            <a:ext cx="83820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6038" rIns="90488" bIns="46038"/>
          <a:lstStyle>
            <a:lvl1pPr marL="457200" indent="-457200" eaLnBrk="0" hangingPunct="0">
              <a:defRPr sz="2400">
                <a:solidFill>
                  <a:srgbClr val="000000"/>
                </a:solidFill>
                <a:latin typeface="Calibri" pitchFamily="34" charset="0"/>
                <a:ea typeface="MS PGothic" pitchFamily="34" charset="-128"/>
              </a:defRPr>
            </a:lvl1pPr>
            <a:lvl2pPr marL="914400" indent="-457200" eaLnBrk="0" hangingPunct="0">
              <a:defRPr sz="2400">
                <a:solidFill>
                  <a:srgbClr val="000000"/>
                </a:solidFill>
                <a:latin typeface="Calibri" pitchFamily="34" charset="0"/>
                <a:ea typeface="MS PGothic" pitchFamily="34" charset="-128"/>
              </a:defRPr>
            </a:lvl2pPr>
            <a:lvl3pPr marL="1371600" indent="-457200" eaLnBrk="0" hangingPunct="0">
              <a:defRPr sz="2400">
                <a:solidFill>
                  <a:srgbClr val="000000"/>
                </a:solidFill>
                <a:latin typeface="Calibri" pitchFamily="34" charset="0"/>
                <a:ea typeface="MS PGothic" pitchFamily="34" charset="-128"/>
              </a:defRPr>
            </a:lvl3pPr>
            <a:lvl4pPr marL="1885950" indent="-514350" eaLnBrk="0" hangingPunct="0">
              <a:defRPr sz="2400">
                <a:solidFill>
                  <a:srgbClr val="000000"/>
                </a:solidFill>
                <a:latin typeface="Calibri" pitchFamily="34" charset="0"/>
                <a:ea typeface="MS PGothic" pitchFamily="34" charset="-128"/>
              </a:defRPr>
            </a:lvl4pPr>
            <a:lvl5pPr marL="2286000" indent="-457200" eaLnBrk="0" hangingPunct="0">
              <a:defRPr sz="2400">
                <a:solidFill>
                  <a:srgbClr val="000000"/>
                </a:solidFill>
                <a:latin typeface="Calibri" pitchFamily="34" charset="0"/>
                <a:ea typeface="MS PGothic" pitchFamily="34" charset="-128"/>
              </a:defRPr>
            </a:lvl5pPr>
            <a:lvl6pPr marL="2743200" indent="-457200" eaLnBrk="0" fontAlgn="base" hangingPunct="0">
              <a:spcBef>
                <a:spcPct val="0"/>
              </a:spcBef>
              <a:spcAft>
                <a:spcPct val="0"/>
              </a:spcAft>
              <a:defRPr sz="2400">
                <a:solidFill>
                  <a:srgbClr val="000000"/>
                </a:solidFill>
                <a:latin typeface="Calibri" pitchFamily="34" charset="0"/>
                <a:ea typeface="MS PGothic" pitchFamily="34" charset="-128"/>
              </a:defRPr>
            </a:lvl6pPr>
            <a:lvl7pPr marL="3200400" indent="-457200" eaLnBrk="0" fontAlgn="base" hangingPunct="0">
              <a:spcBef>
                <a:spcPct val="0"/>
              </a:spcBef>
              <a:spcAft>
                <a:spcPct val="0"/>
              </a:spcAft>
              <a:defRPr sz="2400">
                <a:solidFill>
                  <a:srgbClr val="000000"/>
                </a:solidFill>
                <a:latin typeface="Calibri" pitchFamily="34" charset="0"/>
                <a:ea typeface="MS PGothic" pitchFamily="34" charset="-128"/>
              </a:defRPr>
            </a:lvl7pPr>
            <a:lvl8pPr marL="3657600" indent="-457200" eaLnBrk="0" fontAlgn="base" hangingPunct="0">
              <a:spcBef>
                <a:spcPct val="0"/>
              </a:spcBef>
              <a:spcAft>
                <a:spcPct val="0"/>
              </a:spcAft>
              <a:defRPr sz="2400">
                <a:solidFill>
                  <a:srgbClr val="000000"/>
                </a:solidFill>
                <a:latin typeface="Calibri" pitchFamily="34" charset="0"/>
                <a:ea typeface="MS PGothic" pitchFamily="34" charset="-128"/>
              </a:defRPr>
            </a:lvl8pPr>
            <a:lvl9pPr marL="4114800" indent="-4572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marL="1828800" lvl="3" indent="-457200">
              <a:lnSpc>
                <a:spcPct val="150000"/>
              </a:lnSpc>
              <a:buFont typeface="Wingdings" panose="05000000000000000000" pitchFamily="2" charset="2"/>
              <a:buChar char="q"/>
              <a:defRPr/>
            </a:pPr>
            <a:r>
              <a:rPr lang="en-US" altLang="en-US" sz="3200" dirty="0"/>
              <a:t>Health and Dignity</a:t>
            </a:r>
          </a:p>
          <a:p>
            <a:pPr marL="1828800" lvl="3" indent="-457200">
              <a:lnSpc>
                <a:spcPct val="150000"/>
              </a:lnSpc>
              <a:buFont typeface="Wingdings" panose="05000000000000000000" pitchFamily="2" charset="2"/>
              <a:buChar char="q"/>
              <a:defRPr/>
            </a:pPr>
            <a:r>
              <a:rPr lang="en-US" altLang="en-US" sz="3200" dirty="0"/>
              <a:t>Participant-Centered Services</a:t>
            </a:r>
          </a:p>
          <a:p>
            <a:pPr marL="1828800" lvl="3" indent="-457200">
              <a:lnSpc>
                <a:spcPct val="150000"/>
              </a:lnSpc>
              <a:buFont typeface="Wingdings" panose="05000000000000000000" pitchFamily="2" charset="2"/>
              <a:buChar char="q"/>
              <a:defRPr/>
            </a:pPr>
            <a:r>
              <a:rPr lang="en-US" altLang="en-US" sz="3200" dirty="0"/>
              <a:t>Participant Involvement</a:t>
            </a:r>
          </a:p>
          <a:p>
            <a:pPr marL="1828800" lvl="3" indent="-457200">
              <a:lnSpc>
                <a:spcPct val="150000"/>
              </a:lnSpc>
              <a:buFont typeface="Wingdings" panose="05000000000000000000" pitchFamily="2" charset="2"/>
              <a:buChar char="q"/>
              <a:defRPr/>
            </a:pPr>
            <a:r>
              <a:rPr lang="en-US" altLang="en-US" sz="3200" dirty="0"/>
              <a:t>Participant Autonomy</a:t>
            </a:r>
          </a:p>
          <a:p>
            <a:pPr marL="1828800" lvl="3" indent="-457200">
              <a:lnSpc>
                <a:spcPct val="150000"/>
              </a:lnSpc>
              <a:buFont typeface="Wingdings" panose="05000000000000000000" pitchFamily="2" charset="2"/>
              <a:buChar char="q"/>
              <a:defRPr/>
            </a:pPr>
            <a:r>
              <a:rPr lang="en-US" altLang="en-US" sz="3200" dirty="0"/>
              <a:t>Sociocultural Factors</a:t>
            </a:r>
          </a:p>
          <a:p>
            <a:pPr marL="1828800" lvl="3" indent="-457200">
              <a:lnSpc>
                <a:spcPct val="150000"/>
              </a:lnSpc>
              <a:buFont typeface="Wingdings" panose="05000000000000000000" pitchFamily="2" charset="2"/>
              <a:buChar char="q"/>
              <a:defRPr/>
            </a:pPr>
            <a:r>
              <a:rPr lang="en-US" altLang="en-US" sz="3200" dirty="0"/>
              <a:t>Pragmatism/Realism</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4"/>
          <p:cNvGrpSpPr>
            <a:grpSpLocks/>
          </p:cNvGrpSpPr>
          <p:nvPr/>
        </p:nvGrpSpPr>
        <p:grpSpPr bwMode="auto">
          <a:xfrm>
            <a:off x="838200" y="990600"/>
            <a:ext cx="7696200" cy="1752600"/>
            <a:chOff x="528" y="960"/>
            <a:chExt cx="4848" cy="3347"/>
          </a:xfrm>
        </p:grpSpPr>
        <p:sp>
          <p:nvSpPr>
            <p:cNvPr id="53250" name="Rectangle 2">
              <a:extLst>
                <a:ext uri="{FF2B5EF4-FFF2-40B4-BE49-F238E27FC236}">
                  <a16:creationId xmlns:a16="http://schemas.microsoft.com/office/drawing/2014/main" id="{FC234D81-C425-4C92-AB65-8C0EE4795F03}"/>
                </a:ext>
              </a:extLst>
            </p:cNvPr>
            <p:cNvSpPr>
              <a:spLocks noChangeArrowheads="1"/>
            </p:cNvSpPr>
            <p:nvPr/>
          </p:nvSpPr>
          <p:spPr bwMode="auto">
            <a:xfrm>
              <a:off x="528" y="960"/>
              <a:ext cx="4848" cy="3023"/>
            </a:xfrm>
            <a:prstGeom prst="rect">
              <a:avLst/>
            </a:prstGeom>
            <a:solidFill>
              <a:schemeClr val="accent2">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lstStyle/>
            <a:p>
              <a:pPr algn="ctr">
                <a:defRPr/>
              </a:pPr>
              <a:endParaRPr lang="en-US" sz="1800">
                <a:solidFill>
                  <a:srgbClr val="000000"/>
                </a:solidFill>
                <a:latin typeface="Arial" charset="0"/>
                <a:ea typeface="ＭＳ Ｐゴシック" charset="0"/>
              </a:endParaRPr>
            </a:p>
          </p:txBody>
        </p:sp>
        <p:sp>
          <p:nvSpPr>
            <p:cNvPr id="53251" name="Rectangle 3">
              <a:extLst>
                <a:ext uri="{FF2B5EF4-FFF2-40B4-BE49-F238E27FC236}">
                  <a16:creationId xmlns:a16="http://schemas.microsoft.com/office/drawing/2014/main" id="{8B2CED75-D571-4D5C-9DAE-D8BF8CA3BE60}"/>
                </a:ext>
              </a:extLst>
            </p:cNvPr>
            <p:cNvSpPr>
              <a:spLocks noChangeArrowheads="1"/>
            </p:cNvSpPr>
            <p:nvPr/>
          </p:nvSpPr>
          <p:spPr bwMode="auto">
            <a:xfrm>
              <a:off x="528" y="960"/>
              <a:ext cx="4848" cy="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spAutoFit/>
            </a:bodyPr>
            <a:lstStyle/>
            <a:p>
              <a:pPr algn="ctr">
                <a:defRPr/>
              </a:pPr>
              <a:r>
                <a:rPr lang="en-US" sz="3000" dirty="0">
                  <a:solidFill>
                    <a:srgbClr val="000000"/>
                  </a:solidFill>
                  <a:latin typeface="Calibri" charset="0"/>
                  <a:ea typeface="ＭＳ Ｐゴシック" charset="0"/>
                </a:rPr>
                <a:t>A holistic</a:t>
              </a:r>
              <a:r>
                <a:rPr lang="en-US" sz="3000" dirty="0">
                  <a:solidFill>
                    <a:srgbClr val="7030A0"/>
                  </a:solidFill>
                  <a:latin typeface="Calibri" charset="0"/>
                  <a:ea typeface="ＭＳ Ｐゴシック" charset="0"/>
                </a:rPr>
                <a:t> </a:t>
              </a:r>
              <a:r>
                <a:rPr lang="en-US" sz="3000" dirty="0">
                  <a:solidFill>
                    <a:srgbClr val="000000"/>
                  </a:solidFill>
                  <a:latin typeface="Calibri" charset="0"/>
                  <a:ea typeface="ＭＳ Ｐゴシック" charset="0"/>
                </a:rPr>
                <a:t>approach</a:t>
              </a:r>
              <a:r>
                <a:rPr lang="en-US" sz="3000" dirty="0">
                  <a:solidFill>
                    <a:srgbClr val="7030A0"/>
                  </a:solidFill>
                  <a:latin typeface="Calibri" charset="0"/>
                  <a:ea typeface="ＭＳ Ｐゴシック" charset="0"/>
                </a:rPr>
                <a:t> </a:t>
              </a:r>
              <a:r>
                <a:rPr lang="en-US" sz="3000" dirty="0">
                  <a:solidFill>
                    <a:srgbClr val="000000"/>
                  </a:solidFill>
                  <a:latin typeface="Calibri" charset="0"/>
                  <a:ea typeface="ＭＳ Ｐゴシック" charset="0"/>
                </a:rPr>
                <a:t>to working with </a:t>
              </a:r>
            </a:p>
            <a:p>
              <a:pPr algn="ctr">
                <a:defRPr/>
              </a:pPr>
              <a:r>
                <a:rPr lang="en-US" sz="3000" dirty="0">
                  <a:solidFill>
                    <a:srgbClr val="000000"/>
                  </a:solidFill>
                  <a:latin typeface="Calibri" charset="0"/>
                  <a:ea typeface="ＭＳ Ｐゴシック" charset="0"/>
                </a:rPr>
                <a:t>people at higher-risk in relation to HIV, </a:t>
              </a:r>
            </a:p>
            <a:p>
              <a:pPr algn="ctr">
                <a:defRPr/>
              </a:pPr>
              <a:r>
                <a:rPr lang="en-US" sz="3000" dirty="0">
                  <a:solidFill>
                    <a:srgbClr val="000000"/>
                  </a:solidFill>
                  <a:latin typeface="Calibri" charset="0"/>
                  <a:ea typeface="ＭＳ Ｐゴシック" charset="0"/>
                </a:rPr>
                <a:t>drug use, and sexual behaviors.</a:t>
              </a:r>
            </a:p>
            <a:p>
              <a:pPr algn="ctr">
                <a:defRPr/>
              </a:pPr>
              <a:endParaRPr lang="en-US" sz="3000" dirty="0">
                <a:solidFill>
                  <a:srgbClr val="000000"/>
                </a:solidFill>
                <a:latin typeface="Calibri" charset="0"/>
                <a:ea typeface="ＭＳ Ｐゴシック" charset="0"/>
              </a:endParaRPr>
            </a:p>
          </p:txBody>
        </p:sp>
      </p:grpSp>
      <p:sp>
        <p:nvSpPr>
          <p:cNvPr id="96259" name="Rectangle 2"/>
          <p:cNvSpPr>
            <a:spLocks noChangeArrowheads="1"/>
          </p:cNvSpPr>
          <p:nvPr/>
        </p:nvSpPr>
        <p:spPr bwMode="auto">
          <a:xfrm>
            <a:off x="2936875" y="436563"/>
            <a:ext cx="33099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3000" u="sng">
                <a:cs typeface="Times New Roman" panose="02020603050405020304" pitchFamily="18" charset="0"/>
                <a:sym typeface="Calibri" panose="020F0502020204030204" pitchFamily="34" charset="0"/>
              </a:rPr>
              <a:t>Harm Reduction is…</a:t>
            </a:r>
          </a:p>
        </p:txBody>
      </p:sp>
      <p:sp>
        <p:nvSpPr>
          <p:cNvPr id="96260" name="Rectangle 5"/>
          <p:cNvSpPr>
            <a:spLocks noChangeArrowheads="1"/>
          </p:cNvSpPr>
          <p:nvPr/>
        </p:nvSpPr>
        <p:spPr bwMode="auto">
          <a:xfrm>
            <a:off x="3152775" y="2895600"/>
            <a:ext cx="2879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3000" u="sng">
                <a:cs typeface="Times New Roman" panose="02020603050405020304" pitchFamily="18" charset="0"/>
                <a:sym typeface="Calibri" panose="020F0502020204030204" pitchFamily="34" charset="0"/>
              </a:rPr>
              <a:t>Programs can be:</a:t>
            </a:r>
          </a:p>
        </p:txBody>
      </p:sp>
      <p:sp>
        <p:nvSpPr>
          <p:cNvPr id="96261" name="Rectangle 3"/>
          <p:cNvSpPr>
            <a:spLocks noChangeArrowheads="1"/>
          </p:cNvSpPr>
          <p:nvPr/>
        </p:nvSpPr>
        <p:spPr bwMode="auto">
          <a:xfrm>
            <a:off x="838200" y="3546475"/>
            <a:ext cx="7696200" cy="554038"/>
          </a:xfrm>
          <a:prstGeom prst="rect">
            <a:avLst/>
          </a:prstGeom>
          <a:solidFill>
            <a:srgbClr val="2FFF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038" tIns="46038" rIns="46038" bIns="46038">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algn="ctr" eaLnBrk="1">
              <a:spcBef>
                <a:spcPct val="0"/>
              </a:spcBef>
              <a:buFontTx/>
              <a:buNone/>
            </a:pPr>
            <a:r>
              <a:rPr lang="en-US" altLang="en-US" sz="3000">
                <a:cs typeface="Times New Roman" panose="02020603050405020304" pitchFamily="18" charset="0"/>
                <a:sym typeface="Calibri" panose="020F0502020204030204" pitchFamily="34" charset="0"/>
              </a:rPr>
              <a:t>Low-Threshold, Convenient, Evidence-based</a:t>
            </a:r>
            <a:r>
              <a:rPr lang="en-US" altLang="en-US" sz="3000" b="1">
                <a:cs typeface="Times New Roman" panose="02020603050405020304" pitchFamily="18" charset="0"/>
                <a:sym typeface="Calibri" panose="020F0502020204030204" pitchFamily="34" charset="0"/>
              </a:rPr>
              <a:t> </a:t>
            </a:r>
            <a:endParaRPr lang="en-US" altLang="en-US" sz="3000">
              <a:cs typeface="Times New Roman" panose="02020603050405020304" pitchFamily="18" charset="0"/>
              <a:sym typeface="Calibri" panose="020F0502020204030204" pitchFamily="34" charset="0"/>
            </a:endParaRPr>
          </a:p>
        </p:txBody>
      </p:sp>
      <p:sp>
        <p:nvSpPr>
          <p:cNvPr id="96262" name="Rectangle 9"/>
          <p:cNvSpPr>
            <a:spLocks noChangeArrowheads="1"/>
          </p:cNvSpPr>
          <p:nvPr/>
        </p:nvSpPr>
        <p:spPr bwMode="auto">
          <a:xfrm>
            <a:off x="3163888" y="4581525"/>
            <a:ext cx="28590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3000" u="sng">
                <a:cs typeface="Times New Roman" panose="02020603050405020304" pitchFamily="18" charset="0"/>
                <a:sym typeface="Calibri" panose="020F0502020204030204" pitchFamily="34" charset="0"/>
              </a:rPr>
              <a:t>Providers can be:</a:t>
            </a:r>
          </a:p>
        </p:txBody>
      </p:sp>
      <p:sp>
        <p:nvSpPr>
          <p:cNvPr id="96263" name="Rectangle 3"/>
          <p:cNvSpPr>
            <a:spLocks noChangeArrowheads="1"/>
          </p:cNvSpPr>
          <p:nvPr/>
        </p:nvSpPr>
        <p:spPr bwMode="auto">
          <a:xfrm>
            <a:off x="838200" y="5232400"/>
            <a:ext cx="7696200" cy="1016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038" tIns="46038" rIns="46038" bIns="46038">
            <a:spAutoFit/>
          </a:bodyPr>
          <a:lstStyle>
            <a:lvl1pPr>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2pPr>
            <a:lvl3pPr marL="11430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3pPr>
            <a:lvl4pPr marL="16002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4pPr>
            <a:lvl5pPr marL="2057400" indent="-228600">
              <a:spcBef>
                <a:spcPts val="700"/>
              </a:spcBef>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ts val="700"/>
              </a:spcBef>
              <a:spcAft>
                <a:spcPct val="0"/>
              </a:spcAft>
              <a:buFont typeface="Arial" panose="020B0604020202020204" pitchFamily="34" charset="0"/>
              <a:buChar char="»"/>
              <a:defRPr sz="3200">
                <a:solidFill>
                  <a:srgbClr val="000000"/>
                </a:solidFill>
                <a:latin typeface="Calibri" panose="020F0502020204030204" pitchFamily="34" charset="0"/>
                <a:ea typeface="ＭＳ Ｐゴシック" panose="020B0600070205080204" pitchFamily="34" charset="-128"/>
                <a:cs typeface="Arial" panose="020B0604020202020204" pitchFamily="34" charset="0"/>
              </a:defRPr>
            </a:lvl9pPr>
          </a:lstStyle>
          <a:p>
            <a:pPr algn="ctr" eaLnBrk="1">
              <a:spcBef>
                <a:spcPct val="0"/>
              </a:spcBef>
              <a:buFontTx/>
              <a:buNone/>
            </a:pPr>
            <a:r>
              <a:rPr lang="en-US" altLang="en-US" sz="3000" b="1">
                <a:cs typeface="Times New Roman" panose="02020603050405020304" pitchFamily="18" charset="0"/>
                <a:sym typeface="Calibri" panose="020F0502020204030204" pitchFamily="34" charset="0"/>
              </a:rPr>
              <a:t>Positive  -  Honest  -  Productive  </a:t>
            </a:r>
          </a:p>
          <a:p>
            <a:pPr algn="ctr" eaLnBrk="1">
              <a:spcBef>
                <a:spcPct val="0"/>
              </a:spcBef>
              <a:buFontTx/>
              <a:buNone/>
            </a:pPr>
            <a:r>
              <a:rPr lang="en-US" altLang="en-US" sz="3000" b="1">
                <a:cs typeface="Times New Roman" panose="02020603050405020304" pitchFamily="18" charset="0"/>
                <a:sym typeface="Calibri" panose="020F0502020204030204" pitchFamily="34" charset="0"/>
              </a:rPr>
              <a:t>Pragmatic  -  Client-centered   -  Without Bias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OBIT-PURCHASE-articleInline.jpeg" descr="OBIT-PURCHASE-articleInl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1371600"/>
            <a:ext cx="376713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8307" name="Shape 244"/>
          <p:cNvSpPr>
            <a:spLocks noChangeArrowheads="1"/>
          </p:cNvSpPr>
          <p:nvPr/>
        </p:nvSpPr>
        <p:spPr bwMode="auto">
          <a:xfrm>
            <a:off x="533400" y="3048000"/>
            <a:ext cx="35814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600">
                <a:solidFill>
                  <a:srgbClr val="000000"/>
                </a:solidFill>
              </a:rPr>
              <a:t>“How does this work?” </a:t>
            </a:r>
          </a:p>
          <a:p>
            <a:pPr eaLnBrk="1" hangingPunct="1"/>
            <a:endParaRPr lang="en-US" altLang="en-US" sz="2600">
              <a:solidFill>
                <a:srgbClr val="000000"/>
              </a:solidFill>
            </a:endParaRPr>
          </a:p>
          <a:p>
            <a:pPr eaLnBrk="1" hangingPunct="1"/>
            <a:r>
              <a:rPr lang="en-US" altLang="en-US" sz="2600">
                <a:solidFill>
                  <a:srgbClr val="000000"/>
                </a:solidFill>
              </a:rPr>
              <a:t>“You give me an old one, I give you a sterile one, and it keeps your butt alive” </a:t>
            </a:r>
          </a:p>
        </p:txBody>
      </p:sp>
      <p:sp>
        <p:nvSpPr>
          <p:cNvPr id="98308" name="Shape 245"/>
          <p:cNvSpPr>
            <a:spLocks noChangeArrowheads="1"/>
          </p:cNvSpPr>
          <p:nvPr/>
        </p:nvSpPr>
        <p:spPr bwMode="auto">
          <a:xfrm rot="-5400000">
            <a:off x="6144420" y="3685381"/>
            <a:ext cx="51292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600"/>
              </a:spcBef>
            </a:pPr>
            <a:r>
              <a:rPr lang="en-US" altLang="en-US" sz="900">
                <a:solidFill>
                  <a:srgbClr val="000000"/>
                </a:solidFill>
                <a:latin typeface="Tahoma" panose="020B0604030504040204" pitchFamily="34" charset="0"/>
                <a:cs typeface="Tahoma" panose="020B0604030504040204" pitchFamily="34" charset="0"/>
                <a:sym typeface="Tahoma" panose="020B0604030504040204" pitchFamily="34" charset="0"/>
              </a:rPr>
              <a:t>Doug Wilson</a:t>
            </a:r>
          </a:p>
          <a:p>
            <a:pPr eaLnBrk="1" hangingPunct="1"/>
            <a:r>
              <a:rPr lang="en-US" altLang="en-US" sz="1100">
                <a:solidFill>
                  <a:srgbClr val="000000"/>
                </a:solidFill>
              </a:rPr>
              <a:t>Dave Purchase handing out syringes on his own in Tacoma, Wash., in the late 1980s.                                                         </a:t>
            </a:r>
            <a:r>
              <a:rPr lang="en-US" altLang="en-US" sz="1100" i="1">
                <a:solidFill>
                  <a:srgbClr val="000000"/>
                </a:solidFill>
              </a:rPr>
              <a:t>New York Times, </a:t>
            </a:r>
            <a:r>
              <a:rPr lang="en-US" altLang="en-US" sz="1100">
                <a:solidFill>
                  <a:srgbClr val="000000"/>
                </a:solidFill>
              </a:rPr>
              <a:t>January 27, 2013</a:t>
            </a:r>
          </a:p>
        </p:txBody>
      </p:sp>
      <p:sp>
        <p:nvSpPr>
          <p:cNvPr id="98309" name="Shape 246"/>
          <p:cNvSpPr>
            <a:spLocks noChangeArrowheads="1"/>
          </p:cNvSpPr>
          <p:nvPr/>
        </p:nvSpPr>
        <p:spPr bwMode="auto">
          <a:xfrm>
            <a:off x="1447800" y="381000"/>
            <a:ext cx="6324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b="1">
                <a:solidFill>
                  <a:srgbClr val="000000"/>
                </a:solidFill>
                <a:latin typeface="Calibri" panose="020F0502020204030204" pitchFamily="34" charset="0"/>
                <a:sym typeface="Calibri" panose="020F0502020204030204" pitchFamily="34" charset="0"/>
              </a:rPr>
              <a:t> Syringe Access Programs</a:t>
            </a:r>
          </a:p>
        </p:txBody>
      </p:sp>
      <p:sp>
        <p:nvSpPr>
          <p:cNvPr id="98310" name="Shape 247"/>
          <p:cNvSpPr>
            <a:spLocks noChangeArrowheads="1"/>
          </p:cNvSpPr>
          <p:nvPr/>
        </p:nvSpPr>
        <p:spPr bwMode="auto">
          <a:xfrm>
            <a:off x="381000" y="1371600"/>
            <a:ext cx="42672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300" b="1" i="1">
                <a:solidFill>
                  <a:srgbClr val="009900"/>
                </a:solidFill>
                <a:latin typeface="Calibri" panose="020F0502020204030204" pitchFamily="34" charset="0"/>
                <a:sym typeface="Calibri" panose="020F0502020204030204" pitchFamily="34" charset="0"/>
              </a:rPr>
              <a:t>Our Roots in Harm Reduction!</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1447800" y="609600"/>
            <a:ext cx="655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rgbClr val="E46C0A"/>
              </a:buClr>
            </a:pPr>
            <a:r>
              <a:rPr lang="en-US" altLang="en-US" sz="3600" b="1">
                <a:solidFill>
                  <a:srgbClr val="000000"/>
                </a:solidFill>
                <a:latin typeface="Calibri" panose="020F0502020204030204" pitchFamily="34" charset="0"/>
              </a:rPr>
              <a:t>Brainstorm: Interventions</a:t>
            </a:r>
          </a:p>
        </p:txBody>
      </p:sp>
      <p:graphicFrame>
        <p:nvGraphicFramePr>
          <p:cNvPr id="3" name="Diagram 2">
            <a:extLst>
              <a:ext uri="{FF2B5EF4-FFF2-40B4-BE49-F238E27FC236}">
                <a16:creationId xmlns:a16="http://schemas.microsoft.com/office/drawing/2014/main" id="{6A7965E4-B365-4E79-8E3D-6A6E9D133006}"/>
              </a:ext>
            </a:extLst>
          </p:cNvPr>
          <p:cNvGraphicFramePr/>
          <p:nvPr/>
        </p:nvGraphicFramePr>
        <p:xfrm>
          <a:off x="1828800" y="1308874"/>
          <a:ext cx="5486400" cy="383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TextBox 3"/>
          <p:cNvSpPr txBox="1">
            <a:spLocks noChangeArrowheads="1"/>
          </p:cNvSpPr>
          <p:nvPr/>
        </p:nvSpPr>
        <p:spPr bwMode="auto">
          <a:xfrm>
            <a:off x="990600" y="51816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rgbClr val="E46C0A"/>
              </a:buClr>
            </a:pPr>
            <a:r>
              <a:rPr lang="en-US" altLang="en-US" sz="2600" b="1" i="1">
                <a:solidFill>
                  <a:srgbClr val="000000"/>
                </a:solidFill>
                <a:latin typeface="Calibri" panose="020F0502020204030204" pitchFamily="34" charset="0"/>
              </a:rPr>
              <a:t>How can an agency support participants in reducing risk behaviors using these four interventions?</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B05B2E81-7CBF-4473-A3DC-288FF94A2C29}"/>
              </a:ext>
            </a:extLst>
          </p:cNvPr>
          <p:cNvSpPr>
            <a:spLocks noChangeArrowheads="1"/>
          </p:cNvSpPr>
          <p:nvPr/>
        </p:nvSpPr>
        <p:spPr bwMode="auto">
          <a:xfrm>
            <a:off x="457200" y="457200"/>
            <a:ext cx="815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algn="ctr" eaLnBrk="1" hangingPunct="1">
              <a:defRPr/>
            </a:pPr>
            <a:r>
              <a:rPr lang="en-US" sz="3600" b="1" dirty="0">
                <a:solidFill>
                  <a:srgbClr val="000000"/>
                </a:solidFill>
                <a:latin typeface="Calibri" charset="0"/>
                <a:ea typeface="MS PGothic" charset="0"/>
                <a:cs typeface="MS PGothic" charset="0"/>
              </a:rPr>
              <a:t>Syringe Access: </a:t>
            </a:r>
          </a:p>
          <a:p>
            <a:pPr algn="ctr" eaLnBrk="1" hangingPunct="1">
              <a:defRPr/>
            </a:pPr>
            <a:r>
              <a:rPr lang="en-US" sz="3600" b="1" dirty="0">
                <a:solidFill>
                  <a:srgbClr val="000000"/>
                </a:solidFill>
                <a:latin typeface="Calibri" charset="0"/>
                <a:ea typeface="MS PGothic" charset="0"/>
                <a:cs typeface="MS PGothic" charset="0"/>
              </a:rPr>
              <a:t>Reduction in HIV Incidence</a:t>
            </a:r>
          </a:p>
        </p:txBody>
      </p:sp>
      <p:sp>
        <p:nvSpPr>
          <p:cNvPr id="294915" name="Rectangle 3">
            <a:extLst>
              <a:ext uri="{FF2B5EF4-FFF2-40B4-BE49-F238E27FC236}">
                <a16:creationId xmlns:a16="http://schemas.microsoft.com/office/drawing/2014/main" id="{FFC59F65-DF3B-4101-A4F2-994D5FE2922F}"/>
              </a:ext>
            </a:extLst>
          </p:cNvPr>
          <p:cNvSpPr>
            <a:spLocks noChangeArrowheads="1"/>
          </p:cNvSpPr>
          <p:nvPr/>
        </p:nvSpPr>
        <p:spPr bwMode="auto">
          <a:xfrm>
            <a:off x="533400" y="1828800"/>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marL="319088" indent="-319088" eaLnBrk="1" hangingPunct="1">
              <a:buClr>
                <a:srgbClr val="000000"/>
              </a:buClr>
              <a:buFont typeface="Wingdings" charset="0"/>
              <a:buChar char="q"/>
              <a:defRPr/>
            </a:pPr>
            <a:r>
              <a:rPr lang="en-US" sz="2600" dirty="0">
                <a:solidFill>
                  <a:srgbClr val="000000"/>
                </a:solidFill>
                <a:latin typeface="Calibri" charset="0"/>
                <a:ea typeface="MS PGothic" charset="0"/>
                <a:cs typeface="MS PGothic" charset="0"/>
              </a:rPr>
              <a:t>Syringe access is the most effective, </a:t>
            </a:r>
            <a:r>
              <a:rPr lang="en-US" sz="2600" b="1" dirty="0">
                <a:solidFill>
                  <a:srgbClr val="000000"/>
                </a:solidFill>
                <a:latin typeface="Calibri" charset="0"/>
                <a:ea typeface="MS PGothic" charset="0"/>
                <a:cs typeface="MS PGothic" charset="0"/>
              </a:rPr>
              <a:t>evidence-based</a:t>
            </a:r>
            <a:r>
              <a:rPr lang="en-US" sz="2600" dirty="0">
                <a:solidFill>
                  <a:srgbClr val="000000"/>
                </a:solidFill>
                <a:latin typeface="Calibri" charset="0"/>
                <a:ea typeface="MS PGothic" charset="0"/>
                <a:cs typeface="MS PGothic" charset="0"/>
              </a:rPr>
              <a:t> HIV prevention tool for people who inject drugs.</a:t>
            </a:r>
          </a:p>
          <a:p>
            <a:pPr marL="319088" indent="-319088" eaLnBrk="1" hangingPunct="1">
              <a:defRPr/>
            </a:pPr>
            <a:endParaRPr lang="en-US" sz="2600" dirty="0">
              <a:solidFill>
                <a:srgbClr val="000000"/>
              </a:solidFill>
              <a:latin typeface="Calibri" charset="0"/>
              <a:ea typeface="MS PGothic" charset="0"/>
              <a:cs typeface="MS PGothic" charset="0"/>
            </a:endParaRPr>
          </a:p>
          <a:p>
            <a:pPr marL="319088" indent="-319088" eaLnBrk="1" hangingPunct="1">
              <a:buClr>
                <a:srgbClr val="000000"/>
              </a:buClr>
              <a:buFont typeface="Wingdings" charset="0"/>
              <a:buChar char="q"/>
              <a:defRPr/>
            </a:pPr>
            <a:r>
              <a:rPr lang="en-US" sz="2600" dirty="0">
                <a:solidFill>
                  <a:srgbClr val="000000"/>
                </a:solidFill>
                <a:latin typeface="Calibri" charset="0"/>
                <a:ea typeface="MS PGothic" charset="0"/>
                <a:cs typeface="MS PGothic" charset="0"/>
              </a:rPr>
              <a:t>Federal agencies for national health such as the CDC, SAMHSA, HRSA, and NIDA conclude the use of sterile syringes prevent the spread of HIV and other blood-borne infectious diseases.</a:t>
            </a:r>
          </a:p>
          <a:p>
            <a:pPr marL="319088" indent="-319088" eaLnBrk="1" hangingPunct="1">
              <a:defRPr/>
            </a:pPr>
            <a:endParaRPr lang="en-US" sz="2600" dirty="0">
              <a:solidFill>
                <a:srgbClr val="000000"/>
              </a:solidFill>
              <a:latin typeface="Calibri" charset="0"/>
              <a:ea typeface="MS PGothic" charset="0"/>
              <a:cs typeface="MS PGothic" charset="0"/>
            </a:endParaRPr>
          </a:p>
          <a:p>
            <a:pPr marL="319088" indent="-319088" eaLnBrk="1" hangingPunct="1">
              <a:buClr>
                <a:srgbClr val="000000"/>
              </a:buClr>
              <a:buFont typeface="Wingdings" charset="0"/>
              <a:buChar char="q"/>
              <a:defRPr/>
            </a:pPr>
            <a:r>
              <a:rPr lang="en-US" sz="2600" b="1" dirty="0">
                <a:solidFill>
                  <a:srgbClr val="000000"/>
                </a:solidFill>
                <a:latin typeface="Calibri" charset="0"/>
                <a:ea typeface="MS PGothic" charset="0"/>
                <a:cs typeface="MS PGothic" charset="0"/>
              </a:rPr>
              <a:t>PWID</a:t>
            </a:r>
            <a:r>
              <a:rPr lang="en-US" sz="2600" dirty="0">
                <a:solidFill>
                  <a:srgbClr val="000000"/>
                </a:solidFill>
                <a:latin typeface="Calibri" charset="0"/>
                <a:ea typeface="MS PGothic" charset="0"/>
                <a:cs typeface="MS PGothic" charset="0"/>
              </a:rPr>
              <a:t> have reversed the course of the AIDS epidemic by using sterile syringes and </a:t>
            </a:r>
            <a:r>
              <a:rPr lang="en-US" sz="2600" b="1" dirty="0">
                <a:solidFill>
                  <a:srgbClr val="000000"/>
                </a:solidFill>
                <a:latin typeface="Calibri" charset="0"/>
                <a:ea typeface="MS PGothic" charset="0"/>
                <a:cs typeface="MS PGothic" charset="0"/>
              </a:rPr>
              <a:t>harm reduction </a:t>
            </a:r>
            <a:r>
              <a:rPr lang="en-US" sz="2600" dirty="0">
                <a:solidFill>
                  <a:srgbClr val="000000"/>
                </a:solidFill>
                <a:latin typeface="Calibri" charset="0"/>
                <a:ea typeface="MS PGothic" charset="0"/>
                <a:cs typeface="MS PGothic" charset="0"/>
              </a:rPr>
              <a:t>practices. </a:t>
            </a:r>
          </a:p>
        </p:txBody>
      </p:sp>
      <p:sp>
        <p:nvSpPr>
          <p:cNvPr id="294916" name="Rectangle 4">
            <a:extLst>
              <a:ext uri="{FF2B5EF4-FFF2-40B4-BE49-F238E27FC236}">
                <a16:creationId xmlns:a16="http://schemas.microsoft.com/office/drawing/2014/main" id="{B125AB28-73BD-43CA-B415-5710A6CB08DE}"/>
              </a:ext>
            </a:extLst>
          </p:cNvPr>
          <p:cNvSpPr>
            <a:spLocks noChangeArrowheads="1"/>
          </p:cNvSpPr>
          <p:nvPr/>
        </p:nvSpPr>
        <p:spPr bwMode="auto">
          <a:xfrm>
            <a:off x="1600200" y="5970588"/>
            <a:ext cx="7391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spAutoFit/>
          </a:bodyPr>
          <a:lstStyle/>
          <a:p>
            <a:pPr algn="r" eaLnBrk="1" hangingPunct="1">
              <a:defRPr/>
            </a:pPr>
            <a:r>
              <a:rPr lang="en-US" sz="1200" i="1" dirty="0">
                <a:solidFill>
                  <a:srgbClr val="000000"/>
                </a:solidFill>
                <a:latin typeface="Calibri" charset="0"/>
                <a:ea typeface="MS PGothic" charset="0"/>
                <a:cs typeface="MS PGothic" charset="0"/>
              </a:rPr>
              <a:t>Science-based Literature Review on SEPs in the United States 1996-2008. Joanna </a:t>
            </a:r>
            <a:r>
              <a:rPr lang="en-US" sz="1200" i="1" dirty="0" err="1">
                <a:solidFill>
                  <a:srgbClr val="000000"/>
                </a:solidFill>
                <a:latin typeface="Calibri" charset="0"/>
                <a:ea typeface="MS PGothic" charset="0"/>
                <a:cs typeface="MS PGothic" charset="0"/>
              </a:rPr>
              <a:t>Berton</a:t>
            </a:r>
            <a:r>
              <a:rPr lang="en-US" sz="1200" i="1" dirty="0">
                <a:solidFill>
                  <a:srgbClr val="000000"/>
                </a:solidFill>
                <a:latin typeface="Calibri" charset="0"/>
                <a:ea typeface="MS PGothic" charset="0"/>
                <a:cs typeface="MS PGothic" charset="0"/>
              </a:rPr>
              <a:t> Martinez</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4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3B258C97-5B0C-4452-863C-75CD83C611AE}"/>
              </a:ext>
            </a:extLst>
          </p:cNvPr>
          <p:cNvSpPr>
            <a:spLocks noChangeArrowheads="1"/>
          </p:cNvSpPr>
          <p:nvPr/>
        </p:nvSpPr>
        <p:spPr bwMode="auto">
          <a:xfrm>
            <a:off x="457200" y="609600"/>
            <a:ext cx="815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algn="ctr" eaLnBrk="1" hangingPunct="1">
              <a:defRPr/>
            </a:pPr>
            <a:r>
              <a:rPr lang="en-US" sz="3600" b="1" dirty="0">
                <a:solidFill>
                  <a:srgbClr val="000000"/>
                </a:solidFill>
                <a:latin typeface="Calibri" charset="0"/>
                <a:ea typeface="MS PGothic" charset="0"/>
                <a:cs typeface="MS PGothic" charset="0"/>
              </a:rPr>
              <a:t>Reduction in Hep C Transmission Risk</a:t>
            </a:r>
          </a:p>
        </p:txBody>
      </p:sp>
      <p:sp>
        <p:nvSpPr>
          <p:cNvPr id="296963" name="Rectangle 3">
            <a:extLst>
              <a:ext uri="{FF2B5EF4-FFF2-40B4-BE49-F238E27FC236}">
                <a16:creationId xmlns:a16="http://schemas.microsoft.com/office/drawing/2014/main" id="{F91F4E29-0E84-466B-98D0-B2A76DD5D070}"/>
              </a:ext>
            </a:extLst>
          </p:cNvPr>
          <p:cNvSpPr>
            <a:spLocks noChangeArrowheads="1"/>
          </p:cNvSpPr>
          <p:nvPr/>
        </p:nvSpPr>
        <p:spPr bwMode="auto">
          <a:xfrm>
            <a:off x="457200" y="1524000"/>
            <a:ext cx="8305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eaLnBrk="0" hangingPunct="0">
              <a:defRPr sz="2400">
                <a:solidFill>
                  <a:srgbClr val="000000"/>
                </a:solidFill>
                <a:latin typeface="Calibri" pitchFamily="34" charset="0"/>
                <a:ea typeface="ＭＳ Ｐゴシック" pitchFamily="34" charset="-128"/>
              </a:defRPr>
            </a:lvl1pPr>
            <a:lvl2pPr marL="742950" indent="-285750" eaLnBrk="0" hangingPunct="0">
              <a:defRPr sz="2400">
                <a:solidFill>
                  <a:srgbClr val="000000"/>
                </a:solidFill>
                <a:latin typeface="Calibri" pitchFamily="34" charset="0"/>
                <a:ea typeface="ＭＳ Ｐゴシック" pitchFamily="34" charset="-128"/>
              </a:defRPr>
            </a:lvl2pPr>
            <a:lvl3pPr marL="1143000" indent="-228600" eaLnBrk="0" hangingPunct="0">
              <a:defRPr sz="2400">
                <a:solidFill>
                  <a:srgbClr val="000000"/>
                </a:solidFill>
                <a:latin typeface="Calibri" pitchFamily="34" charset="0"/>
                <a:ea typeface="ＭＳ Ｐゴシック" pitchFamily="34" charset="-128"/>
              </a:defRPr>
            </a:lvl3pPr>
            <a:lvl4pPr marL="1600200" indent="-228600" eaLnBrk="0" hangingPunct="0">
              <a:defRPr sz="2400">
                <a:solidFill>
                  <a:srgbClr val="000000"/>
                </a:solidFill>
                <a:latin typeface="Calibri" pitchFamily="34" charset="0"/>
                <a:ea typeface="ＭＳ Ｐゴシック" pitchFamily="34" charset="-128"/>
              </a:defRPr>
            </a:lvl4pPr>
            <a:lvl5pPr marL="2057400" indent="-228600" eaLnBrk="0" hangingPunct="0">
              <a:defRPr sz="2400">
                <a:solidFill>
                  <a:srgbClr val="000000"/>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9pPr>
          </a:lstStyle>
          <a:p>
            <a:pPr eaLnBrk="1" hangingPunct="1">
              <a:buClr>
                <a:srgbClr val="000000"/>
              </a:buClr>
              <a:buFont typeface="Wingdings" pitchFamily="2" charset="2"/>
              <a:buChar char="q"/>
              <a:defRPr/>
            </a:pPr>
            <a:r>
              <a:rPr lang="en-US" altLang="en-US" sz="2800" dirty="0"/>
              <a:t>Almost 1/3 of IDUs (31.8%) report </a:t>
            </a:r>
            <a:r>
              <a:rPr lang="en-US" altLang="ja-JP" sz="2800" dirty="0"/>
              <a:t>sharing</a:t>
            </a:r>
            <a:r>
              <a:rPr lang="ja-JP" altLang="en-US" sz="2800" dirty="0"/>
              <a:t> </a:t>
            </a:r>
            <a:endParaRPr lang="en-US" altLang="ja-JP" sz="2800" dirty="0"/>
          </a:p>
          <a:p>
            <a:pPr marL="0" indent="0" eaLnBrk="1" hangingPunct="1">
              <a:buClr>
                <a:srgbClr val="000000"/>
              </a:buClr>
              <a:defRPr/>
            </a:pPr>
            <a:r>
              <a:rPr lang="en-US" altLang="ja-JP" sz="2800" dirty="0"/>
              <a:t>    syringes and other equipment in U.S.*</a:t>
            </a:r>
          </a:p>
          <a:p>
            <a:pPr eaLnBrk="1" hangingPunct="1">
              <a:defRPr/>
            </a:pPr>
            <a:endParaRPr lang="en-US" altLang="en-US" sz="2800" dirty="0"/>
          </a:p>
          <a:p>
            <a:pPr eaLnBrk="1" hangingPunct="1">
              <a:buClr>
                <a:srgbClr val="000000"/>
              </a:buClr>
              <a:buFont typeface="Wingdings" pitchFamily="2" charset="2"/>
              <a:buChar char="q"/>
              <a:defRPr/>
            </a:pPr>
            <a:r>
              <a:rPr lang="en-US" altLang="en-US" sz="2800" dirty="0"/>
              <a:t>Many participants of SAPs are referred to Hep B vaccination series and Hep C treatment.</a:t>
            </a:r>
          </a:p>
          <a:p>
            <a:pPr eaLnBrk="1" hangingPunct="1">
              <a:defRPr/>
            </a:pPr>
            <a:endParaRPr lang="en-US" altLang="en-US" sz="2800" dirty="0"/>
          </a:p>
          <a:p>
            <a:pPr eaLnBrk="1" hangingPunct="1">
              <a:buClr>
                <a:srgbClr val="000000"/>
              </a:buClr>
              <a:buFont typeface="Wingdings" pitchFamily="2" charset="2"/>
              <a:buChar char="q"/>
              <a:defRPr/>
            </a:pPr>
            <a:r>
              <a:rPr lang="en-US" altLang="en-US" sz="2800" dirty="0"/>
              <a:t>Safer injecting equipment education from an SAP assist PWID who do not have Hep C, to stay that way.</a:t>
            </a:r>
          </a:p>
        </p:txBody>
      </p:sp>
      <p:sp>
        <p:nvSpPr>
          <p:cNvPr id="296964" name="Rectangle 4">
            <a:extLst>
              <a:ext uri="{FF2B5EF4-FFF2-40B4-BE49-F238E27FC236}">
                <a16:creationId xmlns:a16="http://schemas.microsoft.com/office/drawing/2014/main" id="{ACC74176-85A2-4E90-BF2F-CDE88AAF3F46}"/>
              </a:ext>
            </a:extLst>
          </p:cNvPr>
          <p:cNvSpPr>
            <a:spLocks noChangeArrowheads="1"/>
          </p:cNvSpPr>
          <p:nvPr/>
        </p:nvSpPr>
        <p:spPr bwMode="auto">
          <a:xfrm>
            <a:off x="3962400" y="5867400"/>
            <a:ext cx="48006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spAutoFit/>
          </a:bodyPr>
          <a:lstStyle>
            <a:lvl1pPr eaLnBrk="0" hangingPunct="0">
              <a:defRPr sz="2400">
                <a:solidFill>
                  <a:srgbClr val="000000"/>
                </a:solidFill>
                <a:latin typeface="Calibri" pitchFamily="34" charset="0"/>
                <a:ea typeface="ＭＳ Ｐゴシック" pitchFamily="34" charset="-128"/>
              </a:defRPr>
            </a:lvl1pPr>
            <a:lvl2pPr marL="742950" indent="-285750" eaLnBrk="0" hangingPunct="0">
              <a:defRPr sz="2400">
                <a:solidFill>
                  <a:srgbClr val="000000"/>
                </a:solidFill>
                <a:latin typeface="Calibri" pitchFamily="34" charset="0"/>
                <a:ea typeface="ＭＳ Ｐゴシック" pitchFamily="34" charset="-128"/>
              </a:defRPr>
            </a:lvl2pPr>
            <a:lvl3pPr marL="1143000" indent="-228600" eaLnBrk="0" hangingPunct="0">
              <a:defRPr sz="2400">
                <a:solidFill>
                  <a:srgbClr val="000000"/>
                </a:solidFill>
                <a:latin typeface="Calibri" pitchFamily="34" charset="0"/>
                <a:ea typeface="ＭＳ Ｐゴシック" pitchFamily="34" charset="-128"/>
              </a:defRPr>
            </a:lvl3pPr>
            <a:lvl4pPr marL="1600200" indent="-228600" eaLnBrk="0" hangingPunct="0">
              <a:defRPr sz="2400">
                <a:solidFill>
                  <a:srgbClr val="000000"/>
                </a:solidFill>
                <a:latin typeface="Calibri" pitchFamily="34" charset="0"/>
                <a:ea typeface="ＭＳ Ｐゴシック" pitchFamily="34" charset="-128"/>
              </a:defRPr>
            </a:lvl4pPr>
            <a:lvl5pPr marL="2057400" indent="-228600" eaLnBrk="0" hangingPunct="0">
              <a:defRPr sz="2400">
                <a:solidFill>
                  <a:srgbClr val="000000"/>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ＭＳ Ｐゴシック" pitchFamily="34" charset="-128"/>
              </a:defRPr>
            </a:lvl9pPr>
          </a:lstStyle>
          <a:p>
            <a:pPr algn="r" eaLnBrk="1" hangingPunct="1">
              <a:defRPr/>
            </a:pPr>
            <a:r>
              <a:rPr lang="en-US" altLang="en-US" sz="1500" i="1" dirty="0"/>
              <a:t>*HIV-Associated Behaviors among Injecting Drug Users—</a:t>
            </a:r>
          </a:p>
          <a:p>
            <a:pPr algn="r" eaLnBrk="1" hangingPunct="1">
              <a:defRPr/>
            </a:pPr>
            <a:r>
              <a:rPr lang="en-US" altLang="en-US" sz="1500" i="1" dirty="0"/>
              <a:t>23 Cities, United States, May 2005-Feb 2006</a:t>
            </a:r>
          </a:p>
          <a:p>
            <a:pPr algn="r" eaLnBrk="1" hangingPunct="1">
              <a:defRPr/>
            </a:pPr>
            <a:r>
              <a:rPr lang="en-US" altLang="en-US" sz="1500" i="1" dirty="0"/>
              <a:t>MMWR 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E2D6ED-88AA-4C9C-914F-164B4E1C3AC7}"/>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499" name="TextBox 1"/>
          <p:cNvSpPr txBox="1">
            <a:spLocks noChangeArrowheads="1"/>
          </p:cNvSpPr>
          <p:nvPr/>
        </p:nvSpPr>
        <p:spPr bwMode="auto">
          <a:xfrm>
            <a:off x="457200" y="1006475"/>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7200">
                <a:solidFill>
                  <a:schemeClr val="bg1"/>
                </a:solidFill>
              </a:rPr>
              <a:t>Paths forward</a:t>
            </a:r>
          </a:p>
        </p:txBody>
      </p:sp>
      <p:sp>
        <p:nvSpPr>
          <p:cNvPr id="106500" name="Title 12"/>
          <p:cNvSpPr>
            <a:spLocks noChangeArrowheads="1"/>
          </p:cNvSpPr>
          <p:nvPr/>
        </p:nvSpPr>
        <p:spPr bwMode="auto">
          <a:xfrm>
            <a:off x="261938" y="552450"/>
            <a:ext cx="87312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4000" b="1">
                <a:latin typeface="Calibri Light" panose="020F0302020204030204" pitchFamily="34" charset="0"/>
              </a:rPr>
              <a:t>The spectrum of harm reduction services</a:t>
            </a:r>
          </a:p>
        </p:txBody>
      </p:sp>
      <p:sp>
        <p:nvSpPr>
          <p:cNvPr id="6" name="TextBox 5">
            <a:extLst>
              <a:ext uri="{FF2B5EF4-FFF2-40B4-BE49-F238E27FC236}">
                <a16:creationId xmlns:a16="http://schemas.microsoft.com/office/drawing/2014/main" id="{280B7541-E441-45CB-9168-0287187413E3}"/>
              </a:ext>
            </a:extLst>
          </p:cNvPr>
          <p:cNvSpPr txBox="1"/>
          <p:nvPr/>
        </p:nvSpPr>
        <p:spPr>
          <a:xfrm>
            <a:off x="5268913" y="1733550"/>
            <a:ext cx="4332287" cy="1447800"/>
          </a:xfrm>
          <a:prstGeom prst="rect">
            <a:avLst/>
          </a:prstGeom>
        </p:spPr>
        <p:txBody>
          <a:bodyPr/>
          <a:lstStyle/>
          <a:p>
            <a:pPr>
              <a:buClr>
                <a:schemeClr val="bg1"/>
              </a:buClr>
              <a:defRPr/>
            </a:pPr>
            <a:r>
              <a:rPr lang="en-US" b="1" dirty="0">
                <a:latin typeface="Calibri Light" panose="020F0302020204030204" pitchFamily="34" charset="0"/>
              </a:rPr>
              <a:t>Support services</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Housing/shelter</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Mental healthcare</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Support groups</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Healing services</a:t>
            </a:r>
          </a:p>
          <a:p>
            <a:pPr marL="514350" indent="-514350">
              <a:buClr>
                <a:schemeClr val="bg1"/>
              </a:buClr>
              <a:buFont typeface="Arial" panose="020B0604020202020204" pitchFamily="34" charset="0"/>
              <a:buChar char="•"/>
              <a:defRPr/>
            </a:pPr>
            <a:endParaRPr lang="en-US" b="1" dirty="0">
              <a:latin typeface="Calibri Light" panose="020F0302020204030204" pitchFamily="34" charset="0"/>
              <a:ea typeface="Tahoma" pitchFamily="34" charset="0"/>
              <a:cs typeface="Tahoma" pitchFamily="34" charset="0"/>
            </a:endParaRPr>
          </a:p>
          <a:p>
            <a:pPr>
              <a:buClr>
                <a:schemeClr val="bg1"/>
              </a:buClr>
              <a:defRPr/>
            </a:pPr>
            <a:endParaRPr lang="en-US" b="1" dirty="0">
              <a:latin typeface="Calibri Light" panose="020F0302020204030204" pitchFamily="34" charset="0"/>
              <a:ea typeface="Tahoma" pitchFamily="34" charset="0"/>
              <a:cs typeface="Tahoma" pitchFamily="34" charset="0"/>
            </a:endParaRPr>
          </a:p>
          <a:p>
            <a:pPr>
              <a:buClr>
                <a:schemeClr val="bg1"/>
              </a:buClr>
              <a:defRPr/>
            </a:pPr>
            <a:r>
              <a:rPr lang="en-US" b="1" dirty="0">
                <a:latin typeface="Calibri Light" panose="020F0302020204030204" pitchFamily="34" charset="0"/>
                <a:ea typeface="Tahoma" pitchFamily="34" charset="0"/>
                <a:cs typeface="Tahoma" pitchFamily="34" charset="0"/>
              </a:rPr>
              <a:t>Overdose Prevention</a:t>
            </a:r>
          </a:p>
          <a:p>
            <a:pPr marL="342900" indent="-342900">
              <a:buClr>
                <a:schemeClr val="bg1"/>
              </a:buClr>
              <a:buFont typeface="Arial" panose="020B0604020202020204" pitchFamily="34" charset="0"/>
              <a:buChar char="•"/>
              <a:defRPr/>
            </a:pPr>
            <a:r>
              <a:rPr lang="en-US" dirty="0">
                <a:latin typeface="Calibri Light" panose="020F0302020204030204" pitchFamily="34" charset="0"/>
                <a:ea typeface="Tahoma" pitchFamily="34" charset="0"/>
                <a:cs typeface="Tahoma" pitchFamily="34" charset="0"/>
              </a:rPr>
              <a:t>Naloxone</a:t>
            </a:r>
          </a:p>
          <a:p>
            <a:pPr marL="342900" indent="-342900">
              <a:buClr>
                <a:schemeClr val="bg1"/>
              </a:buClr>
              <a:buFont typeface="Arial" panose="020B0604020202020204" pitchFamily="34" charset="0"/>
              <a:buChar char="•"/>
              <a:defRPr/>
            </a:pPr>
            <a:r>
              <a:rPr lang="en-US" dirty="0">
                <a:latin typeface="Calibri Light" panose="020F0302020204030204" pitchFamily="34" charset="0"/>
                <a:ea typeface="Tahoma" pitchFamily="34" charset="0"/>
                <a:cs typeface="Tahoma" pitchFamily="34" charset="0"/>
              </a:rPr>
              <a:t>CPR training</a:t>
            </a:r>
          </a:p>
          <a:p>
            <a:pPr marL="342900" indent="-342900">
              <a:buClr>
                <a:schemeClr val="bg1"/>
              </a:buClr>
              <a:buFont typeface="Arial" panose="020B0604020202020204" pitchFamily="34" charset="0"/>
              <a:buChar char="•"/>
              <a:defRPr/>
            </a:pPr>
            <a:endParaRPr lang="en-US" sz="2800" b="1" dirty="0">
              <a:latin typeface="Calibri Light" panose="020F0302020204030204"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9487B3B2-A340-4912-9AD4-7578A62DBA19}"/>
              </a:ext>
            </a:extLst>
          </p:cNvPr>
          <p:cNvSpPr txBox="1"/>
          <p:nvPr/>
        </p:nvSpPr>
        <p:spPr>
          <a:xfrm>
            <a:off x="392113" y="1747838"/>
            <a:ext cx="4332287" cy="1447800"/>
          </a:xfrm>
          <a:prstGeom prst="rect">
            <a:avLst/>
          </a:prstGeom>
        </p:spPr>
        <p:txBody>
          <a:bodyPr/>
          <a:lstStyle/>
          <a:p>
            <a:pPr>
              <a:buClr>
                <a:schemeClr val="bg1"/>
              </a:buClr>
              <a:defRPr/>
            </a:pPr>
            <a:r>
              <a:rPr lang="en-US" b="1" dirty="0">
                <a:latin typeface="Calibri Light" panose="020F0302020204030204" pitchFamily="34" charset="0"/>
              </a:rPr>
              <a:t>HIV-related interventions</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Syringe access</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HIV/HCV screening</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Patient navigation</a:t>
            </a:r>
          </a:p>
          <a:p>
            <a:pPr marL="514350" indent="-514350">
              <a:buClr>
                <a:schemeClr val="bg1"/>
              </a:buClr>
              <a:buFont typeface="Arial" panose="020B0604020202020204" pitchFamily="34" charset="0"/>
              <a:buChar char="•"/>
              <a:defRPr/>
            </a:pPr>
            <a:r>
              <a:rPr lang="en-US" dirty="0">
                <a:latin typeface="Calibri Light" panose="020F0302020204030204" pitchFamily="34" charset="0"/>
              </a:rPr>
              <a:t>Risk reduction counseling</a:t>
            </a:r>
          </a:p>
          <a:p>
            <a:pPr marL="514350" indent="-514350">
              <a:buClr>
                <a:schemeClr val="bg1"/>
              </a:buClr>
              <a:buFont typeface="Arial" panose="020B0604020202020204" pitchFamily="34" charset="0"/>
              <a:buChar char="•"/>
              <a:defRPr/>
            </a:pPr>
            <a:endParaRPr lang="en-US" b="1" dirty="0">
              <a:latin typeface="Calibri Light" panose="020F0302020204030204" pitchFamily="34" charset="0"/>
              <a:ea typeface="Tahoma" pitchFamily="34" charset="0"/>
              <a:cs typeface="Tahoma" pitchFamily="34" charset="0"/>
            </a:endParaRPr>
          </a:p>
          <a:p>
            <a:pPr>
              <a:buClr>
                <a:schemeClr val="bg1"/>
              </a:buClr>
              <a:defRPr/>
            </a:pPr>
            <a:endParaRPr lang="en-US" b="1" dirty="0">
              <a:latin typeface="Calibri Light" panose="020F0302020204030204" pitchFamily="34" charset="0"/>
              <a:ea typeface="Tahoma" pitchFamily="34" charset="0"/>
              <a:cs typeface="Tahoma" pitchFamily="34" charset="0"/>
            </a:endParaRPr>
          </a:p>
          <a:p>
            <a:pPr>
              <a:buClr>
                <a:schemeClr val="bg1"/>
              </a:buClr>
              <a:defRPr/>
            </a:pPr>
            <a:r>
              <a:rPr lang="en-US" b="1" dirty="0">
                <a:latin typeface="Calibri Light" panose="020F0302020204030204" pitchFamily="34" charset="0"/>
                <a:ea typeface="Tahoma" pitchFamily="34" charset="0"/>
                <a:cs typeface="Tahoma" pitchFamily="34" charset="0"/>
              </a:rPr>
              <a:t>Medication Assisted Treatment (MAT)</a:t>
            </a:r>
          </a:p>
          <a:p>
            <a:pPr marL="342900" indent="-342900">
              <a:buClr>
                <a:schemeClr val="bg1"/>
              </a:buClr>
              <a:buFont typeface="Arial" panose="020B0604020202020204" pitchFamily="34" charset="0"/>
              <a:buChar char="•"/>
              <a:defRPr/>
            </a:pPr>
            <a:r>
              <a:rPr lang="en-US" dirty="0">
                <a:latin typeface="Calibri Light" panose="020F0302020204030204" pitchFamily="34" charset="0"/>
                <a:ea typeface="Tahoma" pitchFamily="34" charset="0"/>
                <a:cs typeface="Tahoma" pitchFamily="34" charset="0"/>
              </a:rPr>
              <a:t>Buprenorphine</a:t>
            </a:r>
          </a:p>
          <a:p>
            <a:pPr marL="342900" indent="-342900">
              <a:buClr>
                <a:schemeClr val="bg1"/>
              </a:buClr>
              <a:buFont typeface="Arial" panose="020B0604020202020204" pitchFamily="34" charset="0"/>
              <a:buChar char="•"/>
              <a:defRPr/>
            </a:pPr>
            <a:r>
              <a:rPr lang="en-US" dirty="0">
                <a:latin typeface="Calibri Light" panose="020F0302020204030204" pitchFamily="34" charset="0"/>
                <a:ea typeface="Tahoma" pitchFamily="34" charset="0"/>
                <a:cs typeface="Tahoma" pitchFamily="34" charset="0"/>
              </a:rPr>
              <a:t>Methadone</a:t>
            </a:r>
            <a:endParaRPr lang="en-US" sz="2800" b="1" dirty="0">
              <a:latin typeface="Calibri Light" panose="020F0302020204030204"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67D216FC-1037-4966-99CD-F543260D747D}"/>
              </a:ext>
            </a:extLst>
          </p:cNvPr>
          <p:cNvSpPr/>
          <p:nvPr/>
        </p:nvSpPr>
        <p:spPr>
          <a:xfrm>
            <a:off x="261938" y="1754188"/>
            <a:ext cx="4005262" cy="2073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47C55E62-01BD-4248-8FBC-BE0DA4EE312F}"/>
              </a:ext>
            </a:extLst>
          </p:cNvPr>
          <p:cNvSpPr/>
          <p:nvPr/>
        </p:nvSpPr>
        <p:spPr>
          <a:xfrm>
            <a:off x="271463" y="4278313"/>
            <a:ext cx="4006850" cy="2073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96323AC0-A7E6-41B4-A818-3D03E1272E6F}"/>
              </a:ext>
            </a:extLst>
          </p:cNvPr>
          <p:cNvSpPr/>
          <p:nvPr/>
        </p:nvSpPr>
        <p:spPr>
          <a:xfrm>
            <a:off x="4865688" y="4278313"/>
            <a:ext cx="4006850" cy="2073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AF8EBB5E-8EAB-476C-BE52-45BA9257A563}"/>
              </a:ext>
            </a:extLst>
          </p:cNvPr>
          <p:cNvSpPr/>
          <p:nvPr/>
        </p:nvSpPr>
        <p:spPr>
          <a:xfrm>
            <a:off x="4876800" y="1747838"/>
            <a:ext cx="4005263" cy="2073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a:extLst>
              <a:ext uri="{FF2B5EF4-FFF2-40B4-BE49-F238E27FC236}">
                <a16:creationId xmlns:a16="http://schemas.microsoft.com/office/drawing/2014/main" id="{4797F5AD-23A7-486A-9AC1-553303D0554E}"/>
              </a:ext>
            </a:extLst>
          </p:cNvPr>
          <p:cNvCxnSpPr>
            <a:stCxn id="3" idx="3"/>
            <a:endCxn id="16" idx="1"/>
          </p:cNvCxnSpPr>
          <p:nvPr/>
        </p:nvCxnSpPr>
        <p:spPr>
          <a:xfrm flipV="1">
            <a:off x="4267200" y="2784475"/>
            <a:ext cx="609600"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5A8311-5521-4A30-8F57-9B50685D65BA}"/>
              </a:ext>
            </a:extLst>
          </p:cNvPr>
          <p:cNvCxnSpPr/>
          <p:nvPr/>
        </p:nvCxnSpPr>
        <p:spPr>
          <a:xfrm flipV="1">
            <a:off x="4244975" y="5303838"/>
            <a:ext cx="609600"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FF5509-CDB9-4C04-A30B-A5EDA00DA47B}"/>
              </a:ext>
            </a:extLst>
          </p:cNvPr>
          <p:cNvCxnSpPr>
            <a:stCxn id="3" idx="3"/>
            <a:endCxn id="15" idx="1"/>
          </p:cNvCxnSpPr>
          <p:nvPr/>
        </p:nvCxnSpPr>
        <p:spPr>
          <a:xfrm>
            <a:off x="4267200" y="2790825"/>
            <a:ext cx="598488" cy="2524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C54852E-0F3D-4233-A5DD-77034022B894}"/>
              </a:ext>
            </a:extLst>
          </p:cNvPr>
          <p:cNvCxnSpPr>
            <a:cxnSpLocks/>
            <a:stCxn id="16" idx="1"/>
            <a:endCxn id="14" idx="3"/>
          </p:cNvCxnSpPr>
          <p:nvPr/>
        </p:nvCxnSpPr>
        <p:spPr>
          <a:xfrm flipH="1">
            <a:off x="4278313" y="2784475"/>
            <a:ext cx="598487" cy="2530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2F858A-EEF9-4AB3-AC17-AC5B5F838A87}"/>
              </a:ext>
            </a:extLst>
          </p:cNvPr>
          <p:cNvCxnSpPr>
            <a:endCxn id="14" idx="0"/>
          </p:cNvCxnSpPr>
          <p:nvPr/>
        </p:nvCxnSpPr>
        <p:spPr>
          <a:xfrm>
            <a:off x="2263775" y="3832225"/>
            <a:ext cx="11113" cy="446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22FEEE-DE7D-4B68-A0EF-4EA45D069EFC}"/>
              </a:ext>
            </a:extLst>
          </p:cNvPr>
          <p:cNvCxnSpPr>
            <a:endCxn id="15" idx="0"/>
          </p:cNvCxnSpPr>
          <p:nvPr/>
        </p:nvCxnSpPr>
        <p:spPr>
          <a:xfrm flipH="1">
            <a:off x="6869113" y="3832225"/>
            <a:ext cx="11112" cy="446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bwMode="auto">
          <a:xfrm>
            <a:off x="501650" y="381000"/>
            <a:ext cx="8153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cs typeface="Arial" panose="020B0604020202020204" pitchFamily="34" charset="0"/>
              </a:rPr>
              <a:t>It’s Not Just Syringes:</a:t>
            </a:r>
            <a:br>
              <a:rPr lang="en-US" altLang="en-US" sz="3600" b="1" smtClean="0">
                <a:cs typeface="Arial" panose="020B0604020202020204" pitchFamily="34" charset="0"/>
              </a:rPr>
            </a:br>
            <a:r>
              <a:rPr lang="en-US" altLang="en-US" sz="3600" b="1" smtClean="0">
                <a:cs typeface="Arial" panose="020B0604020202020204" pitchFamily="34" charset="0"/>
              </a:rPr>
              <a:t>Benefits of Syringe Access</a:t>
            </a:r>
            <a:br>
              <a:rPr lang="en-US" altLang="en-US" sz="3600" b="1" smtClean="0">
                <a:cs typeface="Arial" panose="020B0604020202020204" pitchFamily="34" charset="0"/>
              </a:rPr>
            </a:br>
            <a:endParaRPr lang="en-US" altLang="en-US" sz="3600" b="1" smtClean="0">
              <a:cs typeface="Arial" panose="020B0604020202020204" pitchFamily="34" charset="0"/>
            </a:endParaRPr>
          </a:p>
        </p:txBody>
      </p:sp>
      <p:sp>
        <p:nvSpPr>
          <p:cNvPr id="3" name="Content Placeholder 2">
            <a:extLst>
              <a:ext uri="{FF2B5EF4-FFF2-40B4-BE49-F238E27FC236}">
                <a16:creationId xmlns:a16="http://schemas.microsoft.com/office/drawing/2014/main" id="{A020B08B-A43B-4837-A183-0E4A70F74DFC}"/>
              </a:ext>
            </a:extLst>
          </p:cNvPr>
          <p:cNvSpPr>
            <a:spLocks noGrp="1"/>
          </p:cNvSpPr>
          <p:nvPr>
            <p:ph sz="quarter" idx="4294967295"/>
          </p:nvPr>
        </p:nvSpPr>
        <p:spPr>
          <a:xfrm>
            <a:off x="1524000" y="1371600"/>
            <a:ext cx="6477000" cy="5029200"/>
          </a:xfrm>
          <a:prstGeom prst="rect">
            <a:avLst/>
          </a:prstGeom>
        </p:spPr>
        <p:txBody>
          <a:bodyPr>
            <a:normAutofit/>
          </a:bodyPr>
          <a:lstStyle/>
          <a:p>
            <a:pPr marL="0" indent="0" eaLnBrk="1" fontAlgn="auto" hangingPunct="1">
              <a:spcAft>
                <a:spcPts val="0"/>
              </a:spcAft>
              <a:buClr>
                <a:srgbClr val="2B4A5E"/>
              </a:buClr>
              <a:buFont typeface="Arial" panose="020B0604020202020204" pitchFamily="34" charset="0"/>
              <a:buNone/>
              <a:defRPr/>
            </a:pPr>
            <a:endParaRPr lang="en-US" sz="1100" dirty="0">
              <a:latin typeface="Arial" panose="020B0604020202020204" pitchFamily="34" charset="0"/>
              <a:ea typeface="+mn-ea"/>
              <a:cs typeface="Arial" panose="020B0604020202020204" pitchFamily="34" charset="0"/>
            </a:endParaRPr>
          </a:p>
          <a:p>
            <a:pPr eaLnBrk="1" fontAlgn="auto" hangingPunct="1">
              <a:spcAft>
                <a:spcPts val="0"/>
              </a:spcAft>
              <a:buClr>
                <a:srgbClr val="2B4A5E"/>
              </a:buClr>
              <a:defRPr/>
            </a:pPr>
            <a:r>
              <a:rPr lang="en-US" sz="2800" dirty="0">
                <a:ea typeface="+mn-ea"/>
                <a:cs typeface="Arial" panose="020B0604020202020204" pitchFamily="34" charset="0"/>
              </a:rPr>
              <a:t>Detox and drug treatment programs</a:t>
            </a:r>
          </a:p>
          <a:p>
            <a:pPr eaLnBrk="1" fontAlgn="auto" hangingPunct="1">
              <a:spcAft>
                <a:spcPts val="0"/>
              </a:spcAft>
              <a:buClr>
                <a:srgbClr val="2B4A5E"/>
              </a:buClr>
              <a:defRPr/>
            </a:pPr>
            <a:r>
              <a:rPr lang="en-US" sz="2800" dirty="0">
                <a:ea typeface="+mn-ea"/>
                <a:cs typeface="Arial" panose="020B0604020202020204" pitchFamily="34" charset="0"/>
              </a:rPr>
              <a:t>Medical, dental &amp; mental health services</a:t>
            </a:r>
          </a:p>
          <a:p>
            <a:pPr eaLnBrk="1" fontAlgn="auto" hangingPunct="1">
              <a:spcAft>
                <a:spcPts val="0"/>
              </a:spcAft>
              <a:buClr>
                <a:srgbClr val="2B4A5E"/>
              </a:buClr>
              <a:defRPr/>
            </a:pPr>
            <a:r>
              <a:rPr lang="en-US" sz="2800" dirty="0">
                <a:ea typeface="+mn-ea"/>
                <a:cs typeface="Arial" panose="020B0604020202020204" pitchFamily="34" charset="0"/>
              </a:rPr>
              <a:t>Bad Date Sheet</a:t>
            </a:r>
          </a:p>
          <a:p>
            <a:pPr eaLnBrk="1" fontAlgn="auto" hangingPunct="1">
              <a:spcAft>
                <a:spcPts val="0"/>
              </a:spcAft>
              <a:buClr>
                <a:srgbClr val="2B4A5E"/>
              </a:buClr>
              <a:defRPr/>
            </a:pPr>
            <a:r>
              <a:rPr lang="en-US" sz="2800" dirty="0">
                <a:ea typeface="+mn-ea"/>
                <a:cs typeface="Arial" panose="020B0604020202020204" pitchFamily="34" charset="0"/>
              </a:rPr>
              <a:t>Hep A + B Vaccinations</a:t>
            </a:r>
          </a:p>
          <a:p>
            <a:pPr eaLnBrk="1" fontAlgn="auto" hangingPunct="1">
              <a:spcAft>
                <a:spcPts val="0"/>
              </a:spcAft>
              <a:buClr>
                <a:srgbClr val="2B4A5E"/>
              </a:buClr>
              <a:defRPr/>
            </a:pPr>
            <a:r>
              <a:rPr lang="en-US" sz="2800" dirty="0">
                <a:ea typeface="+mn-ea"/>
                <a:cs typeface="Arial" panose="020B0604020202020204" pitchFamily="34" charset="0"/>
              </a:rPr>
              <a:t>HIV/Hep C services</a:t>
            </a:r>
          </a:p>
          <a:p>
            <a:pPr eaLnBrk="1" fontAlgn="auto" hangingPunct="1">
              <a:spcAft>
                <a:spcPts val="0"/>
              </a:spcAft>
              <a:buClr>
                <a:srgbClr val="2B4A5E"/>
              </a:buClr>
              <a:defRPr/>
            </a:pPr>
            <a:r>
              <a:rPr lang="en-US" sz="2800" dirty="0">
                <a:ea typeface="+mn-ea"/>
                <a:cs typeface="Arial" panose="020B0604020202020204" pitchFamily="34" charset="0"/>
              </a:rPr>
              <a:t>Housing services</a:t>
            </a:r>
          </a:p>
          <a:p>
            <a:pPr eaLnBrk="1" fontAlgn="auto" hangingPunct="1">
              <a:spcAft>
                <a:spcPts val="0"/>
              </a:spcAft>
              <a:buClr>
                <a:srgbClr val="2B4A5E"/>
              </a:buClr>
              <a:defRPr/>
            </a:pPr>
            <a:r>
              <a:rPr lang="en-US" sz="2800" dirty="0">
                <a:ea typeface="+mn-ea"/>
                <a:cs typeface="Arial" panose="020B0604020202020204" pitchFamily="34" charset="0"/>
              </a:rPr>
              <a:t>Safer sex supplies &amp; education</a:t>
            </a:r>
          </a:p>
          <a:p>
            <a:pPr eaLnBrk="1" fontAlgn="auto" hangingPunct="1">
              <a:spcAft>
                <a:spcPts val="0"/>
              </a:spcAft>
              <a:buClr>
                <a:srgbClr val="2B4A5E"/>
              </a:buClr>
              <a:defRPr/>
            </a:pPr>
            <a:r>
              <a:rPr lang="en-US" sz="2800" dirty="0">
                <a:ea typeface="+mn-ea"/>
                <a:cs typeface="Arial" panose="020B0604020202020204" pitchFamily="34" charset="0"/>
              </a:rPr>
              <a:t>Overdose prevention </a:t>
            </a:r>
          </a:p>
          <a:p>
            <a:pPr eaLnBrk="1" fontAlgn="auto" hangingPunct="1">
              <a:spcAft>
                <a:spcPts val="0"/>
              </a:spcAft>
              <a:buClr>
                <a:srgbClr val="2B4A5E"/>
              </a:buClr>
              <a:defRPr/>
            </a:pPr>
            <a:r>
              <a:rPr lang="en-US" sz="2800" dirty="0">
                <a:ea typeface="+mn-ea"/>
                <a:cs typeface="Arial" panose="020B0604020202020204" pitchFamily="34" charset="0"/>
              </a:rPr>
              <a:t>Prevention for non-injectors</a:t>
            </a:r>
          </a:p>
          <a:p>
            <a:pPr marL="0" indent="0" eaLnBrk="1" fontAlgn="auto" hangingPunct="1">
              <a:spcAft>
                <a:spcPts val="0"/>
              </a:spcAft>
              <a:buFont typeface="Arial" panose="020B0604020202020204" pitchFamily="34" charset="0"/>
              <a:buNone/>
              <a:defRPr/>
            </a:pPr>
            <a:endParaRPr lang="en-US" dirty="0">
              <a:ea typeface="+mn-ea"/>
              <a:cs typeface="+mn-cs"/>
            </a:endParaRPr>
          </a:p>
        </p:txBody>
      </p:sp>
      <p:sp>
        <p:nvSpPr>
          <p:cNvPr id="108548" name="TextBox 3"/>
          <p:cNvSpPr txBox="1">
            <a:spLocks noChangeArrowheads="1"/>
          </p:cNvSpPr>
          <p:nvPr/>
        </p:nvSpPr>
        <p:spPr bwMode="auto">
          <a:xfrm>
            <a:off x="481013" y="60833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E46C0A"/>
              </a:buClr>
              <a:buFont typeface="Calibri" panose="020F0502020204030204" pitchFamily="34" charset="0"/>
              <a:buChar char="●"/>
            </a:pPr>
            <a:endParaRPr lang="en-US" altLang="en-US" sz="4000">
              <a:solidFill>
                <a:srgbClr val="000000"/>
              </a:solidFill>
              <a:latin typeface="Arial" panose="020B0604020202020204" pitchFamily="34"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D5452523-4314-4BC2-BD5C-936106C3EB8B}"/>
              </a:ext>
            </a:extLst>
          </p:cNvPr>
          <p:cNvSpPr>
            <a:spLocks noGrp="1" noChangeArrowheads="1"/>
          </p:cNvSpPr>
          <p:nvPr>
            <p:ph idx="4294967295"/>
          </p:nvPr>
        </p:nvSpPr>
        <p:spPr bwMode="auto">
          <a:xfrm>
            <a:off x="533400" y="1676400"/>
            <a:ext cx="7315200" cy="2819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30000"/>
              </a:lnSpc>
              <a:buClr>
                <a:schemeClr val="tx1"/>
              </a:buClr>
              <a:buFont typeface="Arial" panose="020B0604020202020204" pitchFamily="34" charset="0"/>
              <a:buNone/>
              <a:defRPr/>
            </a:pPr>
            <a:r>
              <a:rPr lang="en-US" altLang="en-US" sz="3000" b="1" dirty="0">
                <a:solidFill>
                  <a:srgbClr val="009900"/>
                </a:solidFill>
                <a:latin typeface="+mj-lt"/>
                <a:ea typeface="MS PGothic" pitchFamily="34" charset="-128"/>
              </a:rPr>
              <a:t>Do</a:t>
            </a:r>
            <a:r>
              <a:rPr lang="en-US" altLang="en-US" sz="3000" dirty="0">
                <a:latin typeface="+mj-lt"/>
                <a:ea typeface="MS PGothic" pitchFamily="34" charset="-128"/>
              </a:rPr>
              <a:t> say you don’t know when you don’t know.</a:t>
            </a:r>
          </a:p>
          <a:p>
            <a:pPr marL="0" indent="0" eaLnBrk="1" hangingPunct="1">
              <a:lnSpc>
                <a:spcPct val="130000"/>
              </a:lnSpc>
              <a:buClr>
                <a:schemeClr val="tx1"/>
              </a:buClr>
              <a:buFont typeface="Arial" panose="020B0604020202020204" pitchFamily="34" charset="0"/>
              <a:buNone/>
              <a:defRPr/>
            </a:pPr>
            <a:r>
              <a:rPr lang="en-US" altLang="en-US" sz="3000" b="1" dirty="0">
                <a:solidFill>
                  <a:srgbClr val="009900"/>
                </a:solidFill>
                <a:latin typeface="+mj-lt"/>
                <a:ea typeface="MS PGothic" pitchFamily="34" charset="-128"/>
              </a:rPr>
              <a:t>Do</a:t>
            </a:r>
            <a:r>
              <a:rPr lang="en-US" altLang="en-US" sz="3000" dirty="0">
                <a:latin typeface="+mj-lt"/>
                <a:ea typeface="MS PGothic" pitchFamily="34" charset="-128"/>
              </a:rPr>
              <a:t> celebrate small wins.</a:t>
            </a:r>
          </a:p>
          <a:p>
            <a:pPr marL="0" indent="0" eaLnBrk="1" hangingPunct="1">
              <a:lnSpc>
                <a:spcPct val="130000"/>
              </a:lnSpc>
              <a:buClr>
                <a:schemeClr val="tx1"/>
              </a:buClr>
              <a:buFont typeface="Arial" panose="020B0604020202020204" pitchFamily="34" charset="0"/>
              <a:buNone/>
              <a:defRPr/>
            </a:pPr>
            <a:r>
              <a:rPr lang="en-US" altLang="en-US" sz="3000" b="1" dirty="0">
                <a:solidFill>
                  <a:srgbClr val="009900"/>
                </a:solidFill>
                <a:ea typeface="MS PGothic" pitchFamily="34" charset="-128"/>
              </a:rPr>
              <a:t>Do</a:t>
            </a:r>
            <a:r>
              <a:rPr lang="en-US" altLang="en-US" sz="3000" dirty="0">
                <a:ea typeface="MS PGothic" pitchFamily="34" charset="-128"/>
              </a:rPr>
              <a:t> roll with the punches.</a:t>
            </a:r>
          </a:p>
          <a:p>
            <a:pPr marL="0" indent="0" eaLnBrk="1" hangingPunct="1">
              <a:lnSpc>
                <a:spcPct val="130000"/>
              </a:lnSpc>
              <a:buClr>
                <a:schemeClr val="tx1"/>
              </a:buClr>
              <a:buFont typeface="Arial" panose="020B0604020202020204" pitchFamily="34" charset="0"/>
              <a:buNone/>
              <a:defRPr/>
            </a:pPr>
            <a:r>
              <a:rPr lang="en-US" altLang="en-US" sz="3000" b="1" dirty="0">
                <a:solidFill>
                  <a:srgbClr val="009900"/>
                </a:solidFill>
                <a:latin typeface="+mj-lt"/>
                <a:ea typeface="MS PGothic" pitchFamily="34" charset="-128"/>
              </a:rPr>
              <a:t>Do</a:t>
            </a:r>
            <a:r>
              <a:rPr lang="en-US" altLang="en-US" sz="3000" dirty="0">
                <a:latin typeface="+mj-lt"/>
                <a:ea typeface="MS PGothic" pitchFamily="34" charset="-128"/>
              </a:rPr>
              <a:t> set limits.</a:t>
            </a:r>
            <a:endParaRPr lang="en-US" altLang="en-US" sz="3000" dirty="0">
              <a:solidFill>
                <a:srgbClr val="009900"/>
              </a:solidFill>
              <a:latin typeface="+mj-lt"/>
              <a:ea typeface="MS PGothic" pitchFamily="34" charset="-128"/>
            </a:endParaRPr>
          </a:p>
        </p:txBody>
      </p:sp>
      <p:sp>
        <p:nvSpPr>
          <p:cNvPr id="110595" name="Rectangle 3"/>
          <p:cNvSpPr txBox="1">
            <a:spLocks noChangeArrowheads="1"/>
          </p:cNvSpPr>
          <p:nvPr/>
        </p:nvSpPr>
        <p:spPr bwMode="auto">
          <a:xfrm>
            <a:off x="3810000" y="4114800"/>
            <a:ext cx="487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30000"/>
              </a:lnSpc>
              <a:spcBef>
                <a:spcPct val="20000"/>
              </a:spcBef>
              <a:buClr>
                <a:schemeClr val="tx1"/>
              </a:buClr>
            </a:pPr>
            <a:r>
              <a:rPr lang="en-US" altLang="en-US" sz="3000" b="1">
                <a:solidFill>
                  <a:srgbClr val="009900"/>
                </a:solidFill>
                <a:latin typeface="Calibri" panose="020F0502020204030204" pitchFamily="34" charset="0"/>
              </a:rPr>
              <a:t>Do</a:t>
            </a:r>
            <a:r>
              <a:rPr lang="en-US" altLang="en-US" sz="3000">
                <a:solidFill>
                  <a:srgbClr val="009900"/>
                </a:solidFill>
                <a:latin typeface="Calibri" panose="020F0502020204030204" pitchFamily="34" charset="0"/>
              </a:rPr>
              <a:t> </a:t>
            </a:r>
            <a:r>
              <a:rPr lang="en-US" altLang="en-US" sz="3000">
                <a:latin typeface="Calibri" panose="020F0502020204030204" pitchFamily="34" charset="0"/>
              </a:rPr>
              <a:t>keep your humor.</a:t>
            </a:r>
          </a:p>
          <a:p>
            <a:pPr eaLnBrk="1" hangingPunct="1">
              <a:lnSpc>
                <a:spcPct val="130000"/>
              </a:lnSpc>
              <a:spcBef>
                <a:spcPct val="20000"/>
              </a:spcBef>
              <a:buClr>
                <a:schemeClr val="tx1"/>
              </a:buClr>
            </a:pPr>
            <a:r>
              <a:rPr lang="en-US" altLang="en-US" sz="3000" b="1">
                <a:solidFill>
                  <a:srgbClr val="009900"/>
                </a:solidFill>
                <a:latin typeface="Calibri" panose="020F0502020204030204" pitchFamily="34" charset="0"/>
              </a:rPr>
              <a:t>Do</a:t>
            </a:r>
            <a:r>
              <a:rPr lang="en-US" altLang="en-US" sz="3000">
                <a:latin typeface="Calibri" panose="020F0502020204030204" pitchFamily="34" charset="0"/>
              </a:rPr>
              <a:t> learn from your mistakes.</a:t>
            </a:r>
          </a:p>
          <a:p>
            <a:pPr eaLnBrk="1" hangingPunct="1">
              <a:lnSpc>
                <a:spcPct val="130000"/>
              </a:lnSpc>
              <a:spcBef>
                <a:spcPct val="20000"/>
              </a:spcBef>
              <a:buClr>
                <a:schemeClr val="tx1"/>
              </a:buClr>
            </a:pPr>
            <a:r>
              <a:rPr lang="en-US" altLang="en-US" sz="3000" b="1">
                <a:solidFill>
                  <a:srgbClr val="009900"/>
                </a:solidFill>
                <a:latin typeface="Calibri" panose="020F0502020204030204" pitchFamily="34" charset="0"/>
              </a:rPr>
              <a:t>Do</a:t>
            </a:r>
            <a:r>
              <a:rPr lang="en-US" altLang="en-US" sz="3000">
                <a:latin typeface="Calibri" panose="020F0502020204030204" pitchFamily="34" charset="0"/>
              </a:rPr>
              <a:t> take care of yourself.</a:t>
            </a:r>
          </a:p>
          <a:p>
            <a:pPr eaLnBrk="1" hangingPunct="1">
              <a:spcBef>
                <a:spcPct val="20000"/>
              </a:spcBef>
              <a:buClr>
                <a:schemeClr val="tx1"/>
              </a:buClr>
            </a:pPr>
            <a:endParaRPr lang="en-US" altLang="en-US" sz="3000"/>
          </a:p>
        </p:txBody>
      </p:sp>
      <p:sp>
        <p:nvSpPr>
          <p:cNvPr id="110596" name="Rectangle 2"/>
          <p:cNvSpPr txBox="1">
            <a:spLocks noChangeArrowheads="1"/>
          </p:cNvSpPr>
          <p:nvPr/>
        </p:nvSpPr>
        <p:spPr bwMode="auto">
          <a:xfrm>
            <a:off x="457200" y="6858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b="1">
                <a:latin typeface="Calibri" panose="020F0502020204030204" pitchFamily="34" charset="0"/>
              </a:rPr>
              <a:t>Provider Tips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6FE0300-C77D-4EA9-B138-F1DB5717D6D3}"/>
              </a:ext>
            </a:extLst>
          </p:cNvPr>
          <p:cNvSpPr txBox="1"/>
          <p:nvPr/>
        </p:nvSpPr>
        <p:spPr>
          <a:xfrm>
            <a:off x="152400" y="2219325"/>
            <a:ext cx="8915400" cy="2678113"/>
          </a:xfrm>
          <a:prstGeom prst="rect">
            <a:avLst/>
          </a:prstGeom>
          <a:noFill/>
        </p:spPr>
        <p:txBody>
          <a:bodyPr>
            <a:spAutoFit/>
          </a:bodyPr>
          <a:lstStyle/>
          <a:p>
            <a:pPr>
              <a:defRPr/>
            </a:pPr>
            <a:r>
              <a:rPr lang="en-US" sz="1200" kern="0" dirty="0">
                <a:solidFill>
                  <a:prstClr val="black"/>
                </a:solidFill>
                <a:latin typeface="Calibri" panose="020F0502020204030204"/>
              </a:rPr>
              <a:t> </a:t>
            </a:r>
            <a:r>
              <a:rPr lang="en-US" sz="1200" b="1" kern="0" dirty="0">
                <a:solidFill>
                  <a:prstClr val="black"/>
                </a:solidFill>
                <a:latin typeface="Calibri" panose="020F0502020204030204"/>
              </a:rPr>
              <a:t>The NYC DOHMH’s Capacity Building Assistance (CBA) program works to empower organizations and increase health equity through: </a:t>
            </a:r>
            <a:endParaRPr lang="en-US" sz="1200" kern="0" dirty="0">
              <a:solidFill>
                <a:prstClr val="black"/>
              </a:solidFill>
              <a:latin typeface="Calibri" panose="020F0502020204030204"/>
            </a:endParaRPr>
          </a:p>
          <a:p>
            <a:pPr marL="0" lvl="1">
              <a:defRPr/>
            </a:pPr>
            <a:r>
              <a:rPr lang="en-US" sz="1200" kern="0" dirty="0">
                <a:solidFill>
                  <a:prstClr val="black"/>
                </a:solidFill>
                <a:latin typeface="Calibri" panose="020F0502020204030204"/>
              </a:rPr>
              <a:t>•Training</a:t>
            </a:r>
          </a:p>
          <a:p>
            <a:pPr marL="0" lvl="1">
              <a:defRPr/>
            </a:pPr>
            <a:r>
              <a:rPr lang="en-US" sz="1200" kern="0" dirty="0">
                <a:solidFill>
                  <a:prstClr val="black"/>
                </a:solidFill>
                <a:latin typeface="Calibri" panose="020F0502020204030204"/>
              </a:rPr>
              <a:t>•Technical assistance</a:t>
            </a:r>
          </a:p>
          <a:p>
            <a:pPr marL="0" lvl="1">
              <a:defRPr/>
            </a:pPr>
            <a:r>
              <a:rPr lang="en-US" sz="1200" kern="0" dirty="0">
                <a:solidFill>
                  <a:prstClr val="black"/>
                </a:solidFill>
                <a:latin typeface="Calibri" panose="020F0502020204030204"/>
              </a:rPr>
              <a:t>•Culturally and linguistically appropriate information</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We support:</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b="1" kern="0" dirty="0">
                <a:solidFill>
                  <a:prstClr val="black"/>
                </a:solidFill>
                <a:latin typeface="Calibri" panose="020F0502020204030204"/>
              </a:rPr>
              <a:t>For more information contact us at: NYCCBA@health.nyc.gov</a:t>
            </a:r>
            <a:endParaRPr lang="en-US" sz="1200" kern="0" dirty="0">
              <a:solidFill>
                <a:prstClr val="black"/>
              </a:solidFill>
              <a:latin typeface="Calibri" panose="020F0502020204030204"/>
            </a:endParaRPr>
          </a:p>
          <a:p>
            <a:pPr>
              <a:defRPr/>
            </a:pPr>
            <a:endParaRPr lang="en-US" sz="1200" b="1" kern="0" dirty="0">
              <a:solidFill>
                <a:prstClr val="black"/>
              </a:solidFill>
              <a:latin typeface="Calibri" panose="020F0502020204030204"/>
            </a:endParaRPr>
          </a:p>
          <a:p>
            <a:pPr>
              <a:defRPr/>
            </a:pPr>
            <a:r>
              <a:rPr lang="en-US" sz="1200" b="1" kern="0" dirty="0">
                <a:solidFill>
                  <a:prstClr val="black"/>
                </a:solidFill>
                <a:latin typeface="Calibri" panose="020F0502020204030204"/>
              </a:rPr>
              <a:t>Submit a request by visiting getcbanow.org </a:t>
            </a:r>
            <a:endParaRPr lang="en-US" sz="1200" kern="0" dirty="0">
              <a:solidFill>
                <a:prstClr val="black"/>
              </a:solidFill>
              <a:latin typeface="Calibri" panose="020F0502020204030204"/>
            </a:endParaRPr>
          </a:p>
        </p:txBody>
      </p:sp>
      <p:pic>
        <p:nvPicPr>
          <p:cNvPr id="430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320675"/>
            <a:ext cx="6019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66DF13E5-D49F-4D74-B234-2E273FAFD6BB}"/>
              </a:ext>
            </a:extLst>
          </p:cNvPr>
          <p:cNvGraphicFramePr>
            <a:graphicFrameLocks noGrp="1"/>
          </p:cNvGraphicFramePr>
          <p:nvPr/>
        </p:nvGraphicFramePr>
        <p:xfrm>
          <a:off x="1579563" y="3276600"/>
          <a:ext cx="6019800" cy="847725"/>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tblGrid>
              <a:tr h="243638">
                <a:tc>
                  <a:txBody>
                    <a:bodyPr/>
                    <a:lstStyle/>
                    <a:p>
                      <a:r>
                        <a:rPr lang="en-US" sz="1100" dirty="0"/>
                        <a:t>Category</a:t>
                      </a:r>
                    </a:p>
                  </a:txBody>
                  <a:tcPr marL="68580" marR="68580" marT="34276" marB="34276"/>
                </a:tc>
                <a:tc>
                  <a:txBody>
                    <a:bodyPr/>
                    <a:lstStyle/>
                    <a:p>
                      <a:r>
                        <a:rPr lang="en-US" sz="1100" dirty="0"/>
                        <a:t>Components</a:t>
                      </a:r>
                    </a:p>
                  </a:txBody>
                  <a:tcPr marL="68580" marR="68580" marT="34276" marB="34276"/>
                </a:tc>
                <a:extLst>
                  <a:ext uri="{0D108BD9-81ED-4DB2-BD59-A6C34878D82A}">
                    <a16:rowId xmlns:a16="http://schemas.microsoft.com/office/drawing/2014/main" val="10000"/>
                  </a:ext>
                </a:extLst>
              </a:tr>
              <a:tr h="243638">
                <a:tc>
                  <a:txBody>
                    <a:bodyPr/>
                    <a:lstStyle/>
                    <a:p>
                      <a:r>
                        <a:rPr lang="en-US" sz="1100" dirty="0"/>
                        <a:t>A: Health Departments</a:t>
                      </a:r>
                    </a:p>
                  </a:txBody>
                  <a:tcPr marL="68580" marR="68580" marT="34276" marB="3427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HIV testing, Policy, PWN</a:t>
                      </a:r>
                    </a:p>
                  </a:txBody>
                  <a:tcPr marL="68580" marR="68580" marT="34276" marB="34276"/>
                </a:tc>
                <a:extLst>
                  <a:ext uri="{0D108BD9-81ED-4DB2-BD59-A6C34878D82A}">
                    <a16:rowId xmlns:a16="http://schemas.microsoft.com/office/drawing/2014/main" val="10001"/>
                  </a:ext>
                </a:extLst>
              </a:tr>
              <a:tr h="360450">
                <a:tc>
                  <a:txBody>
                    <a:bodyPr/>
                    <a:lstStyle/>
                    <a:p>
                      <a:r>
                        <a:rPr lang="en-US" sz="1100" dirty="0"/>
                        <a:t>B: Community Based</a:t>
                      </a:r>
                      <a:r>
                        <a:rPr lang="en-US" sz="1100" baseline="0" dirty="0"/>
                        <a:t> Organizations</a:t>
                      </a:r>
                      <a:endParaRPr lang="en-US" sz="1100" dirty="0"/>
                    </a:p>
                  </a:txBody>
                  <a:tcPr marL="68580" marR="68580" marT="34276" marB="34276"/>
                </a:tc>
                <a:tc>
                  <a:txBody>
                    <a:bodyPr/>
                    <a:lstStyle/>
                    <a:p>
                      <a:r>
                        <a:rPr lang="en-US" sz="1100" dirty="0"/>
                        <a:t>Condom Distribution, HIV Testing, PWP, PWN</a:t>
                      </a:r>
                    </a:p>
                  </a:txBody>
                  <a:tcPr marL="68580" marR="68580" marT="34276" marB="34276"/>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F09AA7AB-EED2-406D-A5B2-E12EDC27A8B1}"/>
              </a:ext>
            </a:extLst>
          </p:cNvPr>
          <p:cNvSpPr txBox="1"/>
          <p:nvPr/>
        </p:nvSpPr>
        <p:spPr>
          <a:xfrm>
            <a:off x="3228975" y="4389782"/>
            <a:ext cx="5915025" cy="1015663"/>
          </a:xfrm>
          <a:prstGeom prst="rect">
            <a:avLst/>
          </a:prstGeom>
          <a:noFill/>
        </p:spPr>
        <p:txBody>
          <a:bodyPr numCol="2">
            <a:spAutoFit/>
          </a:bodyPr>
          <a:lstStyle/>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Melanie Graham, MSW</a:t>
            </a:r>
          </a:p>
          <a:p>
            <a:pPr>
              <a:defRPr/>
            </a:pPr>
            <a:r>
              <a:rPr lang="en-US" sz="1200" kern="0" dirty="0">
                <a:solidFill>
                  <a:prstClr val="black"/>
                </a:solidFill>
                <a:latin typeface="Calibri" panose="020F0502020204030204"/>
              </a:rPr>
              <a:t>CBA Project Director</a:t>
            </a:r>
          </a:p>
          <a:p>
            <a:pPr>
              <a:defRPr/>
            </a:pPr>
            <a:r>
              <a:rPr lang="en-US" sz="1200" kern="0" dirty="0">
                <a:solidFill>
                  <a:prstClr val="black"/>
                </a:solidFill>
                <a:latin typeface="Calibri" panose="020F0502020204030204"/>
                <a:hlinkClick r:id="rId3"/>
              </a:rPr>
              <a:t>mgraham6@health.nyc.gov</a:t>
            </a: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Julie Rwan, MPH</a:t>
            </a:r>
          </a:p>
          <a:p>
            <a:pPr>
              <a:defRPr/>
            </a:pPr>
            <a:r>
              <a:rPr lang="en-US" sz="1200" kern="0" dirty="0">
                <a:solidFill>
                  <a:prstClr val="black"/>
                </a:solidFill>
                <a:latin typeface="Calibri" panose="020F0502020204030204"/>
              </a:rPr>
              <a:t>Intervention Specialist</a:t>
            </a:r>
          </a:p>
          <a:p>
            <a:pPr>
              <a:defRPr/>
            </a:pPr>
            <a:r>
              <a:rPr lang="en-US" sz="1200" kern="0" dirty="0">
                <a:solidFill>
                  <a:prstClr val="black"/>
                </a:solidFill>
                <a:latin typeface="Calibri" panose="020F0502020204030204"/>
                <a:hlinkClick r:id="rId4"/>
              </a:rPr>
              <a:t>jrwan@health.nyc.gov</a:t>
            </a:r>
            <a:r>
              <a:rPr lang="en-US" sz="1200" kern="0" dirty="0">
                <a:solidFill>
                  <a:prstClr val="black"/>
                </a:solidFill>
                <a:latin typeface="Calibri" panose="020F0502020204030204"/>
              </a:rPr>
              <a:t> 	</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idx="4294967295"/>
          </p:nvPr>
        </p:nvSpPr>
        <p:spPr bwMode="auto">
          <a:xfrm>
            <a:off x="838200" y="1447800"/>
            <a:ext cx="7467600" cy="335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130000"/>
              </a:lnSpc>
              <a:buClr>
                <a:schemeClr val="tx1"/>
              </a:buClr>
              <a:buFont typeface="Arial" panose="020B0604020202020204" pitchFamily="34" charset="0"/>
              <a:buNone/>
            </a:pPr>
            <a:r>
              <a:rPr lang="en-US" altLang="en-US" sz="3000" b="1" smtClean="0">
                <a:solidFill>
                  <a:srgbClr val="FF0000"/>
                </a:solidFill>
              </a:rPr>
              <a:t>Avoid</a:t>
            </a:r>
            <a:r>
              <a:rPr lang="en-US" altLang="en-US" sz="3000" smtClean="0"/>
              <a:t> becoming a rescuer.</a:t>
            </a:r>
          </a:p>
          <a:p>
            <a:pPr marL="0" indent="0" eaLnBrk="1" hangingPunct="1">
              <a:lnSpc>
                <a:spcPct val="130000"/>
              </a:lnSpc>
              <a:buClr>
                <a:schemeClr val="tx1"/>
              </a:buClr>
              <a:buFont typeface="Arial" panose="020B0604020202020204" pitchFamily="34" charset="0"/>
              <a:buNone/>
            </a:pPr>
            <a:r>
              <a:rPr lang="en-US" altLang="en-US" sz="3000" b="1" smtClean="0">
                <a:solidFill>
                  <a:srgbClr val="FF0000"/>
                </a:solidFill>
              </a:rPr>
              <a:t>Avoid</a:t>
            </a:r>
            <a:r>
              <a:rPr lang="en-US" altLang="en-US" sz="3000" smtClean="0">
                <a:solidFill>
                  <a:srgbClr val="FF0000"/>
                </a:solidFill>
              </a:rPr>
              <a:t> </a:t>
            </a:r>
            <a:r>
              <a:rPr lang="en-US" altLang="en-US" sz="3000" smtClean="0"/>
              <a:t>taking it personally.</a:t>
            </a:r>
          </a:p>
          <a:p>
            <a:pPr marL="0" indent="0" eaLnBrk="1" hangingPunct="1">
              <a:lnSpc>
                <a:spcPct val="130000"/>
              </a:lnSpc>
              <a:buClr>
                <a:schemeClr val="tx1"/>
              </a:buClr>
              <a:buFont typeface="Arial" panose="020B0604020202020204" pitchFamily="34" charset="0"/>
              <a:buNone/>
            </a:pPr>
            <a:r>
              <a:rPr lang="en-US" altLang="en-US" sz="3000" b="1" smtClean="0">
                <a:solidFill>
                  <a:srgbClr val="FF0000"/>
                </a:solidFill>
              </a:rPr>
              <a:t>Avoid</a:t>
            </a:r>
            <a:r>
              <a:rPr lang="en-US" altLang="en-US" sz="3000" b="1" smtClean="0">
                <a:solidFill>
                  <a:srgbClr val="009900"/>
                </a:solidFill>
              </a:rPr>
              <a:t> </a:t>
            </a:r>
            <a:r>
              <a:rPr lang="en-US" altLang="en-US" sz="3000" smtClean="0"/>
              <a:t>the assumption you have the same goals 	as the client.</a:t>
            </a:r>
          </a:p>
          <a:p>
            <a:pPr marL="0" indent="0" eaLnBrk="1" hangingPunct="1">
              <a:lnSpc>
                <a:spcPct val="130000"/>
              </a:lnSpc>
              <a:buClr>
                <a:schemeClr val="tx1"/>
              </a:buClr>
              <a:buFont typeface="Arial" panose="020B0604020202020204" pitchFamily="34" charset="0"/>
              <a:buNone/>
            </a:pPr>
            <a:r>
              <a:rPr lang="en-US" altLang="en-US" sz="3000" b="1" smtClean="0">
                <a:solidFill>
                  <a:srgbClr val="FF0000"/>
                </a:solidFill>
              </a:rPr>
              <a:t>Avoid</a:t>
            </a:r>
            <a:r>
              <a:rPr lang="en-US" altLang="en-US" sz="3000" b="1" smtClean="0">
                <a:solidFill>
                  <a:srgbClr val="009900"/>
                </a:solidFill>
              </a:rPr>
              <a:t> </a:t>
            </a:r>
            <a:r>
              <a:rPr lang="en-US" altLang="en-US" sz="3000" smtClean="0"/>
              <a:t>trying to do this alone.</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txBox="1">
            <a:spLocks noChangeArrowheads="1"/>
          </p:cNvSpPr>
          <p:nvPr/>
        </p:nvSpPr>
        <p:spPr bwMode="auto">
          <a:xfrm>
            <a:off x="762000" y="2514600"/>
            <a:ext cx="754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a:solidFill>
                  <a:srgbClr val="000000"/>
                </a:solidFill>
                <a:latin typeface="Calibri" panose="020F0502020204030204" pitchFamily="34" charset="0"/>
              </a:rPr>
              <a:t>What suggestions </a:t>
            </a:r>
          </a:p>
          <a:p>
            <a:pPr algn="ctr" eaLnBrk="1" hangingPunct="1"/>
            <a:r>
              <a:rPr lang="en-US" altLang="en-US" sz="4400">
                <a:solidFill>
                  <a:srgbClr val="000000"/>
                </a:solidFill>
                <a:latin typeface="Calibri" panose="020F0502020204030204" pitchFamily="34" charset="0"/>
              </a:rPr>
              <a:t>would you add?</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AF5670-4290-4F1F-97DA-C332F350678C}"/>
              </a:ext>
            </a:extLst>
          </p:cNvPr>
          <p:cNvSpPr txBox="1">
            <a:spLocks/>
          </p:cNvSpPr>
          <p:nvPr/>
        </p:nvSpPr>
        <p:spPr>
          <a:xfrm>
            <a:off x="228600" y="609600"/>
            <a:ext cx="8610600" cy="884238"/>
          </a:xfrm>
          <a:prstGeom prst="rect">
            <a:avLst/>
          </a:prstGeom>
        </p:spPr>
        <p:txBody>
          <a:bodyPr lIns="91156" tIns="45578" rIns="91156" bIns="45578"/>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latin typeface="+mn-lt"/>
              </a:rPr>
              <a:t>Reflective Practice: Harm Reduction </a:t>
            </a:r>
          </a:p>
        </p:txBody>
      </p:sp>
      <p:sp>
        <p:nvSpPr>
          <p:cNvPr id="116739" name="Content Placeholder 2"/>
          <p:cNvSpPr txBox="1">
            <a:spLocks/>
          </p:cNvSpPr>
          <p:nvPr/>
        </p:nvSpPr>
        <p:spPr bwMode="auto">
          <a:xfrm>
            <a:off x="304800" y="15240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6" tIns="45578" rIns="91156" bIns="45578"/>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r>
              <a:rPr lang="en-US" altLang="en-US" sz="2600" b="1">
                <a:solidFill>
                  <a:srgbClr val="215968"/>
                </a:solidFill>
                <a:latin typeface="Calibri" panose="020F0502020204030204" pitchFamily="34" charset="0"/>
                <a:cs typeface="Arial" panose="020B0604020202020204" pitchFamily="34" charset="0"/>
              </a:rPr>
              <a:t>Identify</a:t>
            </a:r>
          </a:p>
          <a:p>
            <a:pPr algn="just" eaLnBrk="1" hangingPunct="1">
              <a:spcBef>
                <a:spcPct val="20000"/>
              </a:spcBef>
              <a:buFont typeface="Arial" panose="020B0604020202020204" pitchFamily="34" charset="0"/>
              <a:buNone/>
            </a:pPr>
            <a:r>
              <a:rPr lang="en-US" altLang="en-US" sz="2600">
                <a:latin typeface="Calibri" panose="020F0502020204030204" pitchFamily="34" charset="0"/>
                <a:cs typeface="Arial" panose="020B0604020202020204" pitchFamily="34" charset="0"/>
              </a:rPr>
              <a:t>Identify specific areas where you may need more support  in applying specific harm reduction interventions.</a:t>
            </a:r>
            <a:endParaRPr lang="en-US" altLang="en-US" sz="2600" b="1">
              <a:latin typeface="Calibri" panose="020F0502020204030204" pitchFamily="34" charset="0"/>
              <a:cs typeface="Arial" panose="020B0604020202020204" pitchFamily="34" charset="0"/>
            </a:endParaRPr>
          </a:p>
          <a:p>
            <a:pPr algn="ctr" eaLnBrk="1" hangingPunct="1">
              <a:spcBef>
                <a:spcPct val="20000"/>
              </a:spcBef>
              <a:buClr>
                <a:srgbClr val="7030A0"/>
              </a:buClr>
              <a:buSzPct val="125000"/>
              <a:buFont typeface="Arial" panose="020B0604020202020204" pitchFamily="34" charset="0"/>
              <a:buNone/>
            </a:pPr>
            <a:r>
              <a:rPr lang="en-US" altLang="en-US" sz="2600" b="1">
                <a:solidFill>
                  <a:srgbClr val="215968"/>
                </a:solidFill>
                <a:latin typeface="Calibri" panose="020F0502020204030204" pitchFamily="34" charset="0"/>
                <a:cs typeface="Arial" panose="020B0604020202020204" pitchFamily="34" charset="0"/>
              </a:rPr>
              <a:t>Explain</a:t>
            </a:r>
          </a:p>
          <a:p>
            <a:pPr algn="just" eaLnBrk="1" hangingPunct="1">
              <a:spcBef>
                <a:spcPct val="20000"/>
              </a:spcBef>
              <a:buClr>
                <a:srgbClr val="7030A0"/>
              </a:buClr>
              <a:buSzPct val="125000"/>
              <a:buFont typeface="Arial" panose="020B0604020202020204" pitchFamily="34" charset="0"/>
              <a:buNone/>
            </a:pPr>
            <a:r>
              <a:rPr lang="en-US" altLang="en-US" sz="2600">
                <a:latin typeface="Calibri" panose="020F0502020204030204" pitchFamily="34" charset="0"/>
                <a:cs typeface="Arial" panose="020B0604020202020204" pitchFamily="34" charset="0"/>
              </a:rPr>
              <a:t>Describe to a colleague what harm reduction is in your own words. Has this changed from this morning’s introduction  exercise?</a:t>
            </a:r>
            <a:endParaRPr lang="en-US" altLang="en-US" sz="2600" b="1">
              <a:latin typeface="Calibri" panose="020F0502020204030204" pitchFamily="34" charset="0"/>
              <a:cs typeface="Arial" panose="020B0604020202020204" pitchFamily="34" charset="0"/>
            </a:endParaRPr>
          </a:p>
          <a:p>
            <a:pPr algn="ctr" eaLnBrk="1" hangingPunct="1">
              <a:spcBef>
                <a:spcPct val="20000"/>
              </a:spcBef>
              <a:buClr>
                <a:srgbClr val="7030A0"/>
              </a:buClr>
              <a:buSzPct val="125000"/>
              <a:buFont typeface="Arial" panose="020B0604020202020204" pitchFamily="34" charset="0"/>
              <a:buNone/>
            </a:pPr>
            <a:r>
              <a:rPr lang="en-US" altLang="en-US" sz="2600" b="1">
                <a:solidFill>
                  <a:srgbClr val="215968"/>
                </a:solidFill>
                <a:latin typeface="Calibri" panose="020F0502020204030204" pitchFamily="34" charset="0"/>
                <a:cs typeface="Arial" panose="020B0604020202020204" pitchFamily="34" charset="0"/>
              </a:rPr>
              <a:t>Apply</a:t>
            </a:r>
          </a:p>
          <a:p>
            <a:pPr algn="just" eaLnBrk="1" hangingPunct="1">
              <a:spcBef>
                <a:spcPct val="20000"/>
              </a:spcBef>
              <a:buClr>
                <a:srgbClr val="7030A0"/>
              </a:buClr>
              <a:buSzPct val="125000"/>
              <a:buFont typeface="Arial" panose="020B0604020202020204" pitchFamily="34" charset="0"/>
              <a:buNone/>
            </a:pPr>
            <a:r>
              <a:rPr lang="en-US" altLang="en-US" sz="2600">
                <a:latin typeface="Calibri" panose="020F0502020204030204" pitchFamily="34" charset="0"/>
              </a:rPr>
              <a:t>Does your agency follow the six main principles of harm reduction?  How can you integrate these harm reduction  messages into daily work with clients? </a:t>
            </a:r>
            <a:r>
              <a:rPr lang="en-US" altLang="en-US" sz="2600">
                <a:latin typeface="Calibri" panose="020F0502020204030204" pitchFamily="34" charset="0"/>
                <a:cs typeface="Arial" panose="020B0604020202020204" pitchFamily="34" charset="0"/>
              </a:rPr>
              <a:t>		</a:t>
            </a:r>
          </a:p>
          <a:p>
            <a:pPr eaLnBrk="1" hangingPunct="1">
              <a:spcBef>
                <a:spcPct val="20000"/>
              </a:spcBef>
              <a:buClr>
                <a:srgbClr val="7030A0"/>
              </a:buClr>
              <a:buSzPct val="125000"/>
              <a:buFont typeface="Arial" panose="020B0604020202020204" pitchFamily="34" charset="0"/>
              <a:buNone/>
            </a:pPr>
            <a:r>
              <a:rPr lang="en-US" altLang="en-US" sz="2600">
                <a:latin typeface="Calibri" panose="020F0502020204030204" pitchFamily="34" charset="0"/>
                <a:cs typeface="Arial" panose="020B0604020202020204" pitchFamily="34" charset="0"/>
              </a:rPr>
              <a:t>			</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EED74-7D9A-4296-9B86-6D79B2E89B80}"/>
              </a:ext>
            </a:extLst>
          </p:cNvPr>
          <p:cNvSpPr txBox="1"/>
          <p:nvPr/>
        </p:nvSpPr>
        <p:spPr>
          <a:xfrm>
            <a:off x="1066800" y="990600"/>
            <a:ext cx="6934200" cy="4267200"/>
          </a:xfrm>
          <a:prstGeom prst="rect">
            <a:avLst/>
          </a:prstGeom>
        </p:spPr>
        <p:txBody>
          <a:bodyPr>
            <a:normAutofit/>
          </a:bodyPr>
          <a:lstStyle/>
          <a:p>
            <a:pPr eaLnBrk="1" fontAlgn="auto" hangingPunct="1">
              <a:spcBef>
                <a:spcPts val="0"/>
              </a:spcBef>
              <a:spcAft>
                <a:spcPts val="0"/>
              </a:spcAft>
              <a:buClr>
                <a:schemeClr val="accent6">
                  <a:lumMod val="75000"/>
                </a:schemeClr>
              </a:buClr>
              <a:buFont typeface="Calibri" pitchFamily="34" charset="0"/>
              <a:buChar char="●"/>
              <a:defRPr/>
            </a:pPr>
            <a:endParaRPr lang="en-US" sz="4000" dirty="0">
              <a:latin typeface="Times New Roman" charset="0"/>
              <a:ea typeface="+mn-ea"/>
              <a:cs typeface="Arial" charset="0"/>
            </a:endParaRPr>
          </a:p>
        </p:txBody>
      </p:sp>
      <p:sp>
        <p:nvSpPr>
          <p:cNvPr id="118787" name="Rectangle 2"/>
          <p:cNvSpPr txBox="1">
            <a:spLocks noChangeArrowheads="1"/>
          </p:cNvSpPr>
          <p:nvPr/>
        </p:nvSpPr>
        <p:spPr bwMode="auto">
          <a:xfrm>
            <a:off x="304800" y="7620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b="1">
                <a:latin typeface="Calibri" panose="020F0502020204030204" pitchFamily="34" charset="0"/>
              </a:rPr>
              <a:t>Closing &amp; Evaluations</a:t>
            </a:r>
          </a:p>
        </p:txBody>
      </p:sp>
      <p:sp>
        <p:nvSpPr>
          <p:cNvPr id="118788" name="Rectangle 4"/>
          <p:cNvSpPr txBox="1">
            <a:spLocks noChangeArrowheads="1"/>
          </p:cNvSpPr>
          <p:nvPr/>
        </p:nvSpPr>
        <p:spPr bwMode="auto">
          <a:xfrm>
            <a:off x="4343400" y="1524000"/>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80000"/>
              </a:lnSpc>
              <a:spcBef>
                <a:spcPct val="20000"/>
              </a:spcBef>
              <a:buFont typeface="Arial" panose="020B0604020202020204" pitchFamily="34" charset="0"/>
              <a:buChar char="•"/>
            </a:pPr>
            <a:endParaRPr lang="en-US" altLang="en-US">
              <a:latin typeface="Calibri" panose="020F0502020204030204" pitchFamily="34" charset="0"/>
            </a:endParaRPr>
          </a:p>
        </p:txBody>
      </p:sp>
      <p:sp>
        <p:nvSpPr>
          <p:cNvPr id="118789" name="Rectangle 3"/>
          <p:cNvSpPr txBox="1">
            <a:spLocks noChangeArrowheads="1"/>
          </p:cNvSpPr>
          <p:nvPr/>
        </p:nvSpPr>
        <p:spPr bwMode="auto">
          <a:xfrm>
            <a:off x="533400" y="28194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Font typeface="Arial" panose="020B0604020202020204" pitchFamily="34" charset="0"/>
              <a:buNone/>
            </a:pPr>
            <a:r>
              <a:rPr lang="en-US" altLang="en-US" sz="3200">
                <a:latin typeface="Calibri" panose="020F0502020204030204" pitchFamily="34" charset="0"/>
              </a:rPr>
              <a:t>Anonymous Surveys:</a:t>
            </a:r>
            <a:endParaRPr lang="en-US" altLang="en-US" sz="3200" b="1" u="sng">
              <a:latin typeface="Calibri" panose="020F0502020204030204" pitchFamily="34" charset="0"/>
            </a:endParaRPr>
          </a:p>
          <a:p>
            <a:pPr algn="ctr" eaLnBrk="1" hangingPunct="1">
              <a:lnSpc>
                <a:spcPct val="90000"/>
              </a:lnSpc>
              <a:spcBef>
                <a:spcPct val="20000"/>
              </a:spcBef>
              <a:buFont typeface="Arial" panose="020B0604020202020204" pitchFamily="34" charset="0"/>
              <a:buNone/>
            </a:pPr>
            <a:r>
              <a:rPr lang="en-US" altLang="en-US" sz="3200" i="1">
                <a:latin typeface="Calibri" panose="020F0502020204030204" pitchFamily="34" charset="0"/>
              </a:rPr>
              <a:t>Put completed surveys in the folder</a:t>
            </a:r>
            <a:endParaRPr lang="en-US" altLang="en-US" sz="3200">
              <a:latin typeface="Calibri" panose="020F0502020204030204" pitchFamily="34" charset="0"/>
            </a:endParaRPr>
          </a:p>
          <a:p>
            <a:pPr algn="ctr" eaLnBrk="1" hangingPunct="1">
              <a:lnSpc>
                <a:spcPct val="90000"/>
              </a:lnSpc>
              <a:spcBef>
                <a:spcPct val="20000"/>
              </a:spcBef>
              <a:buFont typeface="Wingdings" panose="05000000000000000000" pitchFamily="2" charset="2"/>
              <a:buNone/>
            </a:pPr>
            <a:endParaRPr lang="en-US" altLang="en-US" sz="1500">
              <a:latin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txBox="1">
            <a:spLocks/>
          </p:cNvSpPr>
          <p:nvPr/>
        </p:nvSpPr>
        <p:spPr bwMode="auto">
          <a:xfrm>
            <a:off x="457200" y="20574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 typeface="Arial" panose="020B0604020202020204" pitchFamily="34" charset="0"/>
              <a:buNone/>
            </a:pPr>
            <a:endParaRPr lang="en-US" altLang="en-US" sz="3600" b="1">
              <a:latin typeface="Arial" panose="020B0604020202020204" pitchFamily="34" charset="0"/>
            </a:endParaRPr>
          </a:p>
        </p:txBody>
      </p:sp>
      <p:sp>
        <p:nvSpPr>
          <p:cNvPr id="120835" name="Rectangle 2"/>
          <p:cNvSpPr>
            <a:spLocks noChangeArrowheads="1"/>
          </p:cNvSpPr>
          <p:nvPr/>
        </p:nvSpPr>
        <p:spPr bwMode="auto">
          <a:xfrm>
            <a:off x="485775" y="2057400"/>
            <a:ext cx="79724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128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128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128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128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pPr>
            <a:r>
              <a:rPr lang="en-US" altLang="en-US" sz="5000" b="1">
                <a:latin typeface="Arial" panose="020B0604020202020204" pitchFamily="34" charset="0"/>
                <a:cs typeface="Arial" panose="020B0604020202020204" pitchFamily="34" charset="0"/>
                <a:sym typeface="Arial" panose="020B0604020202020204" pitchFamily="34" charset="0"/>
              </a:rPr>
              <a:t>HRC thanks you for participating in this workshop!</a:t>
            </a:r>
            <a:endParaRPr lang="en-US" altLang="en-US" sz="5000" b="1">
              <a:latin typeface="Arial" panose="020B0604020202020204" pitchFamily="34" charset="0"/>
              <a:cs typeface="Arial" panose="020B0604020202020204" pitchFamily="34" charset="0"/>
              <a:sym typeface="Helvetica" panose="020B0604020202020204" pitchFamily="34" charset="0"/>
            </a:endParaRPr>
          </a:p>
        </p:txBody>
      </p:sp>
      <p:sp>
        <p:nvSpPr>
          <p:cNvPr id="120836" name="Rectangle 2"/>
          <p:cNvSpPr txBox="1">
            <a:spLocks noChangeArrowheads="1"/>
          </p:cNvSpPr>
          <p:nvPr/>
        </p:nvSpPr>
        <p:spPr bwMode="auto">
          <a:xfrm>
            <a:off x="5105400" y="5181600"/>
            <a:ext cx="350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endParaRPr lang="en-US" altLang="en-US" sz="3500" b="1" i="1">
              <a:solidFill>
                <a:srgbClr val="C713A3"/>
              </a:solidFill>
              <a:latin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Add heading.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25" y="857250"/>
            <a:ext cx="8950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74EB2F4-24B4-44AA-AF2D-A0690D569D9A}"/>
              </a:ext>
            </a:extLst>
          </p:cNvPr>
          <p:cNvSpPr>
            <a:spLocks noGrp="1" noChangeArrowheads="1"/>
          </p:cNvSpPr>
          <p:nvPr>
            <p:ph type="title" idx="4294967295"/>
          </p:nvPr>
        </p:nvSpPr>
        <p:spPr bwMode="auto">
          <a:xfrm>
            <a:off x="685800" y="1003300"/>
            <a:ext cx="7886700" cy="993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5400" b="1" dirty="0">
                <a:solidFill>
                  <a:schemeClr val="accent1">
                    <a:lumMod val="75000"/>
                  </a:schemeClr>
                </a:solidFill>
                <a:latin typeface="Tahoma" panose="020B0604030504040204" pitchFamily="34" charset="0"/>
                <a:cs typeface="Tahoma" panose="020B0604030504040204" pitchFamily="34" charset="0"/>
              </a:rPr>
              <a:t>INTRODUCTIONS</a:t>
            </a:r>
          </a:p>
        </p:txBody>
      </p:sp>
      <p:sp>
        <p:nvSpPr>
          <p:cNvPr id="45059" name="Content Placeholder 2"/>
          <p:cNvSpPr>
            <a:spLocks noGrp="1" noChangeArrowheads="1"/>
          </p:cNvSpPr>
          <p:nvPr>
            <p:ph idx="4294967295"/>
          </p:nvPr>
        </p:nvSpPr>
        <p:spPr bwMode="auto">
          <a:xfrm>
            <a:off x="1066800" y="2362200"/>
            <a:ext cx="7886700" cy="3263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ahoma" panose="020B0604030504040204" pitchFamily="34" charset="0"/>
                <a:cs typeface="Tahoma" panose="020B0604030504040204" pitchFamily="34" charset="0"/>
              </a:rPr>
              <a:t>Name</a:t>
            </a:r>
          </a:p>
          <a:p>
            <a:r>
              <a:rPr lang="en-US" altLang="en-US" smtClean="0">
                <a:latin typeface="Tahoma" panose="020B0604030504040204" pitchFamily="34" charset="0"/>
                <a:cs typeface="Tahoma" panose="020B0604030504040204" pitchFamily="34" charset="0"/>
              </a:rPr>
              <a:t>Pronoun</a:t>
            </a:r>
          </a:p>
          <a:p>
            <a:r>
              <a:rPr lang="en-US" altLang="en-US" smtClean="0">
                <a:latin typeface="Tahoma" panose="020B0604030504040204" pitchFamily="34" charset="0"/>
                <a:cs typeface="Tahoma" panose="020B0604030504040204" pitchFamily="34" charset="0"/>
              </a:rPr>
              <a:t>Role</a:t>
            </a:r>
          </a:p>
          <a:p>
            <a:r>
              <a:rPr lang="en-US" altLang="en-US" smtClean="0">
                <a:latin typeface="Tahoma" panose="020B0604030504040204" pitchFamily="34" charset="0"/>
                <a:cs typeface="Tahoma" panose="020B0604030504040204" pitchFamily="34" charset="0"/>
              </a:rPr>
              <a:t>Expectation for the training</a:t>
            </a:r>
          </a:p>
          <a:p>
            <a:endParaRPr lang="en-US" altLang="en-US" smtClean="0"/>
          </a:p>
        </p:txBody>
      </p:sp>
      <p:sp>
        <p:nvSpPr>
          <p:cNvPr id="45060" name="Slide Number Placeholder 3"/>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DD2B9E0-A6A2-4434-8087-53161604A6C5}" type="slidenum">
              <a:rPr lang="en-US" altLang="en-US">
                <a:solidFill>
                  <a:srgbClr val="898989"/>
                </a:solidFill>
              </a:rPr>
              <a:pPr/>
              <a:t>6</a:t>
            </a:fld>
            <a:endParaRPr lang="en-US" altLang="en-US">
              <a:solidFill>
                <a:srgbClr val="898989"/>
              </a:solidFill>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828800" y="1789113"/>
            <a:ext cx="6096000"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80000"/>
              </a:lnSpc>
              <a:buFont typeface="Arial" panose="020B0604020202020204" pitchFamily="34" charset="0"/>
              <a:buChar char="•"/>
            </a:pPr>
            <a:r>
              <a:rPr lang="en-US" altLang="en-US" sz="3000">
                <a:solidFill>
                  <a:srgbClr val="000000"/>
                </a:solidFill>
                <a:latin typeface="Calibri" panose="020F0502020204030204" pitchFamily="34" charset="0"/>
                <a:cs typeface="Arial" panose="020B0604020202020204" pitchFamily="34" charset="0"/>
              </a:rPr>
              <a:t> Step up, Step Back</a:t>
            </a:r>
          </a:p>
          <a:p>
            <a:pPr eaLnBrk="1" hangingPunct="1">
              <a:lnSpc>
                <a:spcPct val="80000"/>
              </a:lnSpc>
              <a:buFont typeface="Arial" panose="020B0604020202020204" pitchFamily="34" charset="0"/>
              <a:buChar char="•"/>
            </a:pPr>
            <a:endParaRPr lang="en-US" altLang="en-US" sz="3000">
              <a:solidFill>
                <a:srgbClr val="000000"/>
              </a:solidFill>
              <a:latin typeface="Calibri" panose="020F050202020403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3000">
                <a:solidFill>
                  <a:srgbClr val="000000"/>
                </a:solidFill>
                <a:latin typeface="Calibri" panose="020F0502020204030204" pitchFamily="34" charset="0"/>
                <a:cs typeface="Arial" panose="020B0604020202020204" pitchFamily="34" charset="0"/>
              </a:rPr>
              <a:t> Non-Judgment</a:t>
            </a:r>
          </a:p>
          <a:p>
            <a:pPr eaLnBrk="1" hangingPunct="1">
              <a:lnSpc>
                <a:spcPct val="80000"/>
              </a:lnSpc>
              <a:buFont typeface="Arial" panose="020B0604020202020204" pitchFamily="34" charset="0"/>
              <a:buChar char="•"/>
            </a:pPr>
            <a:endParaRPr lang="en-US" altLang="en-US" sz="3000">
              <a:solidFill>
                <a:srgbClr val="000000"/>
              </a:solidFill>
              <a:latin typeface="Calibri" panose="020F050202020403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3000">
                <a:solidFill>
                  <a:srgbClr val="000000"/>
                </a:solidFill>
                <a:latin typeface="Calibri" panose="020F0502020204030204" pitchFamily="34" charset="0"/>
                <a:cs typeface="Arial" panose="020B0604020202020204" pitchFamily="34" charset="0"/>
              </a:rPr>
              <a:t> Use </a:t>
            </a:r>
            <a:r>
              <a:rPr lang="ja-JP" altLang="en-US" sz="3000">
                <a:solidFill>
                  <a:srgbClr val="000000"/>
                </a:solidFill>
                <a:latin typeface="Calibri" panose="020F0502020204030204" pitchFamily="34" charset="0"/>
                <a:cs typeface="Arial" panose="020B0604020202020204" pitchFamily="34" charset="0"/>
              </a:rPr>
              <a:t>“</a:t>
            </a:r>
            <a:r>
              <a:rPr lang="en-US" altLang="ja-JP" sz="3000">
                <a:solidFill>
                  <a:srgbClr val="000000"/>
                </a:solidFill>
                <a:latin typeface="Calibri" panose="020F0502020204030204" pitchFamily="34" charset="0"/>
                <a:cs typeface="Arial" panose="020B0604020202020204" pitchFamily="34" charset="0"/>
              </a:rPr>
              <a:t>I</a:t>
            </a:r>
            <a:r>
              <a:rPr lang="ja-JP" altLang="en-US" sz="3000">
                <a:solidFill>
                  <a:srgbClr val="000000"/>
                </a:solidFill>
                <a:latin typeface="Calibri" panose="020F0502020204030204" pitchFamily="34" charset="0"/>
                <a:cs typeface="Arial" panose="020B0604020202020204" pitchFamily="34" charset="0"/>
              </a:rPr>
              <a:t>”</a:t>
            </a:r>
            <a:r>
              <a:rPr lang="en-US" altLang="ja-JP" sz="3000">
                <a:solidFill>
                  <a:srgbClr val="000000"/>
                </a:solidFill>
                <a:latin typeface="Calibri" panose="020F0502020204030204" pitchFamily="34" charset="0"/>
                <a:cs typeface="Arial" panose="020B0604020202020204" pitchFamily="34" charset="0"/>
              </a:rPr>
              <a:t> Statements</a:t>
            </a:r>
          </a:p>
          <a:p>
            <a:pPr eaLnBrk="1" hangingPunct="1">
              <a:lnSpc>
                <a:spcPct val="80000"/>
              </a:lnSpc>
              <a:buFont typeface="Arial" panose="020B0604020202020204" pitchFamily="34" charset="0"/>
              <a:buChar char="•"/>
            </a:pPr>
            <a:endParaRPr lang="en-US" altLang="en-US" sz="3000">
              <a:solidFill>
                <a:srgbClr val="000000"/>
              </a:solidFill>
              <a:latin typeface="Calibri" panose="020F050202020403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3000">
                <a:solidFill>
                  <a:srgbClr val="000000"/>
                </a:solidFill>
                <a:latin typeface="Calibri" panose="020F0502020204030204" pitchFamily="34" charset="0"/>
                <a:cs typeface="Arial" panose="020B0604020202020204" pitchFamily="34" charset="0"/>
              </a:rPr>
              <a:t> Agree to disagree</a:t>
            </a:r>
          </a:p>
          <a:p>
            <a:pPr eaLnBrk="1" hangingPunct="1">
              <a:lnSpc>
                <a:spcPct val="80000"/>
              </a:lnSpc>
              <a:buFont typeface="Arial" panose="020B0604020202020204" pitchFamily="34" charset="0"/>
              <a:buChar char="•"/>
            </a:pPr>
            <a:endParaRPr lang="en-US" altLang="en-US" sz="3000">
              <a:solidFill>
                <a:srgbClr val="000000"/>
              </a:solidFill>
              <a:latin typeface="Calibri" panose="020F050202020403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3000">
                <a:solidFill>
                  <a:srgbClr val="000000"/>
                </a:solidFill>
                <a:latin typeface="Calibri" panose="020F0502020204030204" pitchFamily="34" charset="0"/>
                <a:cs typeface="Arial" panose="020B0604020202020204" pitchFamily="34" charset="0"/>
              </a:rPr>
              <a:t> Confidentiality</a:t>
            </a:r>
          </a:p>
          <a:p>
            <a:pPr eaLnBrk="1" hangingPunct="1">
              <a:lnSpc>
                <a:spcPct val="80000"/>
              </a:lnSpc>
            </a:pPr>
            <a:endParaRPr lang="en-US" altLang="en-US" sz="3000">
              <a:solidFill>
                <a:srgbClr val="000000"/>
              </a:solidFill>
              <a:latin typeface="Calibri" panose="020F050202020403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3000">
                <a:solidFill>
                  <a:srgbClr val="000000"/>
                </a:solidFill>
                <a:latin typeface="Calibri" panose="020F0502020204030204" pitchFamily="34" charset="0"/>
                <a:cs typeface="Arial" panose="020B0604020202020204" pitchFamily="34" charset="0"/>
              </a:rPr>
              <a:t>WAIT/PUSH/ELMO</a:t>
            </a:r>
          </a:p>
        </p:txBody>
      </p:sp>
      <p:sp>
        <p:nvSpPr>
          <p:cNvPr id="4" name="TextBox 3">
            <a:extLst>
              <a:ext uri="{FF2B5EF4-FFF2-40B4-BE49-F238E27FC236}">
                <a16:creationId xmlns:a16="http://schemas.microsoft.com/office/drawing/2014/main" id="{F1B1FFE0-A15D-4E41-810F-2682E0695F70}"/>
              </a:ext>
            </a:extLst>
          </p:cNvPr>
          <p:cNvSpPr txBox="1"/>
          <p:nvPr/>
        </p:nvSpPr>
        <p:spPr>
          <a:xfrm>
            <a:off x="2209800" y="685800"/>
            <a:ext cx="4724400" cy="914400"/>
          </a:xfrm>
          <a:prstGeom prst="rect">
            <a:avLst/>
          </a:prstGeom>
        </p:spPr>
        <p:txBody>
          <a:bodyPr wrap="none">
            <a:normAutofit/>
          </a:bodyPr>
          <a:lstStyle/>
          <a:p>
            <a:pPr algn="ctr">
              <a:buClr>
                <a:srgbClr val="8E736A">
                  <a:lumMod val="75000"/>
                </a:srgbClr>
              </a:buClr>
              <a:defRPr/>
            </a:pPr>
            <a:r>
              <a:rPr lang="en-US" sz="3600" b="1" dirty="0">
                <a:solidFill>
                  <a:prstClr val="black"/>
                </a:solidFill>
                <a:latin typeface="Calibri"/>
                <a:ea typeface="MS PGothic" panose="020B0600070205080204" pitchFamily="34" charset="-128"/>
              </a:rPr>
              <a:t>Group Agreements</a:t>
            </a:r>
          </a:p>
          <a:p>
            <a:pPr algn="ctr">
              <a:buClr>
                <a:srgbClr val="8E736A">
                  <a:lumMod val="75000"/>
                </a:srgbClr>
              </a:buClr>
              <a:defRPr/>
            </a:pPr>
            <a:endParaRPr lang="en-US" sz="4000" b="1" cap="small" dirty="0">
              <a:solidFill>
                <a:srgbClr val="9900CC"/>
              </a:solidFill>
              <a:latin typeface="Arial" pitchFamily="34" charset="0"/>
              <a:ea typeface="MS PGothic" panose="020B0600070205080204" pitchFamily="34" charset="-128"/>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0" y="1196975"/>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Arial" panose="020B0604020202020204" pitchFamily="34" charset="0"/>
              <a:buChar char="•"/>
            </a:pPr>
            <a:endParaRPr lang="en-US" altLang="en-US" sz="2800">
              <a:solidFill>
                <a:srgbClr val="000000"/>
              </a:solidFill>
              <a:latin typeface="Calibri" panose="020F0502020204030204" pitchFamily="34" charset="0"/>
            </a:endParaRPr>
          </a:p>
        </p:txBody>
      </p:sp>
      <p:sp>
        <p:nvSpPr>
          <p:cNvPr id="48131" name="TextBox 2"/>
          <p:cNvSpPr txBox="1">
            <a:spLocks noChangeArrowheads="1"/>
          </p:cNvSpPr>
          <p:nvPr/>
        </p:nvSpPr>
        <p:spPr bwMode="auto">
          <a:xfrm>
            <a:off x="990600" y="1714500"/>
            <a:ext cx="66675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1F497D"/>
              </a:buClr>
            </a:pPr>
            <a:endParaRPr lang="en-US" altLang="en-US" sz="3200">
              <a:solidFill>
                <a:srgbClr val="000000"/>
              </a:solidFill>
              <a:latin typeface="Calibri" panose="020F0502020204030204" pitchFamily="34" charset="0"/>
              <a:cs typeface="Tahoma" panose="020B0604030504040204" pitchFamily="34" charset="0"/>
            </a:endParaRPr>
          </a:p>
        </p:txBody>
      </p:sp>
      <p:sp>
        <p:nvSpPr>
          <p:cNvPr id="48132" name="TextBox 5"/>
          <p:cNvSpPr txBox="1">
            <a:spLocks noChangeArrowheads="1"/>
          </p:cNvSpPr>
          <p:nvPr/>
        </p:nvSpPr>
        <p:spPr bwMode="auto">
          <a:xfrm>
            <a:off x="2147888" y="457200"/>
            <a:ext cx="476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rgbClr val="CC0099"/>
              </a:buClr>
            </a:pPr>
            <a:r>
              <a:rPr lang="en-US" altLang="en-US" sz="3600" b="1">
                <a:solidFill>
                  <a:srgbClr val="000000"/>
                </a:solidFill>
                <a:latin typeface="Calibri" panose="020F0502020204030204" pitchFamily="34" charset="0"/>
                <a:cs typeface="Tahoma" panose="020B0604030504040204" pitchFamily="34" charset="0"/>
              </a:rPr>
              <a:t>Training Objectives</a:t>
            </a:r>
          </a:p>
        </p:txBody>
      </p:sp>
      <p:sp>
        <p:nvSpPr>
          <p:cNvPr id="48133" name="Rectangle 3"/>
          <p:cNvSpPr>
            <a:spLocks noChangeArrowheads="1"/>
          </p:cNvSpPr>
          <p:nvPr/>
        </p:nvSpPr>
        <p:spPr bwMode="auto">
          <a:xfrm>
            <a:off x="304800" y="1220788"/>
            <a:ext cx="8534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15000"/>
              </a:lnSpc>
              <a:buFont typeface="Arial" panose="020B0604020202020204" pitchFamily="34" charset="0"/>
              <a:buChar char="•"/>
            </a:pPr>
            <a:endParaRPr lang="en-US" altLang="en-US" sz="2800">
              <a:solidFill>
                <a:srgbClr val="000000"/>
              </a:solidFill>
              <a:latin typeface="Calibri" panose="020F0502020204030204" pitchFamily="34" charset="0"/>
            </a:endParaRPr>
          </a:p>
        </p:txBody>
      </p:sp>
      <p:sp>
        <p:nvSpPr>
          <p:cNvPr id="48134" name="Rectangle 4"/>
          <p:cNvSpPr>
            <a:spLocks noChangeArrowheads="1"/>
          </p:cNvSpPr>
          <p:nvPr/>
        </p:nvSpPr>
        <p:spPr bwMode="auto">
          <a:xfrm>
            <a:off x="533400" y="12192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0000"/>
              </a:buClr>
            </a:pPr>
            <a:r>
              <a:rPr lang="en-US" altLang="en-US" sz="2800" u="sng">
                <a:solidFill>
                  <a:srgbClr val="000000"/>
                </a:solidFill>
                <a:latin typeface="Calibri" panose="020F0502020204030204" pitchFamily="34" charset="0"/>
                <a:cs typeface="Tahoma" panose="020B0604030504040204" pitchFamily="34" charset="0"/>
              </a:rPr>
              <a:t>By the end of this session you will be able to:</a:t>
            </a:r>
          </a:p>
          <a:p>
            <a:pPr>
              <a:buClr>
                <a:srgbClr val="000000"/>
              </a:buClr>
              <a:buFont typeface="Calibri" panose="020F0502020204030204" pitchFamily="34" charset="0"/>
              <a:buAutoNum type="arabicPeriod"/>
            </a:pPr>
            <a:r>
              <a:rPr lang="en-US" altLang="en-US" sz="2800">
                <a:solidFill>
                  <a:srgbClr val="000000"/>
                </a:solidFill>
                <a:latin typeface="Calibri" panose="020F0502020204030204" pitchFamily="34" charset="0"/>
                <a:cs typeface="Tahoma" panose="020B0604030504040204" pitchFamily="34" charset="0"/>
              </a:rPr>
              <a:t>Define harm reduction.</a:t>
            </a:r>
          </a:p>
          <a:p>
            <a:pPr>
              <a:buClr>
                <a:srgbClr val="000000"/>
              </a:buClr>
              <a:buFont typeface="Calibri" panose="020F0502020204030204" pitchFamily="34" charset="0"/>
              <a:buAutoNum type="arabicPeriod"/>
            </a:pPr>
            <a:endParaRPr lang="en-US" altLang="en-US" sz="2800">
              <a:solidFill>
                <a:srgbClr val="000000"/>
              </a:solidFill>
              <a:latin typeface="Calibri" panose="020F0502020204030204" pitchFamily="34" charset="0"/>
              <a:cs typeface="Tahoma" panose="020B0604030504040204" pitchFamily="34" charset="0"/>
            </a:endParaRPr>
          </a:p>
          <a:p>
            <a:pPr>
              <a:buClr>
                <a:srgbClr val="000000"/>
              </a:buClr>
              <a:buFont typeface="Calibri" panose="020F0502020204030204" pitchFamily="34" charset="0"/>
              <a:buAutoNum type="arabicPeriod"/>
            </a:pPr>
            <a:r>
              <a:rPr lang="en-US" altLang="en-US" sz="2800">
                <a:solidFill>
                  <a:srgbClr val="000000"/>
                </a:solidFill>
                <a:latin typeface="Calibri" panose="020F0502020204030204" pitchFamily="34" charset="0"/>
                <a:cs typeface="Tahoma" panose="020B0604030504040204" pitchFamily="34" charset="0"/>
              </a:rPr>
              <a:t>Recognize key principles of harm reduction.</a:t>
            </a:r>
          </a:p>
          <a:p>
            <a:pPr>
              <a:buClr>
                <a:srgbClr val="000000"/>
              </a:buClr>
              <a:buFont typeface="Calibri" panose="020F0502020204030204" pitchFamily="34" charset="0"/>
              <a:buAutoNum type="arabicPeriod"/>
            </a:pPr>
            <a:endParaRPr lang="en-US" altLang="en-US" sz="2800">
              <a:solidFill>
                <a:srgbClr val="000000"/>
              </a:solidFill>
              <a:latin typeface="Calibri" panose="020F0502020204030204" pitchFamily="34" charset="0"/>
            </a:endParaRPr>
          </a:p>
          <a:p>
            <a:pPr>
              <a:buClr>
                <a:srgbClr val="000000"/>
              </a:buClr>
              <a:buFont typeface="Calibri" panose="020F0502020204030204" pitchFamily="34" charset="0"/>
              <a:buAutoNum type="arabicPeriod"/>
            </a:pPr>
            <a:r>
              <a:rPr lang="en-US" altLang="en-US" sz="2800">
                <a:solidFill>
                  <a:srgbClr val="000000"/>
                </a:solidFill>
                <a:latin typeface="Calibri" panose="020F0502020204030204" pitchFamily="34" charset="0"/>
                <a:cs typeface="Tahoma" panose="020B0604030504040204" pitchFamily="34" charset="0"/>
              </a:rPr>
              <a:t>Identify the need for harm reduction, with a PWID focus.</a:t>
            </a:r>
          </a:p>
          <a:p>
            <a:pPr>
              <a:buClr>
                <a:srgbClr val="000000"/>
              </a:buClr>
              <a:buFont typeface="Calibri" panose="020F0502020204030204" pitchFamily="34" charset="0"/>
              <a:buAutoNum type="arabicPeriod"/>
            </a:pPr>
            <a:endParaRPr lang="en-US" altLang="en-US" sz="2800">
              <a:solidFill>
                <a:srgbClr val="000000"/>
              </a:solidFill>
              <a:latin typeface="Calibri" panose="020F0502020204030204" pitchFamily="34" charset="0"/>
            </a:endParaRPr>
          </a:p>
          <a:p>
            <a:pPr>
              <a:buClr>
                <a:srgbClr val="000000"/>
              </a:buClr>
              <a:buFont typeface="Calibri" panose="020F0502020204030204" pitchFamily="34" charset="0"/>
              <a:buAutoNum type="arabicPeriod"/>
            </a:pPr>
            <a:r>
              <a:rPr lang="en-US" altLang="en-US" sz="2800">
                <a:solidFill>
                  <a:srgbClr val="000000"/>
                </a:solidFill>
                <a:latin typeface="Calibri" panose="020F0502020204030204" pitchFamily="34" charset="0"/>
                <a:cs typeface="Tahoma" panose="020B0604030504040204" pitchFamily="34" charset="0"/>
              </a:rPr>
              <a:t>Discuss key harm reduction strategies to support your work as HHRNs.</a:t>
            </a:r>
            <a:endParaRPr lang="en-US" altLang="en-US" sz="2800">
              <a:solidFill>
                <a:srgbClr val="000000"/>
              </a:solidFill>
              <a:latin typeface="Calibri" panose="020F0502020204030204" pitchFamily="34" charset="0"/>
            </a:endParaRPr>
          </a:p>
          <a:p>
            <a:r>
              <a:rPr lang="en-US" altLang="en-US" sz="2800">
                <a:solidFill>
                  <a:srgbClr val="000000"/>
                </a:solidFill>
                <a:latin typeface="Calibri" panose="020F0502020204030204" pitchFamily="34" charset="0"/>
                <a:cs typeface="Tahoma" panose="020B0604030504040204" pitchFamily="34" charset="0"/>
              </a:rPr>
              <a:t> </a:t>
            </a:r>
            <a:endParaRPr lang="en-US" altLang="en-US" sz="2800">
              <a:solidFill>
                <a:srgbClr val="000000"/>
              </a:solidFill>
              <a:latin typeface="Calibri" panose="020F0502020204030204" pitchFamily="34"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bwMode="auto">
          <a:xfrm>
            <a:off x="914400" y="2667000"/>
            <a:ext cx="73152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smtClean="0"/>
              <a:t>BRAINSTORM:</a:t>
            </a:r>
            <a:br>
              <a:rPr lang="en-US" altLang="en-US" sz="3600" b="1" smtClean="0"/>
            </a:br>
            <a:r>
              <a:rPr lang="en-US" altLang="en-US" sz="3600" b="1" smtClean="0"/>
              <a:t>How do you define Harm Reduction?</a:t>
            </a: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HR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buClr>
            <a:schemeClr val="accent6">
              <a:lumMod val="75000"/>
            </a:schemeClr>
          </a:buClr>
          <a:buFont typeface="Calibri" pitchFamily="34" charset="0"/>
          <a:buChar char="●"/>
          <a:defRPr sz="4000" dirty="0" smtClean="0">
            <a:latin typeface="Arial" pitchFamily="34" charset="0"/>
          </a:defRPr>
        </a:defPPr>
      </a:lstStyle>
    </a:txDef>
  </a:objectDefaults>
  <a:extraClrSchemeLst/>
</a:theme>
</file>

<file path=ppt/theme/theme2.xml><?xml version="1.0" encoding="utf-8"?>
<a:theme xmlns:a="http://schemas.openxmlformats.org/drawingml/2006/main" name="1_HR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buClr>
            <a:schemeClr val="accent6">
              <a:lumMod val="75000"/>
            </a:schemeClr>
          </a:buClr>
          <a:buFont typeface="Calibri" pitchFamily="34" charset="0"/>
          <a:buChar char="●"/>
          <a:defRPr sz="4000" dirty="0" smtClean="0">
            <a:latin typeface="Arial" pitchFamily="34" charset="0"/>
          </a:defRPr>
        </a:defPPr>
      </a:lstStyle>
    </a:txDef>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HRC Theme</Template>
  <TotalTime>9499</TotalTime>
  <Words>4624</Words>
  <Application>Microsoft Office PowerPoint</Application>
  <PresentationFormat>On-screen Show (4:3)</PresentationFormat>
  <Paragraphs>644</Paragraphs>
  <Slides>44</Slides>
  <Notes>39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Times New Roman</vt:lpstr>
      <vt:lpstr>ＭＳ Ｐゴシック</vt:lpstr>
      <vt:lpstr>Arial</vt:lpstr>
      <vt:lpstr>Calibri</vt:lpstr>
      <vt:lpstr>Tahoma</vt:lpstr>
      <vt:lpstr>Wingdings</vt:lpstr>
      <vt:lpstr>Calibri Light</vt:lpstr>
      <vt:lpstr>Helvetica</vt:lpstr>
      <vt:lpstr>+mj-lt</vt:lpstr>
      <vt:lpstr>Aharoni</vt:lpstr>
      <vt:lpstr>HRC Theme</vt:lpstr>
      <vt:lpstr>1_HRC Theme</vt:lpstr>
      <vt:lpstr>3_Default Design</vt:lpstr>
      <vt:lpstr>4_Default Design</vt:lpstr>
      <vt:lpstr>Harm Reduction Overview</vt:lpstr>
      <vt:lpstr>PowerPoint Presentation</vt:lpstr>
      <vt:lpstr>PowerPoint Presentation</vt:lpstr>
      <vt:lpstr>PowerPoint Presentation</vt:lpstr>
      <vt:lpstr>PowerPoint Presentation</vt:lpstr>
      <vt:lpstr>INTRODUCTIONS</vt:lpstr>
      <vt:lpstr>PowerPoint Presentation</vt:lpstr>
      <vt:lpstr>PowerPoint Presentation</vt:lpstr>
      <vt:lpstr>BRAINSTORM: How do you define Harm Reduction?</vt:lpstr>
      <vt:lpstr>Harm Reduction</vt:lpstr>
      <vt:lpstr>PowerPoint Presentation</vt:lpstr>
      <vt:lpstr>PowerPoint Presentation</vt:lpstr>
      <vt:lpstr>PowerPoint Presentation</vt:lpstr>
      <vt:lpstr>PowerPoint Presentation</vt:lpstr>
      <vt:lpstr>What Harm Reduction is Not</vt:lpstr>
      <vt:lpstr>PowerPoint Presentation</vt:lpstr>
      <vt:lpstr>PowerPoint Presentation</vt:lpstr>
      <vt:lpstr>Contributing Factors &amp; Harms </vt:lpstr>
      <vt:lpstr>ACTIVITY: Whys and Harms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Practicing the Principles of Harm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Not Just Syringes: Benefits of Syringe Access </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ADDICTION</dc:title>
  <dc:creator>Jagvir Singh</dc:creator>
  <cp:lastModifiedBy>IRA Volunteers</cp:lastModifiedBy>
  <cp:revision>858</cp:revision>
  <cp:lastPrinted>2015-08-10T17:55:22Z</cp:lastPrinted>
  <dcterms:created xsi:type="dcterms:W3CDTF">2001-05-11T17:23:59Z</dcterms:created>
  <dcterms:modified xsi:type="dcterms:W3CDTF">2018-03-23T13:34:09Z</dcterms:modified>
</cp:coreProperties>
</file>