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11" r:id="rId1"/>
    <p:sldMasterId id="2147484050" r:id="rId2"/>
    <p:sldMasterId id="2147488060" r:id="rId3"/>
  </p:sldMasterIdLst>
  <p:notesMasterIdLst>
    <p:notesMasterId r:id="rId73"/>
  </p:notesMasterIdLst>
  <p:handoutMasterIdLst>
    <p:handoutMasterId r:id="rId74"/>
  </p:handoutMasterIdLst>
  <p:sldIdLst>
    <p:sldId id="838" r:id="rId4"/>
    <p:sldId id="976" r:id="rId5"/>
    <p:sldId id="984" r:id="rId6"/>
    <p:sldId id="983" r:id="rId7"/>
    <p:sldId id="800" r:id="rId8"/>
    <p:sldId id="904" r:id="rId9"/>
    <p:sldId id="925" r:id="rId10"/>
    <p:sldId id="812" r:id="rId11"/>
    <p:sldId id="813" r:id="rId12"/>
    <p:sldId id="814" r:id="rId13"/>
    <p:sldId id="841" r:id="rId14"/>
    <p:sldId id="842" r:id="rId15"/>
    <p:sldId id="810" r:id="rId16"/>
    <p:sldId id="963" r:id="rId17"/>
    <p:sldId id="964" r:id="rId18"/>
    <p:sldId id="965" r:id="rId19"/>
    <p:sldId id="966" r:id="rId20"/>
    <p:sldId id="967" r:id="rId21"/>
    <p:sldId id="969" r:id="rId22"/>
    <p:sldId id="958" r:id="rId23"/>
    <p:sldId id="959" r:id="rId24"/>
    <p:sldId id="980" r:id="rId25"/>
    <p:sldId id="897" r:id="rId26"/>
    <p:sldId id="919" r:id="rId27"/>
    <p:sldId id="920" r:id="rId28"/>
    <p:sldId id="921" r:id="rId29"/>
    <p:sldId id="815" r:id="rId30"/>
    <p:sldId id="982" r:id="rId31"/>
    <p:sldId id="890" r:id="rId32"/>
    <p:sldId id="928" r:id="rId33"/>
    <p:sldId id="929" r:id="rId34"/>
    <p:sldId id="930" r:id="rId35"/>
    <p:sldId id="931" r:id="rId36"/>
    <p:sldId id="934" r:id="rId37"/>
    <p:sldId id="944" r:id="rId38"/>
    <p:sldId id="979" r:id="rId39"/>
    <p:sldId id="875" r:id="rId40"/>
    <p:sldId id="856" r:id="rId41"/>
    <p:sldId id="877" r:id="rId42"/>
    <p:sldId id="881" r:id="rId43"/>
    <p:sldId id="883" r:id="rId44"/>
    <p:sldId id="973" r:id="rId45"/>
    <p:sldId id="946" r:id="rId46"/>
    <p:sldId id="819" r:id="rId47"/>
    <p:sldId id="894" r:id="rId48"/>
    <p:sldId id="829" r:id="rId49"/>
    <p:sldId id="974" r:id="rId50"/>
    <p:sldId id="896" r:id="rId51"/>
    <p:sldId id="953" r:id="rId52"/>
    <p:sldId id="950" r:id="rId53"/>
    <p:sldId id="949" r:id="rId54"/>
    <p:sldId id="951" r:id="rId55"/>
    <p:sldId id="952" r:id="rId56"/>
    <p:sldId id="954" r:id="rId57"/>
    <p:sldId id="955" r:id="rId58"/>
    <p:sldId id="836" r:id="rId59"/>
    <p:sldId id="866" r:id="rId60"/>
    <p:sldId id="845" r:id="rId61"/>
    <p:sldId id="915" r:id="rId62"/>
    <p:sldId id="868" r:id="rId63"/>
    <p:sldId id="869" r:id="rId64"/>
    <p:sldId id="981" r:id="rId65"/>
    <p:sldId id="968" r:id="rId66"/>
    <p:sldId id="910" r:id="rId67"/>
    <p:sldId id="913" r:id="rId68"/>
    <p:sldId id="914" r:id="rId69"/>
    <p:sldId id="900" r:id="rId70"/>
    <p:sldId id="587" r:id="rId71"/>
    <p:sldId id="592" r:id="rId72"/>
  </p:sldIdLst>
  <p:sldSz cx="9144000" cy="6858000" type="screen4x3"/>
  <p:notesSz cx="7010400" cy="9296400"/>
  <p:custDataLst>
    <p:tags r:id="rId75"/>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Roberts" initials="ER" lastIdx="1" clrIdx="0">
    <p:extLst/>
  </p:cmAuthor>
  <p:cmAuthor id="2" name="Daniel Raymond" initials="DR" lastIdx="27" clrIdx="1"/>
  <p:cmAuthor id="3" name="Tanagra Melgrejo" initials="TM" lastIdx="1" clrIdx="2">
    <p:extLst>
      <p:ext uri="{19B8F6BF-5375-455C-9EA6-DF929625EA0E}">
        <p15:presenceInfo xmlns:p15="http://schemas.microsoft.com/office/powerpoint/2012/main" userId="Tanagra Melgrej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99CC00"/>
    <a:srgbClr val="669900"/>
    <a:srgbClr val="006600"/>
    <a:srgbClr val="FF0066"/>
    <a:srgbClr val="0099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53" autoAdjust="0"/>
    <p:restoredTop sz="71799" autoAdjust="0"/>
  </p:normalViewPr>
  <p:slideViewPr>
    <p:cSldViewPr>
      <p:cViewPr varScale="1">
        <p:scale>
          <a:sx n="80" d="100"/>
          <a:sy n="80" d="100"/>
        </p:scale>
        <p:origin x="14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8" d="100"/>
        <a:sy n="78" d="100"/>
      </p:scale>
      <p:origin x="0" y="-2908"/>
    </p:cViewPr>
  </p:sorterViewPr>
  <p:notesViewPr>
    <p:cSldViewPr>
      <p:cViewPr>
        <p:scale>
          <a:sx n="85" d="100"/>
          <a:sy n="85" d="100"/>
        </p:scale>
        <p:origin x="-1134" y="1464"/>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handoutMaster" Target="handoutMasters/handoutMaster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BD96F-6165-48D0-BE5C-64FD3F54A50F}"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820AAD37-FADE-4805-8883-5F4DDA0C4671}">
      <dgm:prSet phldrT="[Text]"/>
      <dgm:spPr>
        <a:solidFill>
          <a:schemeClr val="bg1"/>
        </a:solidFill>
        <a:ln>
          <a:solidFill>
            <a:schemeClr val="tx1"/>
          </a:solidFill>
        </a:ln>
      </dgm:spPr>
      <dgm:t>
        <a:bodyPr/>
        <a:lstStyle/>
        <a:p>
          <a:r>
            <a:rPr lang="en-US" b="0" i="0" cap="small" baseline="0" dirty="0">
              <a:solidFill>
                <a:schemeClr val="tx1"/>
              </a:solidFill>
            </a:rPr>
            <a:t>Policy &amp; Advocacy</a:t>
          </a:r>
        </a:p>
      </dgm:t>
    </dgm:pt>
    <dgm:pt modelId="{20AF5A9C-C54D-4FDD-98AB-1299D76CCEF5}" type="parTrans" cxnId="{E8D1A7DB-93A4-41AD-85A3-CE5BEAC68780}">
      <dgm:prSet/>
      <dgm:spPr/>
      <dgm:t>
        <a:bodyPr/>
        <a:lstStyle/>
        <a:p>
          <a:endParaRPr lang="en-US"/>
        </a:p>
      </dgm:t>
    </dgm:pt>
    <dgm:pt modelId="{4A656F4A-B1FB-41AF-A11F-B6AC85C8D0BA}" type="sibTrans" cxnId="{E8D1A7DB-93A4-41AD-85A3-CE5BEAC68780}">
      <dgm:prSet/>
      <dgm:spPr/>
      <dgm:t>
        <a:bodyPr/>
        <a:lstStyle/>
        <a:p>
          <a:endParaRPr lang="en-US"/>
        </a:p>
      </dgm:t>
    </dgm:pt>
    <dgm:pt modelId="{81003A9A-EFEC-4CB7-A527-591685448826}">
      <dgm:prSet phldrT="[Text]"/>
      <dgm:spPr>
        <a:solidFill>
          <a:schemeClr val="bg1"/>
        </a:solidFill>
        <a:ln>
          <a:solidFill>
            <a:schemeClr val="tx1"/>
          </a:solidFill>
        </a:ln>
      </dgm:spPr>
      <dgm:t>
        <a:bodyPr/>
        <a:lstStyle/>
        <a:p>
          <a:r>
            <a:rPr lang="en-US" b="0" i="0" cap="small" baseline="0" dirty="0">
              <a:solidFill>
                <a:schemeClr val="tx1"/>
              </a:solidFill>
            </a:rPr>
            <a:t>Training &amp; Capacity Building </a:t>
          </a:r>
        </a:p>
      </dgm:t>
    </dgm:pt>
    <dgm:pt modelId="{93F236D9-1327-4A27-9AE2-03EE950250AA}" type="parTrans" cxnId="{0E49A6CF-BD8C-4253-AAAF-397D7E6E11D3}">
      <dgm:prSet/>
      <dgm:spPr/>
      <dgm:t>
        <a:bodyPr/>
        <a:lstStyle/>
        <a:p>
          <a:endParaRPr lang="en-US"/>
        </a:p>
      </dgm:t>
    </dgm:pt>
    <dgm:pt modelId="{DE033F28-7AF2-473F-B825-36384A99720D}" type="sibTrans" cxnId="{0E49A6CF-BD8C-4253-AAAF-397D7E6E11D3}">
      <dgm:prSet/>
      <dgm:spPr/>
      <dgm:t>
        <a:bodyPr/>
        <a:lstStyle/>
        <a:p>
          <a:endParaRPr lang="en-US"/>
        </a:p>
      </dgm:t>
    </dgm:pt>
    <dgm:pt modelId="{821B68BE-F591-47F5-8E0C-AE8F35F3AE52}">
      <dgm:prSet phldrT="[Text]"/>
      <dgm:spPr>
        <a:solidFill>
          <a:schemeClr val="bg1"/>
        </a:solidFill>
        <a:ln>
          <a:solidFill>
            <a:schemeClr val="tx1"/>
          </a:solidFill>
        </a:ln>
      </dgm:spPr>
      <dgm:t>
        <a:bodyPr/>
        <a:lstStyle/>
        <a:p>
          <a:r>
            <a:rPr lang="en-US" b="0" i="0" cap="small" baseline="0" dirty="0">
              <a:solidFill>
                <a:schemeClr val="tx1"/>
              </a:solidFill>
            </a:rPr>
            <a:t>Overdose Prevention &amp; Advocacy</a:t>
          </a:r>
        </a:p>
      </dgm:t>
    </dgm:pt>
    <dgm:pt modelId="{7E79B427-041B-425F-9D62-C01DFA3CDAB2}" type="parTrans" cxnId="{DA518ED7-FED7-4CBE-AA7B-5C197798E6E0}">
      <dgm:prSet/>
      <dgm:spPr/>
      <dgm:t>
        <a:bodyPr/>
        <a:lstStyle/>
        <a:p>
          <a:endParaRPr lang="en-US"/>
        </a:p>
      </dgm:t>
    </dgm:pt>
    <dgm:pt modelId="{4795159E-C995-4394-B469-B432AE1990D5}" type="sibTrans" cxnId="{DA518ED7-FED7-4CBE-AA7B-5C197798E6E0}">
      <dgm:prSet/>
      <dgm:spPr/>
      <dgm:t>
        <a:bodyPr/>
        <a:lstStyle/>
        <a:p>
          <a:endParaRPr lang="en-US"/>
        </a:p>
      </dgm:t>
    </dgm:pt>
    <dgm:pt modelId="{1180509D-08BE-43AE-97D6-542CCC7E4D95}">
      <dgm:prSet phldrT="[Text]"/>
      <dgm:spPr>
        <a:solidFill>
          <a:schemeClr val="bg1"/>
        </a:solidFill>
        <a:ln>
          <a:solidFill>
            <a:schemeClr val="tx1"/>
          </a:solidFill>
        </a:ln>
      </dgm:spPr>
      <dgm:t>
        <a:bodyPr/>
        <a:lstStyle/>
        <a:p>
          <a:r>
            <a:rPr lang="en-US" b="0" i="0" cap="small" baseline="0" dirty="0">
              <a:solidFill>
                <a:schemeClr val="tx1"/>
              </a:solidFill>
            </a:rPr>
            <a:t>National &amp; Regional Conferences </a:t>
          </a:r>
        </a:p>
      </dgm:t>
    </dgm:pt>
    <dgm:pt modelId="{E298E130-65F5-4865-9927-B5CEFD160BDE}" type="parTrans" cxnId="{B6519274-EC4A-4DAD-BCD6-14465471D990}">
      <dgm:prSet/>
      <dgm:spPr/>
      <dgm:t>
        <a:bodyPr/>
        <a:lstStyle/>
        <a:p>
          <a:endParaRPr lang="en-US"/>
        </a:p>
      </dgm:t>
    </dgm:pt>
    <dgm:pt modelId="{C0D3FB5A-9693-48B6-B1D1-9A15367CF23A}" type="sibTrans" cxnId="{B6519274-EC4A-4DAD-BCD6-14465471D990}">
      <dgm:prSet/>
      <dgm:spPr/>
      <dgm:t>
        <a:bodyPr/>
        <a:lstStyle/>
        <a:p>
          <a:endParaRPr lang="en-US"/>
        </a:p>
      </dgm:t>
    </dgm:pt>
    <dgm:pt modelId="{D4C8C759-02AA-4AF6-BBAB-259DED1E6110}">
      <dgm:prSet phldrT="[Text]"/>
      <dgm:spPr>
        <a:solidFill>
          <a:schemeClr val="bg1"/>
        </a:solidFill>
        <a:ln>
          <a:solidFill>
            <a:schemeClr val="tx1"/>
          </a:solidFill>
        </a:ln>
      </dgm:spPr>
      <dgm:t>
        <a:bodyPr/>
        <a:lstStyle/>
        <a:p>
          <a:r>
            <a:rPr lang="en-US" b="0" i="0" cap="small" baseline="0" dirty="0">
              <a:solidFill>
                <a:schemeClr val="tx1"/>
              </a:solidFill>
            </a:rPr>
            <a:t>Resources &amp; Publications</a:t>
          </a:r>
        </a:p>
      </dgm:t>
    </dgm:pt>
    <dgm:pt modelId="{234D0FC0-C60A-49E2-BBD5-471B187F00D9}" type="parTrans" cxnId="{4A013EFA-2B45-417F-BFB5-9B992F14716A}">
      <dgm:prSet/>
      <dgm:spPr/>
      <dgm:t>
        <a:bodyPr/>
        <a:lstStyle/>
        <a:p>
          <a:endParaRPr lang="en-US"/>
        </a:p>
      </dgm:t>
    </dgm:pt>
    <dgm:pt modelId="{7228042E-2530-4F2F-B419-1F72FD1A600B}" type="sibTrans" cxnId="{4A013EFA-2B45-417F-BFB5-9B992F14716A}">
      <dgm:prSet/>
      <dgm:spPr/>
      <dgm:t>
        <a:bodyPr/>
        <a:lstStyle/>
        <a:p>
          <a:endParaRPr lang="en-US"/>
        </a:p>
      </dgm:t>
    </dgm:pt>
    <dgm:pt modelId="{16DD0926-62DB-4C39-9400-B8D15CB16E85}" type="pres">
      <dgm:prSet presAssocID="{39EBD96F-6165-48D0-BE5C-64FD3F54A50F}" presName="diagram" presStyleCnt="0">
        <dgm:presLayoutVars>
          <dgm:dir/>
          <dgm:resizeHandles val="exact"/>
        </dgm:presLayoutVars>
      </dgm:prSet>
      <dgm:spPr/>
      <dgm:t>
        <a:bodyPr/>
        <a:lstStyle/>
        <a:p>
          <a:endParaRPr lang="en-US"/>
        </a:p>
      </dgm:t>
    </dgm:pt>
    <dgm:pt modelId="{8DA67674-AEA8-456D-A290-F752A7E52864}" type="pres">
      <dgm:prSet presAssocID="{820AAD37-FADE-4805-8883-5F4DDA0C4671}" presName="node" presStyleLbl="node1" presStyleIdx="0" presStyleCnt="5">
        <dgm:presLayoutVars>
          <dgm:bulletEnabled val="1"/>
        </dgm:presLayoutVars>
      </dgm:prSet>
      <dgm:spPr/>
      <dgm:t>
        <a:bodyPr/>
        <a:lstStyle/>
        <a:p>
          <a:endParaRPr lang="en-US"/>
        </a:p>
      </dgm:t>
    </dgm:pt>
    <dgm:pt modelId="{023077DF-46F7-4052-BB3C-A57C25A9E6FA}" type="pres">
      <dgm:prSet presAssocID="{4A656F4A-B1FB-41AF-A11F-B6AC85C8D0BA}" presName="sibTrans" presStyleCnt="0"/>
      <dgm:spPr/>
    </dgm:pt>
    <dgm:pt modelId="{1B23D5EA-3FD0-41BF-9CC3-ED3A968232F5}" type="pres">
      <dgm:prSet presAssocID="{81003A9A-EFEC-4CB7-A527-591685448826}" presName="node" presStyleLbl="node1" presStyleIdx="1" presStyleCnt="5">
        <dgm:presLayoutVars>
          <dgm:bulletEnabled val="1"/>
        </dgm:presLayoutVars>
      </dgm:prSet>
      <dgm:spPr/>
      <dgm:t>
        <a:bodyPr/>
        <a:lstStyle/>
        <a:p>
          <a:endParaRPr lang="en-US"/>
        </a:p>
      </dgm:t>
    </dgm:pt>
    <dgm:pt modelId="{974A3796-C26E-46C1-A0E1-B28AD52B6B04}" type="pres">
      <dgm:prSet presAssocID="{DE033F28-7AF2-473F-B825-36384A99720D}" presName="sibTrans" presStyleCnt="0"/>
      <dgm:spPr/>
    </dgm:pt>
    <dgm:pt modelId="{75243596-3472-43AA-857D-F442BEE38B19}" type="pres">
      <dgm:prSet presAssocID="{821B68BE-F591-47F5-8E0C-AE8F35F3AE52}" presName="node" presStyleLbl="node1" presStyleIdx="2" presStyleCnt="5">
        <dgm:presLayoutVars>
          <dgm:bulletEnabled val="1"/>
        </dgm:presLayoutVars>
      </dgm:prSet>
      <dgm:spPr/>
      <dgm:t>
        <a:bodyPr/>
        <a:lstStyle/>
        <a:p>
          <a:endParaRPr lang="en-US"/>
        </a:p>
      </dgm:t>
    </dgm:pt>
    <dgm:pt modelId="{0A1AE3A6-800D-49A0-AC5D-CE508B4AEEB2}" type="pres">
      <dgm:prSet presAssocID="{4795159E-C995-4394-B469-B432AE1990D5}" presName="sibTrans" presStyleCnt="0"/>
      <dgm:spPr/>
    </dgm:pt>
    <dgm:pt modelId="{DEE0BA82-6DED-412D-9448-BF2E893D0159}" type="pres">
      <dgm:prSet presAssocID="{1180509D-08BE-43AE-97D6-542CCC7E4D95}" presName="node" presStyleLbl="node1" presStyleIdx="3" presStyleCnt="5">
        <dgm:presLayoutVars>
          <dgm:bulletEnabled val="1"/>
        </dgm:presLayoutVars>
      </dgm:prSet>
      <dgm:spPr/>
      <dgm:t>
        <a:bodyPr/>
        <a:lstStyle/>
        <a:p>
          <a:endParaRPr lang="en-US"/>
        </a:p>
      </dgm:t>
    </dgm:pt>
    <dgm:pt modelId="{F19DC96C-E188-4C41-94EA-D995E70A8F98}" type="pres">
      <dgm:prSet presAssocID="{C0D3FB5A-9693-48B6-B1D1-9A15367CF23A}" presName="sibTrans" presStyleCnt="0"/>
      <dgm:spPr/>
    </dgm:pt>
    <dgm:pt modelId="{353B7DA0-D329-41D9-96BD-6B6D4555FA88}" type="pres">
      <dgm:prSet presAssocID="{D4C8C759-02AA-4AF6-BBAB-259DED1E6110}" presName="node" presStyleLbl="node1" presStyleIdx="4" presStyleCnt="5">
        <dgm:presLayoutVars>
          <dgm:bulletEnabled val="1"/>
        </dgm:presLayoutVars>
      </dgm:prSet>
      <dgm:spPr/>
      <dgm:t>
        <a:bodyPr/>
        <a:lstStyle/>
        <a:p>
          <a:endParaRPr lang="en-US"/>
        </a:p>
      </dgm:t>
    </dgm:pt>
  </dgm:ptLst>
  <dgm:cxnLst>
    <dgm:cxn modelId="{8A973BED-F5F9-458E-B1BB-A147C2EC95E8}" type="presOf" srcId="{D4C8C759-02AA-4AF6-BBAB-259DED1E6110}" destId="{353B7DA0-D329-41D9-96BD-6B6D4555FA88}" srcOrd="0" destOrd="0" presId="urn:microsoft.com/office/officeart/2005/8/layout/default#1"/>
    <dgm:cxn modelId="{4A013EFA-2B45-417F-BFB5-9B992F14716A}" srcId="{39EBD96F-6165-48D0-BE5C-64FD3F54A50F}" destId="{D4C8C759-02AA-4AF6-BBAB-259DED1E6110}" srcOrd="4" destOrd="0" parTransId="{234D0FC0-C60A-49E2-BBD5-471B187F00D9}" sibTransId="{7228042E-2530-4F2F-B419-1F72FD1A600B}"/>
    <dgm:cxn modelId="{0E49A6CF-BD8C-4253-AAAF-397D7E6E11D3}" srcId="{39EBD96F-6165-48D0-BE5C-64FD3F54A50F}" destId="{81003A9A-EFEC-4CB7-A527-591685448826}" srcOrd="1" destOrd="0" parTransId="{93F236D9-1327-4A27-9AE2-03EE950250AA}" sibTransId="{DE033F28-7AF2-473F-B825-36384A99720D}"/>
    <dgm:cxn modelId="{09EF79E6-948A-4BE8-9BD6-8D68AF408C38}" type="presOf" srcId="{820AAD37-FADE-4805-8883-5F4DDA0C4671}" destId="{8DA67674-AEA8-456D-A290-F752A7E52864}" srcOrd="0" destOrd="0" presId="urn:microsoft.com/office/officeart/2005/8/layout/default#1"/>
    <dgm:cxn modelId="{0BA33D01-4C3B-4F17-994E-36475F2989EC}" type="presOf" srcId="{821B68BE-F591-47F5-8E0C-AE8F35F3AE52}" destId="{75243596-3472-43AA-857D-F442BEE38B19}" srcOrd="0" destOrd="0" presId="urn:microsoft.com/office/officeart/2005/8/layout/default#1"/>
    <dgm:cxn modelId="{DA518ED7-FED7-4CBE-AA7B-5C197798E6E0}" srcId="{39EBD96F-6165-48D0-BE5C-64FD3F54A50F}" destId="{821B68BE-F591-47F5-8E0C-AE8F35F3AE52}" srcOrd="2" destOrd="0" parTransId="{7E79B427-041B-425F-9D62-C01DFA3CDAB2}" sibTransId="{4795159E-C995-4394-B469-B432AE1990D5}"/>
    <dgm:cxn modelId="{B6519274-EC4A-4DAD-BCD6-14465471D990}" srcId="{39EBD96F-6165-48D0-BE5C-64FD3F54A50F}" destId="{1180509D-08BE-43AE-97D6-542CCC7E4D95}" srcOrd="3" destOrd="0" parTransId="{E298E130-65F5-4865-9927-B5CEFD160BDE}" sibTransId="{C0D3FB5A-9693-48B6-B1D1-9A15367CF23A}"/>
    <dgm:cxn modelId="{99840831-7D99-4FA4-9688-1ACE7F167247}" type="presOf" srcId="{1180509D-08BE-43AE-97D6-542CCC7E4D95}" destId="{DEE0BA82-6DED-412D-9448-BF2E893D0159}" srcOrd="0" destOrd="0" presId="urn:microsoft.com/office/officeart/2005/8/layout/default#1"/>
    <dgm:cxn modelId="{E8D1A7DB-93A4-41AD-85A3-CE5BEAC68780}" srcId="{39EBD96F-6165-48D0-BE5C-64FD3F54A50F}" destId="{820AAD37-FADE-4805-8883-5F4DDA0C4671}" srcOrd="0" destOrd="0" parTransId="{20AF5A9C-C54D-4FDD-98AB-1299D76CCEF5}" sibTransId="{4A656F4A-B1FB-41AF-A11F-B6AC85C8D0BA}"/>
    <dgm:cxn modelId="{99C53847-FCC6-49BC-B262-38F35F86E8CD}" type="presOf" srcId="{39EBD96F-6165-48D0-BE5C-64FD3F54A50F}" destId="{16DD0926-62DB-4C39-9400-B8D15CB16E85}" srcOrd="0" destOrd="0" presId="urn:microsoft.com/office/officeart/2005/8/layout/default#1"/>
    <dgm:cxn modelId="{320FE2E7-73C0-4275-A42E-043B43E304E6}" type="presOf" srcId="{81003A9A-EFEC-4CB7-A527-591685448826}" destId="{1B23D5EA-3FD0-41BF-9CC3-ED3A968232F5}" srcOrd="0" destOrd="0" presId="urn:microsoft.com/office/officeart/2005/8/layout/default#1"/>
    <dgm:cxn modelId="{5E3E83A5-8213-4E8C-8F15-43197A1FD0C3}" type="presParOf" srcId="{16DD0926-62DB-4C39-9400-B8D15CB16E85}" destId="{8DA67674-AEA8-456D-A290-F752A7E52864}" srcOrd="0" destOrd="0" presId="urn:microsoft.com/office/officeart/2005/8/layout/default#1"/>
    <dgm:cxn modelId="{D4C7A0EB-5EEF-415A-A273-07C058B716B5}" type="presParOf" srcId="{16DD0926-62DB-4C39-9400-B8D15CB16E85}" destId="{023077DF-46F7-4052-BB3C-A57C25A9E6FA}" srcOrd="1" destOrd="0" presId="urn:microsoft.com/office/officeart/2005/8/layout/default#1"/>
    <dgm:cxn modelId="{F2C59F53-C6E9-4F56-99A3-513D3CF04AE5}" type="presParOf" srcId="{16DD0926-62DB-4C39-9400-B8D15CB16E85}" destId="{1B23D5EA-3FD0-41BF-9CC3-ED3A968232F5}" srcOrd="2" destOrd="0" presId="urn:microsoft.com/office/officeart/2005/8/layout/default#1"/>
    <dgm:cxn modelId="{10A7CB9D-F84F-4964-A779-8687D818E634}" type="presParOf" srcId="{16DD0926-62DB-4C39-9400-B8D15CB16E85}" destId="{974A3796-C26E-46C1-A0E1-B28AD52B6B04}" srcOrd="3" destOrd="0" presId="urn:microsoft.com/office/officeart/2005/8/layout/default#1"/>
    <dgm:cxn modelId="{FE5810F3-ABCF-46BF-9D6A-AABB67FE65D8}" type="presParOf" srcId="{16DD0926-62DB-4C39-9400-B8D15CB16E85}" destId="{75243596-3472-43AA-857D-F442BEE38B19}" srcOrd="4" destOrd="0" presId="urn:microsoft.com/office/officeart/2005/8/layout/default#1"/>
    <dgm:cxn modelId="{3E0B520E-F7B2-4549-A2C5-9C7E50814A11}" type="presParOf" srcId="{16DD0926-62DB-4C39-9400-B8D15CB16E85}" destId="{0A1AE3A6-800D-49A0-AC5D-CE508B4AEEB2}" srcOrd="5" destOrd="0" presId="urn:microsoft.com/office/officeart/2005/8/layout/default#1"/>
    <dgm:cxn modelId="{B14A489C-6BF9-4798-A457-EABC99B22FC3}" type="presParOf" srcId="{16DD0926-62DB-4C39-9400-B8D15CB16E85}" destId="{DEE0BA82-6DED-412D-9448-BF2E893D0159}" srcOrd="6" destOrd="0" presId="urn:microsoft.com/office/officeart/2005/8/layout/default#1"/>
    <dgm:cxn modelId="{7F4B43BB-D0DF-482D-8F8E-99C5091DA74D}" type="presParOf" srcId="{16DD0926-62DB-4C39-9400-B8D15CB16E85}" destId="{F19DC96C-E188-4C41-94EA-D995E70A8F98}" srcOrd="7" destOrd="0" presId="urn:microsoft.com/office/officeart/2005/8/layout/default#1"/>
    <dgm:cxn modelId="{2CAE3697-AB78-416C-B75B-CA83B5F85E0F}" type="presParOf" srcId="{16DD0926-62DB-4C39-9400-B8D15CB16E85}" destId="{353B7DA0-D329-41D9-96BD-6B6D4555FA88}"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883B49-90DC-4F2E-831F-8C2EB3D1502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4C18686B-7FE2-46AD-83B2-720977C4B89F}">
      <dgm:prSet phldrT="[Text]" custT="1"/>
      <dgm:spPr>
        <a:solidFill>
          <a:schemeClr val="accent1">
            <a:lumMod val="75000"/>
          </a:schemeClr>
        </a:solidFill>
      </dgm:spPr>
      <dgm:t>
        <a:bodyPr/>
        <a:lstStyle/>
        <a:p>
          <a:r>
            <a:rPr lang="en-US" sz="1200" baseline="0" dirty="0"/>
            <a:t>HIV Testing</a:t>
          </a:r>
        </a:p>
      </dgm:t>
    </dgm:pt>
    <dgm:pt modelId="{8F6356E9-D978-4191-80AC-F224EB854DF9}" type="parTrans" cxnId="{61DF3A9E-4BF7-4259-844C-89F32A7F3A10}">
      <dgm:prSet/>
      <dgm:spPr/>
      <dgm:t>
        <a:bodyPr/>
        <a:lstStyle/>
        <a:p>
          <a:endParaRPr lang="en-US"/>
        </a:p>
      </dgm:t>
    </dgm:pt>
    <dgm:pt modelId="{CD6B1E90-F23B-40C8-8D24-C357295E8895}" type="sibTrans" cxnId="{61DF3A9E-4BF7-4259-844C-89F32A7F3A10}">
      <dgm:prSet/>
      <dgm:spPr>
        <a:solidFill>
          <a:schemeClr val="accent1">
            <a:lumMod val="75000"/>
          </a:schemeClr>
        </a:solidFill>
      </dgm:spPr>
      <dgm:t>
        <a:bodyPr/>
        <a:lstStyle/>
        <a:p>
          <a:r>
            <a:rPr lang="en-US" dirty="0"/>
            <a:t>Policy</a:t>
          </a:r>
        </a:p>
      </dgm:t>
    </dgm:pt>
    <dgm:pt modelId="{3274BA65-35EC-4855-93DB-6C6B2B34A36F}">
      <dgm:prSet phldrT="[Text]" custT="1"/>
      <dgm:spPr>
        <a:solidFill>
          <a:schemeClr val="accent1">
            <a:lumMod val="75000"/>
          </a:schemeClr>
        </a:solidFill>
      </dgm:spPr>
      <dgm:t>
        <a:bodyPr/>
        <a:lstStyle/>
        <a:p>
          <a:r>
            <a:rPr lang="en-US" sz="800" baseline="0" dirty="0"/>
            <a:t>Prevention</a:t>
          </a:r>
          <a:r>
            <a:rPr lang="en-US" sz="1000" baseline="0" dirty="0"/>
            <a:t> with HIV-Negative Persons</a:t>
          </a:r>
        </a:p>
      </dgm:t>
    </dgm:pt>
    <dgm:pt modelId="{3861BFAA-F0F6-479E-B76B-4400EE10FBA9}" type="parTrans" cxnId="{8F838AA4-C11B-4AE2-9EB3-4BFFBE705425}">
      <dgm:prSet/>
      <dgm:spPr/>
      <dgm:t>
        <a:bodyPr/>
        <a:lstStyle/>
        <a:p>
          <a:endParaRPr lang="en-US"/>
        </a:p>
      </dgm:t>
    </dgm:pt>
    <dgm:pt modelId="{31871B5B-64DB-4C80-A8A2-AEC3B98B0D2E}" type="sibTrans" cxnId="{8F838AA4-C11B-4AE2-9EB3-4BFFBE705425}">
      <dgm:prSet/>
      <dgm:spPr>
        <a:solidFill>
          <a:schemeClr val="accent1">
            <a:lumMod val="75000"/>
          </a:schemeClr>
        </a:solidFill>
      </dgm:spPr>
      <dgm:t>
        <a:bodyPr/>
        <a:lstStyle/>
        <a:p>
          <a:r>
            <a:rPr lang="en-US" dirty="0"/>
            <a:t>Condom Distribution</a:t>
          </a:r>
        </a:p>
      </dgm:t>
    </dgm:pt>
    <dgm:pt modelId="{1317CD9D-2627-4202-A8C1-F86CE7706484}">
      <dgm:prSet phldrT="[Text]" custT="1"/>
      <dgm:spPr>
        <a:solidFill>
          <a:schemeClr val="accent1">
            <a:lumMod val="75000"/>
          </a:schemeClr>
        </a:solidFill>
      </dgm:spPr>
      <dgm:t>
        <a:bodyPr/>
        <a:lstStyle/>
        <a:p>
          <a:r>
            <a:rPr lang="en-US" sz="800" baseline="0" dirty="0"/>
            <a:t>Prevention </a:t>
          </a:r>
          <a:r>
            <a:rPr lang="en-US" sz="1000" baseline="0" dirty="0"/>
            <a:t>with HIV-Positive Persons</a:t>
          </a:r>
          <a:endParaRPr lang="en-US" sz="1000" dirty="0"/>
        </a:p>
      </dgm:t>
    </dgm:pt>
    <dgm:pt modelId="{4A64B4F5-0B1B-49F6-B599-C1C4CFEBCB1A}" type="parTrans" cxnId="{31F6DCFE-1252-4A89-896D-B677A1E3B932}">
      <dgm:prSet/>
      <dgm:spPr/>
      <dgm:t>
        <a:bodyPr/>
        <a:lstStyle/>
        <a:p>
          <a:endParaRPr lang="en-US"/>
        </a:p>
      </dgm:t>
    </dgm:pt>
    <dgm:pt modelId="{0AD505B1-5474-48EC-A241-86F1077BE4BA}" type="sibTrans" cxnId="{31F6DCFE-1252-4A89-896D-B677A1E3B932}">
      <dgm:prSet/>
      <dgm:spPr>
        <a:solidFill>
          <a:schemeClr val="tx2">
            <a:lumMod val="60000"/>
            <a:lumOff val="40000"/>
          </a:schemeClr>
        </a:solidFill>
      </dgm:spPr>
      <dgm:t>
        <a:bodyPr/>
        <a:lstStyle/>
        <a:p>
          <a:r>
            <a:rPr lang="en-US" dirty="0"/>
            <a:t>Harm Reduction</a:t>
          </a:r>
        </a:p>
      </dgm:t>
    </dgm:pt>
    <dgm:pt modelId="{0107BFEE-61E6-467B-BCF9-AF6494E5ABC1}">
      <dgm:prSet custT="1"/>
      <dgm:spPr>
        <a:solidFill>
          <a:schemeClr val="tx2">
            <a:lumMod val="60000"/>
            <a:lumOff val="40000"/>
          </a:schemeClr>
        </a:solidFill>
      </dgm:spPr>
      <dgm:t>
        <a:bodyPr/>
        <a:lstStyle/>
        <a:p>
          <a:r>
            <a:rPr lang="en-US" sz="1600" dirty="0"/>
            <a:t>PrEP and PEP</a:t>
          </a:r>
        </a:p>
      </dgm:t>
    </dgm:pt>
    <dgm:pt modelId="{9A302783-260A-4796-9AE4-A06F12204DA6}" type="parTrans" cxnId="{6ED68440-A496-48FE-9216-BF9ACAD01EF6}">
      <dgm:prSet/>
      <dgm:spPr/>
      <dgm:t>
        <a:bodyPr/>
        <a:lstStyle/>
        <a:p>
          <a:endParaRPr lang="en-US"/>
        </a:p>
      </dgm:t>
    </dgm:pt>
    <dgm:pt modelId="{D442E22D-B8E8-4A54-AAB5-1269EB2BA29A}" type="sibTrans" cxnId="{6ED68440-A496-48FE-9216-BF9ACAD01EF6}">
      <dgm:prSet custT="1"/>
      <dgm:spPr/>
      <dgm:t>
        <a:bodyPr/>
        <a:lstStyle/>
        <a:p>
          <a:r>
            <a:rPr lang="en-US" sz="1600" dirty="0"/>
            <a:t>HDs</a:t>
          </a:r>
        </a:p>
      </dgm:t>
    </dgm:pt>
    <dgm:pt modelId="{D7B096DA-A1EE-4DA0-95AE-CBB3AEC362AB}">
      <dgm:prSet/>
      <dgm:spPr/>
      <dgm:t>
        <a:bodyPr/>
        <a:lstStyle/>
        <a:p>
          <a:endParaRPr lang="en-US" dirty="0"/>
        </a:p>
      </dgm:t>
    </dgm:pt>
    <dgm:pt modelId="{B1D8176B-5DED-4A7E-9043-1244FAE92FBD}" type="parTrans" cxnId="{34F0DE52-7C0B-40DC-9772-E788923E853B}">
      <dgm:prSet/>
      <dgm:spPr/>
      <dgm:t>
        <a:bodyPr/>
        <a:lstStyle/>
        <a:p>
          <a:endParaRPr lang="en-US"/>
        </a:p>
      </dgm:t>
    </dgm:pt>
    <dgm:pt modelId="{1879B4EE-EE9A-4B0A-9DBF-4500F880C0BE}" type="sibTrans" cxnId="{34F0DE52-7C0B-40DC-9772-E788923E853B}">
      <dgm:prSet/>
      <dgm:spPr/>
      <dgm:t>
        <a:bodyPr/>
        <a:lstStyle/>
        <a:p>
          <a:endParaRPr lang="en-US"/>
        </a:p>
      </dgm:t>
    </dgm:pt>
    <dgm:pt modelId="{B3A7DE45-1436-4189-8378-9531A3CD31F4}">
      <dgm:prSet custT="1"/>
      <dgm:spPr/>
      <dgm:t>
        <a:bodyPr/>
        <a:lstStyle/>
        <a:p>
          <a:r>
            <a:rPr lang="en-US" sz="1600" dirty="0"/>
            <a:t>CBOs</a:t>
          </a:r>
        </a:p>
      </dgm:t>
    </dgm:pt>
    <dgm:pt modelId="{BC347C93-6A6C-44D2-9371-B612F4BA3A08}" type="parTrans" cxnId="{F819FDD3-22B5-417B-8892-F178DF252DDF}">
      <dgm:prSet/>
      <dgm:spPr/>
      <dgm:t>
        <a:bodyPr/>
        <a:lstStyle/>
        <a:p>
          <a:endParaRPr lang="en-US"/>
        </a:p>
      </dgm:t>
    </dgm:pt>
    <dgm:pt modelId="{14B0F32D-B5D4-4C67-B03C-FB97E70F0163}" type="sibTrans" cxnId="{F819FDD3-22B5-417B-8892-F178DF252DDF}">
      <dgm:prSet custT="1"/>
      <dgm:spPr>
        <a:solidFill>
          <a:schemeClr val="tx2">
            <a:lumMod val="60000"/>
            <a:lumOff val="40000"/>
          </a:schemeClr>
        </a:solidFill>
      </dgm:spPr>
      <dgm:t>
        <a:bodyPr/>
        <a:lstStyle/>
        <a:p>
          <a:r>
            <a:rPr lang="en-US" sz="900" dirty="0"/>
            <a:t>Navigation &amp; Care </a:t>
          </a:r>
          <a:r>
            <a:rPr lang="en-US" sz="800" dirty="0"/>
            <a:t>Coordination</a:t>
          </a:r>
        </a:p>
      </dgm:t>
    </dgm:pt>
    <dgm:pt modelId="{0340AE55-0DA5-4368-9B03-1ED2C8A29CE7}">
      <dgm:prSet/>
      <dgm:spPr/>
      <dgm:t>
        <a:bodyPr/>
        <a:lstStyle/>
        <a:p>
          <a:endParaRPr lang="en-US" dirty="0"/>
        </a:p>
      </dgm:t>
    </dgm:pt>
    <dgm:pt modelId="{0F63C16E-36B1-4BAB-A74F-F84E05A7656A}" type="sibTrans" cxnId="{BFBADDB2-5C6B-48DC-9504-D15EB8728255}">
      <dgm:prSet/>
      <dgm:spPr/>
      <dgm:t>
        <a:bodyPr/>
        <a:lstStyle/>
        <a:p>
          <a:endParaRPr lang="en-US"/>
        </a:p>
      </dgm:t>
    </dgm:pt>
    <dgm:pt modelId="{6EB1F181-7814-48B6-A3BE-43810F782E1A}" type="parTrans" cxnId="{BFBADDB2-5C6B-48DC-9504-D15EB8728255}">
      <dgm:prSet/>
      <dgm:spPr/>
      <dgm:t>
        <a:bodyPr/>
        <a:lstStyle/>
        <a:p>
          <a:endParaRPr lang="en-US"/>
        </a:p>
      </dgm:t>
    </dgm:pt>
    <dgm:pt modelId="{2DC5BC37-BB14-4232-922B-5EB893811BCB}">
      <dgm:prSet custT="1"/>
      <dgm:spPr>
        <a:solidFill>
          <a:schemeClr val="tx2">
            <a:lumMod val="60000"/>
            <a:lumOff val="40000"/>
          </a:schemeClr>
        </a:solidFill>
      </dgm:spPr>
      <dgm:t>
        <a:bodyPr/>
        <a:lstStyle/>
        <a:p>
          <a:r>
            <a:rPr lang="en-US" sz="800" dirty="0"/>
            <a:t>Outreach &amp; Recruitment</a:t>
          </a:r>
        </a:p>
      </dgm:t>
    </dgm:pt>
    <dgm:pt modelId="{64B886EB-00A8-483C-8105-C7DD786DEA28}" type="parTrans" cxnId="{7C379C15-8867-4ED1-902C-61AAC60B1209}">
      <dgm:prSet/>
      <dgm:spPr/>
      <dgm:t>
        <a:bodyPr/>
        <a:lstStyle/>
        <a:p>
          <a:endParaRPr lang="en-US"/>
        </a:p>
      </dgm:t>
    </dgm:pt>
    <dgm:pt modelId="{3C9D7D97-576F-4119-859F-CB4C36E629FF}" type="sibTrans" cxnId="{7C379C15-8867-4ED1-902C-61AAC60B1209}">
      <dgm:prSet/>
      <dgm:spPr>
        <a:solidFill>
          <a:schemeClr val="tx2">
            <a:lumMod val="60000"/>
            <a:lumOff val="40000"/>
          </a:schemeClr>
        </a:solidFill>
      </dgm:spPr>
      <dgm:t>
        <a:bodyPr/>
        <a:lstStyle/>
        <a:p>
          <a:r>
            <a:rPr lang="en-US" dirty="0"/>
            <a:t>Community Mapping</a:t>
          </a:r>
        </a:p>
      </dgm:t>
    </dgm:pt>
    <dgm:pt modelId="{238C968D-7792-4FEC-BA10-70216BC8F0EC}" type="pres">
      <dgm:prSet presAssocID="{37883B49-90DC-4F2E-831F-8C2EB3D1502B}" presName="Name0" presStyleCnt="0">
        <dgm:presLayoutVars>
          <dgm:chMax/>
          <dgm:chPref/>
          <dgm:dir/>
          <dgm:animLvl val="lvl"/>
        </dgm:presLayoutVars>
      </dgm:prSet>
      <dgm:spPr/>
      <dgm:t>
        <a:bodyPr/>
        <a:lstStyle/>
        <a:p>
          <a:endParaRPr lang="en-US"/>
        </a:p>
      </dgm:t>
    </dgm:pt>
    <dgm:pt modelId="{623A30D8-04CF-4E2B-935A-20ED1326E043}" type="pres">
      <dgm:prSet presAssocID="{4C18686B-7FE2-46AD-83B2-720977C4B89F}" presName="composite" presStyleCnt="0"/>
      <dgm:spPr/>
    </dgm:pt>
    <dgm:pt modelId="{3E5404CF-279A-4A75-8E0A-C67EDF7FBFE2}" type="pres">
      <dgm:prSet presAssocID="{4C18686B-7FE2-46AD-83B2-720977C4B89F}" presName="Parent1" presStyleLbl="node1" presStyleIdx="0" presStyleCnt="12" custLinFactNeighborX="-2087" custLinFactNeighborY="81700">
        <dgm:presLayoutVars>
          <dgm:chMax val="1"/>
          <dgm:chPref val="1"/>
          <dgm:bulletEnabled val="1"/>
        </dgm:presLayoutVars>
      </dgm:prSet>
      <dgm:spPr/>
      <dgm:t>
        <a:bodyPr/>
        <a:lstStyle/>
        <a:p>
          <a:endParaRPr lang="en-US"/>
        </a:p>
      </dgm:t>
    </dgm:pt>
    <dgm:pt modelId="{4267470A-C341-4443-AD06-96EB09F6BE54}" type="pres">
      <dgm:prSet presAssocID="{4C18686B-7FE2-46AD-83B2-720977C4B89F}" presName="Childtext1" presStyleLbl="revTx" presStyleIdx="0" presStyleCnt="6">
        <dgm:presLayoutVars>
          <dgm:chMax val="0"/>
          <dgm:chPref val="0"/>
          <dgm:bulletEnabled val="1"/>
        </dgm:presLayoutVars>
      </dgm:prSet>
      <dgm:spPr/>
    </dgm:pt>
    <dgm:pt modelId="{1CCC9545-7709-4C4A-9128-AAAD147A823E}" type="pres">
      <dgm:prSet presAssocID="{4C18686B-7FE2-46AD-83B2-720977C4B89F}" presName="BalanceSpacing" presStyleCnt="0"/>
      <dgm:spPr/>
    </dgm:pt>
    <dgm:pt modelId="{BA8C00B7-96D3-4D61-80FC-446E9E6C98DB}" type="pres">
      <dgm:prSet presAssocID="{4C18686B-7FE2-46AD-83B2-720977C4B89F}" presName="BalanceSpacing1" presStyleCnt="0"/>
      <dgm:spPr/>
    </dgm:pt>
    <dgm:pt modelId="{4C0C9903-296F-4417-8FF3-49FD43CE0EE3}" type="pres">
      <dgm:prSet presAssocID="{CD6B1E90-F23B-40C8-8D24-C357295E8895}" presName="Accent1Text" presStyleLbl="node1" presStyleIdx="1" presStyleCnt="12" custLinFactNeighborX="638" custLinFactNeighborY="81087"/>
      <dgm:spPr/>
      <dgm:t>
        <a:bodyPr/>
        <a:lstStyle/>
        <a:p>
          <a:endParaRPr lang="en-US"/>
        </a:p>
      </dgm:t>
    </dgm:pt>
    <dgm:pt modelId="{8FC2384E-9D66-4038-A256-1E07F20B20DE}" type="pres">
      <dgm:prSet presAssocID="{CD6B1E90-F23B-40C8-8D24-C357295E8895}" presName="spaceBetweenRectangles" presStyleCnt="0"/>
      <dgm:spPr/>
    </dgm:pt>
    <dgm:pt modelId="{EB7009D6-D436-41DA-B3D3-13BDE8B3A894}" type="pres">
      <dgm:prSet presAssocID="{3274BA65-35EC-4855-93DB-6C6B2B34A36F}" presName="composite" presStyleCnt="0"/>
      <dgm:spPr/>
    </dgm:pt>
    <dgm:pt modelId="{917576F8-ED8F-495A-9353-4DC5DBBD0948}" type="pres">
      <dgm:prSet presAssocID="{3274BA65-35EC-4855-93DB-6C6B2B34A36F}" presName="Parent1" presStyleLbl="node1" presStyleIdx="2" presStyleCnt="12" custLinFactX="-55678" custLinFactNeighborX="-100000" custLinFactNeighborY="-2896">
        <dgm:presLayoutVars>
          <dgm:chMax val="1"/>
          <dgm:chPref val="1"/>
          <dgm:bulletEnabled val="1"/>
        </dgm:presLayoutVars>
      </dgm:prSet>
      <dgm:spPr/>
      <dgm:t>
        <a:bodyPr/>
        <a:lstStyle/>
        <a:p>
          <a:endParaRPr lang="en-US"/>
        </a:p>
      </dgm:t>
    </dgm:pt>
    <dgm:pt modelId="{2333DA74-76DE-4326-ACD6-5519D37AC035}" type="pres">
      <dgm:prSet presAssocID="{3274BA65-35EC-4855-93DB-6C6B2B34A36F}" presName="Childtext1" presStyleLbl="revTx" presStyleIdx="1" presStyleCnt="6">
        <dgm:presLayoutVars>
          <dgm:chMax val="0"/>
          <dgm:chPref val="0"/>
          <dgm:bulletEnabled val="1"/>
        </dgm:presLayoutVars>
      </dgm:prSet>
      <dgm:spPr/>
    </dgm:pt>
    <dgm:pt modelId="{2D2613F2-78C8-46E9-90A6-B4B79403765D}" type="pres">
      <dgm:prSet presAssocID="{3274BA65-35EC-4855-93DB-6C6B2B34A36F}" presName="BalanceSpacing" presStyleCnt="0"/>
      <dgm:spPr/>
    </dgm:pt>
    <dgm:pt modelId="{F5866340-EC43-4CA1-86EC-34AFF6703643}" type="pres">
      <dgm:prSet presAssocID="{3274BA65-35EC-4855-93DB-6C6B2B34A36F}" presName="BalanceSpacing1" presStyleCnt="0"/>
      <dgm:spPr/>
    </dgm:pt>
    <dgm:pt modelId="{93A44671-88B6-4775-9FEC-FC083864EAD8}" type="pres">
      <dgm:prSet presAssocID="{31871B5B-64DB-4C80-A8A2-AEC3B98B0D2E}" presName="Accent1Text" presStyleLbl="node1" presStyleIdx="3" presStyleCnt="12" custLinFactX="52670" custLinFactNeighborX="100000" custLinFactNeighborY="-2284"/>
      <dgm:spPr/>
      <dgm:t>
        <a:bodyPr/>
        <a:lstStyle/>
        <a:p>
          <a:endParaRPr lang="en-US"/>
        </a:p>
      </dgm:t>
    </dgm:pt>
    <dgm:pt modelId="{FB9DDF39-5B7F-4A83-90A5-A6F343B585B8}" type="pres">
      <dgm:prSet presAssocID="{31871B5B-64DB-4C80-A8A2-AEC3B98B0D2E}" presName="spaceBetweenRectangles" presStyleCnt="0"/>
      <dgm:spPr/>
    </dgm:pt>
    <dgm:pt modelId="{A24450A3-E721-4758-91C0-D409E479592E}" type="pres">
      <dgm:prSet presAssocID="{1317CD9D-2627-4202-A8C1-F86CE7706484}" presName="composite" presStyleCnt="0"/>
      <dgm:spPr/>
    </dgm:pt>
    <dgm:pt modelId="{33BC06DA-E35B-4940-A4D1-E574E10A5E4F}" type="pres">
      <dgm:prSet presAssocID="{1317CD9D-2627-4202-A8C1-F86CE7706484}" presName="Parent1" presStyleLbl="node1" presStyleIdx="4" presStyleCnt="12" custLinFactX="1855" custLinFactNeighborX="100000" custLinFactNeighborY="-88071">
        <dgm:presLayoutVars>
          <dgm:chMax val="1"/>
          <dgm:chPref val="1"/>
          <dgm:bulletEnabled val="1"/>
        </dgm:presLayoutVars>
      </dgm:prSet>
      <dgm:spPr/>
      <dgm:t>
        <a:bodyPr/>
        <a:lstStyle/>
        <a:p>
          <a:endParaRPr lang="en-US"/>
        </a:p>
      </dgm:t>
    </dgm:pt>
    <dgm:pt modelId="{7E1961DF-F6A9-41E0-B081-87F7455F031A}" type="pres">
      <dgm:prSet presAssocID="{1317CD9D-2627-4202-A8C1-F86CE7706484}" presName="Childtext1" presStyleLbl="revTx" presStyleIdx="2" presStyleCnt="6">
        <dgm:presLayoutVars>
          <dgm:chMax val="0"/>
          <dgm:chPref val="0"/>
          <dgm:bulletEnabled val="1"/>
        </dgm:presLayoutVars>
      </dgm:prSet>
      <dgm:spPr/>
    </dgm:pt>
    <dgm:pt modelId="{F8723522-3687-4B0A-AD44-D9A6E98CB074}" type="pres">
      <dgm:prSet presAssocID="{1317CD9D-2627-4202-A8C1-F86CE7706484}" presName="BalanceSpacing" presStyleCnt="0"/>
      <dgm:spPr/>
    </dgm:pt>
    <dgm:pt modelId="{11F36F07-A42A-4875-BA05-C705E9234E88}" type="pres">
      <dgm:prSet presAssocID="{1317CD9D-2627-4202-A8C1-F86CE7706484}" presName="BalanceSpacing1" presStyleCnt="0"/>
      <dgm:spPr/>
    </dgm:pt>
    <dgm:pt modelId="{67DBA2DE-6630-49F8-B16A-22095D218B82}" type="pres">
      <dgm:prSet presAssocID="{0AD505B1-5474-48EC-A241-86F1077BE4BA}" presName="Accent1Text" presStyleLbl="node1" presStyleIdx="5" presStyleCnt="12" custLinFactNeighborX="53504" custLinFactNeighborY="-6415"/>
      <dgm:spPr/>
      <dgm:t>
        <a:bodyPr/>
        <a:lstStyle/>
        <a:p>
          <a:endParaRPr lang="en-US"/>
        </a:p>
      </dgm:t>
    </dgm:pt>
    <dgm:pt modelId="{294102BF-6734-406B-86AB-3308065E7EC5}" type="pres">
      <dgm:prSet presAssocID="{0AD505B1-5474-48EC-A241-86F1077BE4BA}" presName="spaceBetweenRectangles" presStyleCnt="0"/>
      <dgm:spPr/>
    </dgm:pt>
    <dgm:pt modelId="{C97A0ECF-9F2C-40BB-9FCF-50E786EDFA97}" type="pres">
      <dgm:prSet presAssocID="{0107BFEE-61E6-467B-BCF9-AF6494E5ABC1}" presName="composite" presStyleCnt="0"/>
      <dgm:spPr/>
    </dgm:pt>
    <dgm:pt modelId="{789E84C1-4103-4993-9D0D-BBEDD4C96614}" type="pres">
      <dgm:prSet presAssocID="{0107BFEE-61E6-467B-BCF9-AF6494E5ABC1}" presName="Parent1" presStyleLbl="node1" presStyleIdx="6" presStyleCnt="12" custLinFactX="-3304" custLinFactNeighborX="-100000" custLinFactNeighborY="-90940">
        <dgm:presLayoutVars>
          <dgm:chMax val="1"/>
          <dgm:chPref val="1"/>
          <dgm:bulletEnabled val="1"/>
        </dgm:presLayoutVars>
      </dgm:prSet>
      <dgm:spPr/>
      <dgm:t>
        <a:bodyPr/>
        <a:lstStyle/>
        <a:p>
          <a:endParaRPr lang="en-US"/>
        </a:p>
      </dgm:t>
    </dgm:pt>
    <dgm:pt modelId="{6CC643FA-7146-43BE-97A9-FAB9BC4844D3}" type="pres">
      <dgm:prSet presAssocID="{0107BFEE-61E6-467B-BCF9-AF6494E5ABC1}" presName="Childtext1" presStyleLbl="revTx" presStyleIdx="3" presStyleCnt="6" custLinFactY="-86275" custLinFactNeighborX="-29826" custLinFactNeighborY="-100000">
        <dgm:presLayoutVars>
          <dgm:chMax val="0"/>
          <dgm:chPref val="0"/>
          <dgm:bulletEnabled val="1"/>
        </dgm:presLayoutVars>
      </dgm:prSet>
      <dgm:spPr/>
      <dgm:t>
        <a:bodyPr/>
        <a:lstStyle/>
        <a:p>
          <a:endParaRPr lang="en-US"/>
        </a:p>
      </dgm:t>
    </dgm:pt>
    <dgm:pt modelId="{E4638F1F-282F-4C88-A6B2-9064F41F13EF}" type="pres">
      <dgm:prSet presAssocID="{0107BFEE-61E6-467B-BCF9-AF6494E5ABC1}" presName="BalanceSpacing" presStyleCnt="0"/>
      <dgm:spPr/>
    </dgm:pt>
    <dgm:pt modelId="{CADF7C6E-C2C5-4C95-9A04-1256D82C0AAB}" type="pres">
      <dgm:prSet presAssocID="{0107BFEE-61E6-467B-BCF9-AF6494E5ABC1}" presName="BalanceSpacing1" presStyleCnt="0"/>
      <dgm:spPr/>
    </dgm:pt>
    <dgm:pt modelId="{F4FA894E-F074-491D-852E-05B7EFC76D86}" type="pres">
      <dgm:prSet presAssocID="{D442E22D-B8E8-4A54-AAB5-1269EB2BA29A}" presName="Accent1Text" presStyleLbl="node1" presStyleIdx="7" presStyleCnt="12" custLinFactX="-100000" custLinFactY="-136035" custLinFactNeighborX="-112899" custLinFactNeighborY="-200000"/>
      <dgm:spPr/>
      <dgm:t>
        <a:bodyPr/>
        <a:lstStyle/>
        <a:p>
          <a:endParaRPr lang="en-US"/>
        </a:p>
      </dgm:t>
    </dgm:pt>
    <dgm:pt modelId="{5171B655-B223-429E-81A7-733CE48A6D46}" type="pres">
      <dgm:prSet presAssocID="{D442E22D-B8E8-4A54-AAB5-1269EB2BA29A}" presName="spaceBetweenRectangles" presStyleCnt="0"/>
      <dgm:spPr/>
    </dgm:pt>
    <dgm:pt modelId="{19EA552A-C85F-4E5B-A50A-9C013E1CA10E}" type="pres">
      <dgm:prSet presAssocID="{B3A7DE45-1436-4189-8378-9531A3CD31F4}" presName="composite" presStyleCnt="0"/>
      <dgm:spPr/>
    </dgm:pt>
    <dgm:pt modelId="{86AFEF37-AAB2-4339-9635-47602864E331}" type="pres">
      <dgm:prSet presAssocID="{B3A7DE45-1436-4189-8378-9531A3CD31F4}" presName="Parent1" presStyleLbl="node1" presStyleIdx="8" presStyleCnt="12" custLinFactX="54426" custLinFactY="-138735" custLinFactNeighborX="100000" custLinFactNeighborY="-200000">
        <dgm:presLayoutVars>
          <dgm:chMax val="1"/>
          <dgm:chPref val="1"/>
          <dgm:bulletEnabled val="1"/>
        </dgm:presLayoutVars>
      </dgm:prSet>
      <dgm:spPr/>
      <dgm:t>
        <a:bodyPr/>
        <a:lstStyle/>
        <a:p>
          <a:endParaRPr lang="en-US"/>
        </a:p>
      </dgm:t>
    </dgm:pt>
    <dgm:pt modelId="{0A3E1ECC-018A-4E0C-B192-9F2C8C8A6710}" type="pres">
      <dgm:prSet presAssocID="{B3A7DE45-1436-4189-8378-9531A3CD31F4}" presName="Childtext1" presStyleLbl="revTx" presStyleIdx="4" presStyleCnt="6">
        <dgm:presLayoutVars>
          <dgm:chMax val="0"/>
          <dgm:chPref val="0"/>
          <dgm:bulletEnabled val="1"/>
        </dgm:presLayoutVars>
      </dgm:prSet>
      <dgm:spPr/>
      <dgm:t>
        <a:bodyPr/>
        <a:lstStyle/>
        <a:p>
          <a:endParaRPr lang="en-US"/>
        </a:p>
      </dgm:t>
    </dgm:pt>
    <dgm:pt modelId="{4B4110C5-6165-4228-A1B4-AF1F28A1D33D}" type="pres">
      <dgm:prSet presAssocID="{B3A7DE45-1436-4189-8378-9531A3CD31F4}" presName="BalanceSpacing" presStyleCnt="0"/>
      <dgm:spPr/>
    </dgm:pt>
    <dgm:pt modelId="{62959196-3D6C-4556-9EC3-6BA556BA76D0}" type="pres">
      <dgm:prSet presAssocID="{B3A7DE45-1436-4189-8378-9531A3CD31F4}" presName="BalanceSpacing1" presStyleCnt="0"/>
      <dgm:spPr/>
    </dgm:pt>
    <dgm:pt modelId="{F26EB728-C040-4B3C-8598-DB71306ED292}" type="pres">
      <dgm:prSet presAssocID="{14B0F32D-B5D4-4C67-B03C-FB97E70F0163}" presName="Accent1Text" presStyleLbl="node1" presStyleIdx="9" presStyleCnt="12" custLinFactX="56996" custLinFactY="-74206" custLinFactNeighborX="100000" custLinFactNeighborY="-100000"/>
      <dgm:spPr/>
      <dgm:t>
        <a:bodyPr/>
        <a:lstStyle/>
        <a:p>
          <a:endParaRPr lang="en-US"/>
        </a:p>
      </dgm:t>
    </dgm:pt>
    <dgm:pt modelId="{F508792B-37F3-41F5-8478-C0A40EF0DBF4}" type="pres">
      <dgm:prSet presAssocID="{14B0F32D-B5D4-4C67-B03C-FB97E70F0163}" presName="spaceBetweenRectangles" presStyleCnt="0"/>
      <dgm:spPr/>
    </dgm:pt>
    <dgm:pt modelId="{EA5F6C4C-3611-4F8C-B16F-0419A9E6944F}" type="pres">
      <dgm:prSet presAssocID="{2DC5BC37-BB14-4232-922B-5EB893811BCB}" presName="composite" presStyleCnt="0"/>
      <dgm:spPr/>
    </dgm:pt>
    <dgm:pt modelId="{7070ED7A-EFF5-46F7-B217-B3498DDF767E}" type="pres">
      <dgm:prSet presAssocID="{2DC5BC37-BB14-4232-922B-5EB893811BCB}" presName="Parent1" presStyleLbl="node1" presStyleIdx="10" presStyleCnt="12" custLinFactX="100000" custLinFactY="-100000" custLinFactNeighborX="108022" custLinFactNeighborY="-159009">
        <dgm:presLayoutVars>
          <dgm:chMax val="1"/>
          <dgm:chPref val="1"/>
          <dgm:bulletEnabled val="1"/>
        </dgm:presLayoutVars>
      </dgm:prSet>
      <dgm:spPr/>
      <dgm:t>
        <a:bodyPr/>
        <a:lstStyle/>
        <a:p>
          <a:endParaRPr lang="en-US"/>
        </a:p>
      </dgm:t>
    </dgm:pt>
    <dgm:pt modelId="{299B9973-6636-4126-A0F0-DE535E0E8087}" type="pres">
      <dgm:prSet presAssocID="{2DC5BC37-BB14-4232-922B-5EB893811BCB}" presName="Childtext1" presStyleLbl="revTx" presStyleIdx="5" presStyleCnt="6">
        <dgm:presLayoutVars>
          <dgm:chMax val="0"/>
          <dgm:chPref val="0"/>
          <dgm:bulletEnabled val="1"/>
        </dgm:presLayoutVars>
      </dgm:prSet>
      <dgm:spPr/>
    </dgm:pt>
    <dgm:pt modelId="{FC29B8C2-A367-4B50-A739-D0287860CC1C}" type="pres">
      <dgm:prSet presAssocID="{2DC5BC37-BB14-4232-922B-5EB893811BCB}" presName="BalanceSpacing" presStyleCnt="0"/>
      <dgm:spPr/>
    </dgm:pt>
    <dgm:pt modelId="{BAF70CCF-5DA6-4831-B744-4296308CB232}" type="pres">
      <dgm:prSet presAssocID="{2DC5BC37-BB14-4232-922B-5EB893811BCB}" presName="BalanceSpacing1" presStyleCnt="0"/>
      <dgm:spPr/>
    </dgm:pt>
    <dgm:pt modelId="{1DEA4B55-B40D-4A2D-8682-21E1D4E6F599}" type="pres">
      <dgm:prSet presAssocID="{3C9D7D97-576F-4119-859F-CB4C36E629FF}" presName="Accent1Text" presStyleLbl="node1" presStyleIdx="11" presStyleCnt="12" custLinFactX="100000" custLinFactY="-100000" custLinFactNeighborX="106167" custLinFactNeighborY="-158202"/>
      <dgm:spPr/>
      <dgm:t>
        <a:bodyPr/>
        <a:lstStyle/>
        <a:p>
          <a:endParaRPr lang="en-US"/>
        </a:p>
      </dgm:t>
    </dgm:pt>
  </dgm:ptLst>
  <dgm:cxnLst>
    <dgm:cxn modelId="{AC3EA537-4B87-464F-9A14-F76DC4339D01}" type="presOf" srcId="{37883B49-90DC-4F2E-831F-8C2EB3D1502B}" destId="{238C968D-7792-4FEC-BA10-70216BC8F0EC}" srcOrd="0" destOrd="0" presId="urn:microsoft.com/office/officeart/2008/layout/AlternatingHexagons"/>
    <dgm:cxn modelId="{6F51E51B-10E5-4CC3-923D-C94571DD6805}" type="presOf" srcId="{2DC5BC37-BB14-4232-922B-5EB893811BCB}" destId="{7070ED7A-EFF5-46F7-B217-B3498DDF767E}" srcOrd="0" destOrd="0" presId="urn:microsoft.com/office/officeart/2008/layout/AlternatingHexagons"/>
    <dgm:cxn modelId="{7C379C15-8867-4ED1-902C-61AAC60B1209}" srcId="{37883B49-90DC-4F2E-831F-8C2EB3D1502B}" destId="{2DC5BC37-BB14-4232-922B-5EB893811BCB}" srcOrd="5" destOrd="0" parTransId="{64B886EB-00A8-483C-8105-C7DD786DEA28}" sibTransId="{3C9D7D97-576F-4119-859F-CB4C36E629FF}"/>
    <dgm:cxn modelId="{8F838AA4-C11B-4AE2-9EB3-4BFFBE705425}" srcId="{37883B49-90DC-4F2E-831F-8C2EB3D1502B}" destId="{3274BA65-35EC-4855-93DB-6C6B2B34A36F}" srcOrd="1" destOrd="0" parTransId="{3861BFAA-F0F6-479E-B76B-4400EE10FBA9}" sibTransId="{31871B5B-64DB-4C80-A8A2-AEC3B98B0D2E}"/>
    <dgm:cxn modelId="{5D26C726-AC9D-498D-B2BA-C9D6B9C0ECE3}" type="presOf" srcId="{0AD505B1-5474-48EC-A241-86F1077BE4BA}" destId="{67DBA2DE-6630-49F8-B16A-22095D218B82}" srcOrd="0" destOrd="0" presId="urn:microsoft.com/office/officeart/2008/layout/AlternatingHexagons"/>
    <dgm:cxn modelId="{CD9DD0D9-A933-4775-81AF-9FA9830AF3A0}" type="presOf" srcId="{3C9D7D97-576F-4119-859F-CB4C36E629FF}" destId="{1DEA4B55-B40D-4A2D-8682-21E1D4E6F599}" srcOrd="0" destOrd="0" presId="urn:microsoft.com/office/officeart/2008/layout/AlternatingHexagons"/>
    <dgm:cxn modelId="{BFBADDB2-5C6B-48DC-9504-D15EB8728255}" srcId="{B3A7DE45-1436-4189-8378-9531A3CD31F4}" destId="{0340AE55-0DA5-4368-9B03-1ED2C8A29CE7}" srcOrd="0" destOrd="0" parTransId="{6EB1F181-7814-48B6-A3BE-43810F782E1A}" sibTransId="{0F63C16E-36B1-4BAB-A74F-F84E05A7656A}"/>
    <dgm:cxn modelId="{A73DDD8A-D7F4-424C-861E-B0A3A573569C}" type="presOf" srcId="{0107BFEE-61E6-467B-BCF9-AF6494E5ABC1}" destId="{789E84C1-4103-4993-9D0D-BBEDD4C96614}" srcOrd="0" destOrd="0" presId="urn:microsoft.com/office/officeart/2008/layout/AlternatingHexagons"/>
    <dgm:cxn modelId="{0101E5A8-4D4D-46EB-A070-7A743D40616C}" type="presOf" srcId="{3274BA65-35EC-4855-93DB-6C6B2B34A36F}" destId="{917576F8-ED8F-495A-9353-4DC5DBBD0948}" srcOrd="0" destOrd="0" presId="urn:microsoft.com/office/officeart/2008/layout/AlternatingHexagons"/>
    <dgm:cxn modelId="{F819FDD3-22B5-417B-8892-F178DF252DDF}" srcId="{37883B49-90DC-4F2E-831F-8C2EB3D1502B}" destId="{B3A7DE45-1436-4189-8378-9531A3CD31F4}" srcOrd="4" destOrd="0" parTransId="{BC347C93-6A6C-44D2-9371-B612F4BA3A08}" sibTransId="{14B0F32D-B5D4-4C67-B03C-FB97E70F0163}"/>
    <dgm:cxn modelId="{31F6DCFE-1252-4A89-896D-B677A1E3B932}" srcId="{37883B49-90DC-4F2E-831F-8C2EB3D1502B}" destId="{1317CD9D-2627-4202-A8C1-F86CE7706484}" srcOrd="2" destOrd="0" parTransId="{4A64B4F5-0B1B-49F6-B599-C1C4CFEBCB1A}" sibTransId="{0AD505B1-5474-48EC-A241-86F1077BE4BA}"/>
    <dgm:cxn modelId="{7350BA21-69CA-4222-99A7-3F42E836AC2B}" type="presOf" srcId="{B3A7DE45-1436-4189-8378-9531A3CD31F4}" destId="{86AFEF37-AAB2-4339-9635-47602864E331}" srcOrd="0" destOrd="0" presId="urn:microsoft.com/office/officeart/2008/layout/AlternatingHexagons"/>
    <dgm:cxn modelId="{4D6F30DA-5C8B-42DC-9A3A-2D254CB4F565}" type="presOf" srcId="{14B0F32D-B5D4-4C67-B03C-FB97E70F0163}" destId="{F26EB728-C040-4B3C-8598-DB71306ED292}" srcOrd="0" destOrd="0" presId="urn:microsoft.com/office/officeart/2008/layout/AlternatingHexagons"/>
    <dgm:cxn modelId="{61DF3A9E-4BF7-4259-844C-89F32A7F3A10}" srcId="{37883B49-90DC-4F2E-831F-8C2EB3D1502B}" destId="{4C18686B-7FE2-46AD-83B2-720977C4B89F}" srcOrd="0" destOrd="0" parTransId="{8F6356E9-D978-4191-80AC-F224EB854DF9}" sibTransId="{CD6B1E90-F23B-40C8-8D24-C357295E8895}"/>
    <dgm:cxn modelId="{F3151FF7-6969-470B-B7BF-6066F64509EA}" type="presOf" srcId="{D442E22D-B8E8-4A54-AAB5-1269EB2BA29A}" destId="{F4FA894E-F074-491D-852E-05B7EFC76D86}" srcOrd="0" destOrd="0" presId="urn:microsoft.com/office/officeart/2008/layout/AlternatingHexagons"/>
    <dgm:cxn modelId="{6ED68440-A496-48FE-9216-BF9ACAD01EF6}" srcId="{37883B49-90DC-4F2E-831F-8C2EB3D1502B}" destId="{0107BFEE-61E6-467B-BCF9-AF6494E5ABC1}" srcOrd="3" destOrd="0" parTransId="{9A302783-260A-4796-9AE4-A06F12204DA6}" sibTransId="{D442E22D-B8E8-4A54-AAB5-1269EB2BA29A}"/>
    <dgm:cxn modelId="{1A28B4CC-EB41-42B8-AAD4-F3393ECB8010}" type="presOf" srcId="{D7B096DA-A1EE-4DA0-95AE-CBB3AEC362AB}" destId="{6CC643FA-7146-43BE-97A9-FAB9BC4844D3}" srcOrd="0" destOrd="0" presId="urn:microsoft.com/office/officeart/2008/layout/AlternatingHexagons"/>
    <dgm:cxn modelId="{7055A75A-9500-4414-A16D-726F040873BC}" type="presOf" srcId="{CD6B1E90-F23B-40C8-8D24-C357295E8895}" destId="{4C0C9903-296F-4417-8FF3-49FD43CE0EE3}" srcOrd="0" destOrd="0" presId="urn:microsoft.com/office/officeart/2008/layout/AlternatingHexagons"/>
    <dgm:cxn modelId="{66823348-DF9C-4692-92AD-A2E993799EEF}" type="presOf" srcId="{0340AE55-0DA5-4368-9B03-1ED2C8A29CE7}" destId="{0A3E1ECC-018A-4E0C-B192-9F2C8C8A6710}" srcOrd="0" destOrd="0" presId="urn:microsoft.com/office/officeart/2008/layout/AlternatingHexagons"/>
    <dgm:cxn modelId="{B5AD7456-179E-4025-B779-2A0D0033FD32}" type="presOf" srcId="{4C18686B-7FE2-46AD-83B2-720977C4B89F}" destId="{3E5404CF-279A-4A75-8E0A-C67EDF7FBFE2}" srcOrd="0" destOrd="0" presId="urn:microsoft.com/office/officeart/2008/layout/AlternatingHexagons"/>
    <dgm:cxn modelId="{AAAFA868-9777-46E9-A630-21C5F78137BB}" type="presOf" srcId="{31871B5B-64DB-4C80-A8A2-AEC3B98B0D2E}" destId="{93A44671-88B6-4775-9FEC-FC083864EAD8}" srcOrd="0" destOrd="0" presId="urn:microsoft.com/office/officeart/2008/layout/AlternatingHexagons"/>
    <dgm:cxn modelId="{BB7EE9F4-F01B-4DA9-B08B-29667106B897}" type="presOf" srcId="{1317CD9D-2627-4202-A8C1-F86CE7706484}" destId="{33BC06DA-E35B-4940-A4D1-E574E10A5E4F}" srcOrd="0" destOrd="0" presId="urn:microsoft.com/office/officeart/2008/layout/AlternatingHexagons"/>
    <dgm:cxn modelId="{34F0DE52-7C0B-40DC-9772-E788923E853B}" srcId="{0107BFEE-61E6-467B-BCF9-AF6494E5ABC1}" destId="{D7B096DA-A1EE-4DA0-95AE-CBB3AEC362AB}" srcOrd="0" destOrd="0" parTransId="{B1D8176B-5DED-4A7E-9043-1244FAE92FBD}" sibTransId="{1879B4EE-EE9A-4B0A-9DBF-4500F880C0BE}"/>
    <dgm:cxn modelId="{BE3ADDB1-64D3-464B-91F7-1235870279B0}" type="presParOf" srcId="{238C968D-7792-4FEC-BA10-70216BC8F0EC}" destId="{623A30D8-04CF-4E2B-935A-20ED1326E043}" srcOrd="0" destOrd="0" presId="urn:microsoft.com/office/officeart/2008/layout/AlternatingHexagons"/>
    <dgm:cxn modelId="{0F1FC7AC-27B2-4232-9598-BD164F4E254D}" type="presParOf" srcId="{623A30D8-04CF-4E2B-935A-20ED1326E043}" destId="{3E5404CF-279A-4A75-8E0A-C67EDF7FBFE2}" srcOrd="0" destOrd="0" presId="urn:microsoft.com/office/officeart/2008/layout/AlternatingHexagons"/>
    <dgm:cxn modelId="{8FBE34FA-0944-4E7C-A6C8-0F2AF9BF3560}" type="presParOf" srcId="{623A30D8-04CF-4E2B-935A-20ED1326E043}" destId="{4267470A-C341-4443-AD06-96EB09F6BE54}" srcOrd="1" destOrd="0" presId="urn:microsoft.com/office/officeart/2008/layout/AlternatingHexagons"/>
    <dgm:cxn modelId="{F4A530DA-F54E-459C-A36E-4172367D8CE9}" type="presParOf" srcId="{623A30D8-04CF-4E2B-935A-20ED1326E043}" destId="{1CCC9545-7709-4C4A-9128-AAAD147A823E}" srcOrd="2" destOrd="0" presId="urn:microsoft.com/office/officeart/2008/layout/AlternatingHexagons"/>
    <dgm:cxn modelId="{7F041878-BD25-4718-95FD-E25B636B6D5C}" type="presParOf" srcId="{623A30D8-04CF-4E2B-935A-20ED1326E043}" destId="{BA8C00B7-96D3-4D61-80FC-446E9E6C98DB}" srcOrd="3" destOrd="0" presId="urn:microsoft.com/office/officeart/2008/layout/AlternatingHexagons"/>
    <dgm:cxn modelId="{48759CCF-48E9-4052-8AB0-FD1FF854D405}" type="presParOf" srcId="{623A30D8-04CF-4E2B-935A-20ED1326E043}" destId="{4C0C9903-296F-4417-8FF3-49FD43CE0EE3}" srcOrd="4" destOrd="0" presId="urn:microsoft.com/office/officeart/2008/layout/AlternatingHexagons"/>
    <dgm:cxn modelId="{8E28696F-5971-4737-B08C-0BB63BEC05EA}" type="presParOf" srcId="{238C968D-7792-4FEC-BA10-70216BC8F0EC}" destId="{8FC2384E-9D66-4038-A256-1E07F20B20DE}" srcOrd="1" destOrd="0" presId="urn:microsoft.com/office/officeart/2008/layout/AlternatingHexagons"/>
    <dgm:cxn modelId="{45848451-41CD-4AF0-B0CD-073AE0A2E309}" type="presParOf" srcId="{238C968D-7792-4FEC-BA10-70216BC8F0EC}" destId="{EB7009D6-D436-41DA-B3D3-13BDE8B3A894}" srcOrd="2" destOrd="0" presId="urn:microsoft.com/office/officeart/2008/layout/AlternatingHexagons"/>
    <dgm:cxn modelId="{B253EE72-A2A2-41FA-8200-31EE4D896A48}" type="presParOf" srcId="{EB7009D6-D436-41DA-B3D3-13BDE8B3A894}" destId="{917576F8-ED8F-495A-9353-4DC5DBBD0948}" srcOrd="0" destOrd="0" presId="urn:microsoft.com/office/officeart/2008/layout/AlternatingHexagons"/>
    <dgm:cxn modelId="{EA6DD581-DD36-4D81-98E5-D93A574DC7F6}" type="presParOf" srcId="{EB7009D6-D436-41DA-B3D3-13BDE8B3A894}" destId="{2333DA74-76DE-4326-ACD6-5519D37AC035}" srcOrd="1" destOrd="0" presId="urn:microsoft.com/office/officeart/2008/layout/AlternatingHexagons"/>
    <dgm:cxn modelId="{3303D6CA-4840-4CE9-9E46-ED836356652B}" type="presParOf" srcId="{EB7009D6-D436-41DA-B3D3-13BDE8B3A894}" destId="{2D2613F2-78C8-46E9-90A6-B4B79403765D}" srcOrd="2" destOrd="0" presId="urn:microsoft.com/office/officeart/2008/layout/AlternatingHexagons"/>
    <dgm:cxn modelId="{23D9C218-DA94-4140-9682-056FBE5BBF54}" type="presParOf" srcId="{EB7009D6-D436-41DA-B3D3-13BDE8B3A894}" destId="{F5866340-EC43-4CA1-86EC-34AFF6703643}" srcOrd="3" destOrd="0" presId="urn:microsoft.com/office/officeart/2008/layout/AlternatingHexagons"/>
    <dgm:cxn modelId="{B255B7DE-A82A-4F0F-9433-BCDAD5032FAB}" type="presParOf" srcId="{EB7009D6-D436-41DA-B3D3-13BDE8B3A894}" destId="{93A44671-88B6-4775-9FEC-FC083864EAD8}" srcOrd="4" destOrd="0" presId="urn:microsoft.com/office/officeart/2008/layout/AlternatingHexagons"/>
    <dgm:cxn modelId="{9DE66086-DB72-4D92-996B-DC468A95C5CB}" type="presParOf" srcId="{238C968D-7792-4FEC-BA10-70216BC8F0EC}" destId="{FB9DDF39-5B7F-4A83-90A5-A6F343B585B8}" srcOrd="3" destOrd="0" presId="urn:microsoft.com/office/officeart/2008/layout/AlternatingHexagons"/>
    <dgm:cxn modelId="{C60236F7-B7DE-442D-A142-40062F2F5160}" type="presParOf" srcId="{238C968D-7792-4FEC-BA10-70216BC8F0EC}" destId="{A24450A3-E721-4758-91C0-D409E479592E}" srcOrd="4" destOrd="0" presId="urn:microsoft.com/office/officeart/2008/layout/AlternatingHexagons"/>
    <dgm:cxn modelId="{75902387-7E74-4463-BD87-BDDEC80B273B}" type="presParOf" srcId="{A24450A3-E721-4758-91C0-D409E479592E}" destId="{33BC06DA-E35B-4940-A4D1-E574E10A5E4F}" srcOrd="0" destOrd="0" presId="urn:microsoft.com/office/officeart/2008/layout/AlternatingHexagons"/>
    <dgm:cxn modelId="{93D66613-1747-4649-B291-6C33213DAC21}" type="presParOf" srcId="{A24450A3-E721-4758-91C0-D409E479592E}" destId="{7E1961DF-F6A9-41E0-B081-87F7455F031A}" srcOrd="1" destOrd="0" presId="urn:microsoft.com/office/officeart/2008/layout/AlternatingHexagons"/>
    <dgm:cxn modelId="{F7CF152C-CAB0-47DA-B725-2620930D8E63}" type="presParOf" srcId="{A24450A3-E721-4758-91C0-D409E479592E}" destId="{F8723522-3687-4B0A-AD44-D9A6E98CB074}" srcOrd="2" destOrd="0" presId="urn:microsoft.com/office/officeart/2008/layout/AlternatingHexagons"/>
    <dgm:cxn modelId="{7B4D242B-9DA9-471B-9267-2598861E0238}" type="presParOf" srcId="{A24450A3-E721-4758-91C0-D409E479592E}" destId="{11F36F07-A42A-4875-BA05-C705E9234E88}" srcOrd="3" destOrd="0" presId="urn:microsoft.com/office/officeart/2008/layout/AlternatingHexagons"/>
    <dgm:cxn modelId="{E205C0FD-4143-4F5B-B66F-CA0AE24C4D23}" type="presParOf" srcId="{A24450A3-E721-4758-91C0-D409E479592E}" destId="{67DBA2DE-6630-49F8-B16A-22095D218B82}" srcOrd="4" destOrd="0" presId="urn:microsoft.com/office/officeart/2008/layout/AlternatingHexagons"/>
    <dgm:cxn modelId="{926B4796-831E-458F-95CA-DD0E1D1F3137}" type="presParOf" srcId="{238C968D-7792-4FEC-BA10-70216BC8F0EC}" destId="{294102BF-6734-406B-86AB-3308065E7EC5}" srcOrd="5" destOrd="0" presId="urn:microsoft.com/office/officeart/2008/layout/AlternatingHexagons"/>
    <dgm:cxn modelId="{95ED9D47-4B81-42EF-9CC7-543DC2DF5CFA}" type="presParOf" srcId="{238C968D-7792-4FEC-BA10-70216BC8F0EC}" destId="{C97A0ECF-9F2C-40BB-9FCF-50E786EDFA97}" srcOrd="6" destOrd="0" presId="urn:microsoft.com/office/officeart/2008/layout/AlternatingHexagons"/>
    <dgm:cxn modelId="{336208AC-469C-4AC9-92EF-88E7472F124E}" type="presParOf" srcId="{C97A0ECF-9F2C-40BB-9FCF-50E786EDFA97}" destId="{789E84C1-4103-4993-9D0D-BBEDD4C96614}" srcOrd="0" destOrd="0" presId="urn:microsoft.com/office/officeart/2008/layout/AlternatingHexagons"/>
    <dgm:cxn modelId="{F07E8994-D441-403D-8C35-69C757A5F606}" type="presParOf" srcId="{C97A0ECF-9F2C-40BB-9FCF-50E786EDFA97}" destId="{6CC643FA-7146-43BE-97A9-FAB9BC4844D3}" srcOrd="1" destOrd="0" presId="urn:microsoft.com/office/officeart/2008/layout/AlternatingHexagons"/>
    <dgm:cxn modelId="{1295F11D-F2CB-4D76-A3A5-53CE42CDBFA9}" type="presParOf" srcId="{C97A0ECF-9F2C-40BB-9FCF-50E786EDFA97}" destId="{E4638F1F-282F-4C88-A6B2-9064F41F13EF}" srcOrd="2" destOrd="0" presId="urn:microsoft.com/office/officeart/2008/layout/AlternatingHexagons"/>
    <dgm:cxn modelId="{46A11534-D344-471F-8321-AE78FD60027C}" type="presParOf" srcId="{C97A0ECF-9F2C-40BB-9FCF-50E786EDFA97}" destId="{CADF7C6E-C2C5-4C95-9A04-1256D82C0AAB}" srcOrd="3" destOrd="0" presId="urn:microsoft.com/office/officeart/2008/layout/AlternatingHexagons"/>
    <dgm:cxn modelId="{14201C53-E87D-4D55-9F0A-B809D120D1A2}" type="presParOf" srcId="{C97A0ECF-9F2C-40BB-9FCF-50E786EDFA97}" destId="{F4FA894E-F074-491D-852E-05B7EFC76D86}" srcOrd="4" destOrd="0" presId="urn:microsoft.com/office/officeart/2008/layout/AlternatingHexagons"/>
    <dgm:cxn modelId="{5AF6A663-564A-421E-B9BA-9D127F5CE1FD}" type="presParOf" srcId="{238C968D-7792-4FEC-BA10-70216BC8F0EC}" destId="{5171B655-B223-429E-81A7-733CE48A6D46}" srcOrd="7" destOrd="0" presId="urn:microsoft.com/office/officeart/2008/layout/AlternatingHexagons"/>
    <dgm:cxn modelId="{C3FD29C0-42DD-42C4-8F65-4337F5EE598D}" type="presParOf" srcId="{238C968D-7792-4FEC-BA10-70216BC8F0EC}" destId="{19EA552A-C85F-4E5B-A50A-9C013E1CA10E}" srcOrd="8" destOrd="0" presId="urn:microsoft.com/office/officeart/2008/layout/AlternatingHexagons"/>
    <dgm:cxn modelId="{D8F02260-9DCE-4A4B-871F-EE34C72AE5CF}" type="presParOf" srcId="{19EA552A-C85F-4E5B-A50A-9C013E1CA10E}" destId="{86AFEF37-AAB2-4339-9635-47602864E331}" srcOrd="0" destOrd="0" presId="urn:microsoft.com/office/officeart/2008/layout/AlternatingHexagons"/>
    <dgm:cxn modelId="{3E2F0B2D-A7FA-4A4B-BC12-7BFA214CB5C8}" type="presParOf" srcId="{19EA552A-C85F-4E5B-A50A-9C013E1CA10E}" destId="{0A3E1ECC-018A-4E0C-B192-9F2C8C8A6710}" srcOrd="1" destOrd="0" presId="urn:microsoft.com/office/officeart/2008/layout/AlternatingHexagons"/>
    <dgm:cxn modelId="{679BB734-AAF2-46CE-816B-EDF5A43A58EE}" type="presParOf" srcId="{19EA552A-C85F-4E5B-A50A-9C013E1CA10E}" destId="{4B4110C5-6165-4228-A1B4-AF1F28A1D33D}" srcOrd="2" destOrd="0" presId="urn:microsoft.com/office/officeart/2008/layout/AlternatingHexagons"/>
    <dgm:cxn modelId="{1F1CF233-C5CC-46CF-B0C7-728301FEB7B4}" type="presParOf" srcId="{19EA552A-C85F-4E5B-A50A-9C013E1CA10E}" destId="{62959196-3D6C-4556-9EC3-6BA556BA76D0}" srcOrd="3" destOrd="0" presId="urn:microsoft.com/office/officeart/2008/layout/AlternatingHexagons"/>
    <dgm:cxn modelId="{638BF8B8-AEBE-4303-A8E1-1D8C7559DE2D}" type="presParOf" srcId="{19EA552A-C85F-4E5B-A50A-9C013E1CA10E}" destId="{F26EB728-C040-4B3C-8598-DB71306ED292}" srcOrd="4" destOrd="0" presId="urn:microsoft.com/office/officeart/2008/layout/AlternatingHexagons"/>
    <dgm:cxn modelId="{CC48B7B1-B480-4C7E-91A5-99A335A6CE4E}" type="presParOf" srcId="{238C968D-7792-4FEC-BA10-70216BC8F0EC}" destId="{F508792B-37F3-41F5-8478-C0A40EF0DBF4}" srcOrd="9" destOrd="0" presId="urn:microsoft.com/office/officeart/2008/layout/AlternatingHexagons"/>
    <dgm:cxn modelId="{CFB3593A-04D4-48E8-AE37-3C5544EE4FFF}" type="presParOf" srcId="{238C968D-7792-4FEC-BA10-70216BC8F0EC}" destId="{EA5F6C4C-3611-4F8C-B16F-0419A9E6944F}" srcOrd="10" destOrd="0" presId="urn:microsoft.com/office/officeart/2008/layout/AlternatingHexagons"/>
    <dgm:cxn modelId="{1471E1A6-0726-4A17-8038-4D1A033A32FF}" type="presParOf" srcId="{EA5F6C4C-3611-4F8C-B16F-0419A9E6944F}" destId="{7070ED7A-EFF5-46F7-B217-B3498DDF767E}" srcOrd="0" destOrd="0" presId="urn:microsoft.com/office/officeart/2008/layout/AlternatingHexagons"/>
    <dgm:cxn modelId="{CB44460E-CCF2-4E7E-BCEC-01595726AA4B}" type="presParOf" srcId="{EA5F6C4C-3611-4F8C-B16F-0419A9E6944F}" destId="{299B9973-6636-4126-A0F0-DE535E0E8087}" srcOrd="1" destOrd="0" presId="urn:microsoft.com/office/officeart/2008/layout/AlternatingHexagons"/>
    <dgm:cxn modelId="{CC90ACBE-EE4B-434E-A020-520F21EEAB8E}" type="presParOf" srcId="{EA5F6C4C-3611-4F8C-B16F-0419A9E6944F}" destId="{FC29B8C2-A367-4B50-A739-D0287860CC1C}" srcOrd="2" destOrd="0" presId="urn:microsoft.com/office/officeart/2008/layout/AlternatingHexagons"/>
    <dgm:cxn modelId="{4AD69778-D168-4C82-A8E1-914A2AF97C1D}" type="presParOf" srcId="{EA5F6C4C-3611-4F8C-B16F-0419A9E6944F}" destId="{BAF70CCF-5DA6-4831-B744-4296308CB232}" srcOrd="3" destOrd="0" presId="urn:microsoft.com/office/officeart/2008/layout/AlternatingHexagons"/>
    <dgm:cxn modelId="{A99BBE44-F6C2-4BA4-8472-274B7E857B2A}" type="presParOf" srcId="{EA5F6C4C-3611-4F8C-B16F-0419A9E6944F}" destId="{1DEA4B55-B40D-4A2D-8682-21E1D4E6F59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90CFFC-BF0F-4620-9199-FFC7C4BF8A4C}" type="doc">
      <dgm:prSet loTypeId="urn:microsoft.com/office/officeart/2008/layout/VerticalCurvedList" loCatId="list" qsTypeId="urn:microsoft.com/office/officeart/2005/8/quickstyle/simple4" qsCatId="simple" csTypeId="urn:microsoft.com/office/officeart/2005/8/colors/colorful1" csCatId="colorful" phldr="1"/>
      <dgm:spPr/>
      <dgm:t>
        <a:bodyPr/>
        <a:lstStyle/>
        <a:p>
          <a:endParaRPr lang="en-US"/>
        </a:p>
      </dgm:t>
    </dgm:pt>
    <dgm:pt modelId="{85489FC7-EFAA-44C3-87BA-62B679702756}">
      <dgm:prSet phldrT="[Text]" custT="1"/>
      <dgm:spPr>
        <a:solidFill>
          <a:schemeClr val="bg1"/>
        </a:solidFill>
        <a:ln>
          <a:solidFill>
            <a:schemeClr val="tx1"/>
          </a:solidFill>
        </a:ln>
      </dgm:spPr>
      <dgm:t>
        <a:bodyPr/>
        <a:lstStyle/>
        <a:p>
          <a:r>
            <a:rPr lang="en-US" sz="2500" b="1" dirty="0">
              <a:solidFill>
                <a:schemeClr val="tx1"/>
              </a:solidFill>
              <a:latin typeface="Arial" pitchFamily="34" charset="0"/>
              <a:cs typeface="Arial" pitchFamily="34" charset="0"/>
            </a:rPr>
            <a:t>Reach vulnerable populations</a:t>
          </a:r>
        </a:p>
      </dgm:t>
    </dgm:pt>
    <dgm:pt modelId="{05CD1C96-EAF1-402F-9867-6FB4630993D0}" type="parTrans" cxnId="{65087FA7-07D7-4786-9CD3-F340535DD1FD}">
      <dgm:prSet/>
      <dgm:spPr/>
      <dgm:t>
        <a:bodyPr/>
        <a:lstStyle/>
        <a:p>
          <a:endParaRPr lang="en-US" sz="2500"/>
        </a:p>
      </dgm:t>
    </dgm:pt>
    <dgm:pt modelId="{623E1BB1-6425-43C0-99FE-6AD830489BBB}" type="sibTrans" cxnId="{65087FA7-07D7-4786-9CD3-F340535DD1FD}">
      <dgm:prSet/>
      <dgm:spPr/>
      <dgm:t>
        <a:bodyPr/>
        <a:lstStyle/>
        <a:p>
          <a:endParaRPr lang="en-US" sz="2500"/>
        </a:p>
      </dgm:t>
    </dgm:pt>
    <dgm:pt modelId="{528BC83B-F8C2-481C-9AC0-81EA2360688E}">
      <dgm:prSet phldrT="[Text]" custT="1"/>
      <dgm:spPr>
        <a:solidFill>
          <a:schemeClr val="bg1"/>
        </a:solidFill>
        <a:ln>
          <a:solidFill>
            <a:schemeClr val="tx1"/>
          </a:solidFill>
        </a:ln>
      </dgm:spPr>
      <dgm:t>
        <a:bodyPr/>
        <a:lstStyle/>
        <a:p>
          <a:r>
            <a:rPr lang="en-US" sz="2400" b="1" dirty="0">
              <a:solidFill>
                <a:schemeClr val="tx1"/>
              </a:solidFill>
              <a:latin typeface="Arial" pitchFamily="34" charset="0"/>
              <a:cs typeface="Arial" pitchFamily="34" charset="0"/>
            </a:rPr>
            <a:t>Keep individuals engaged if they relapse or are not abstinent from drugs or sex</a:t>
          </a:r>
        </a:p>
      </dgm:t>
    </dgm:pt>
    <dgm:pt modelId="{61828A5D-AB2F-4A1C-966D-8731673E333B}" type="parTrans" cxnId="{C83BA43A-3CAC-4C40-8EEB-C1EE1ADA41CE}">
      <dgm:prSet/>
      <dgm:spPr/>
      <dgm:t>
        <a:bodyPr/>
        <a:lstStyle/>
        <a:p>
          <a:endParaRPr lang="en-US" sz="2500"/>
        </a:p>
      </dgm:t>
    </dgm:pt>
    <dgm:pt modelId="{0C95C4BC-D196-442B-A8C6-C07EA51BD121}" type="sibTrans" cxnId="{C83BA43A-3CAC-4C40-8EEB-C1EE1ADA41CE}">
      <dgm:prSet/>
      <dgm:spPr/>
      <dgm:t>
        <a:bodyPr/>
        <a:lstStyle/>
        <a:p>
          <a:endParaRPr lang="en-US" sz="2500"/>
        </a:p>
      </dgm:t>
    </dgm:pt>
    <dgm:pt modelId="{81FB16EB-DCCC-43E8-AC3D-BA7131D226C1}">
      <dgm:prSet phldrT="[Text]" custT="1"/>
      <dgm:spPr>
        <a:solidFill>
          <a:schemeClr val="bg1"/>
        </a:solidFill>
        <a:ln>
          <a:solidFill>
            <a:schemeClr val="tx1"/>
          </a:solidFill>
        </a:ln>
      </dgm:spPr>
      <dgm:t>
        <a:bodyPr/>
        <a:lstStyle/>
        <a:p>
          <a:r>
            <a:rPr lang="en-US" sz="2500" b="1" dirty="0">
              <a:solidFill>
                <a:schemeClr val="tx1"/>
              </a:solidFill>
              <a:latin typeface="Arial" pitchFamily="34" charset="0"/>
              <a:cs typeface="Arial" pitchFamily="34" charset="0"/>
            </a:rPr>
            <a:t>Respond to disproportionate disease and fatality rates</a:t>
          </a:r>
        </a:p>
      </dgm:t>
    </dgm:pt>
    <dgm:pt modelId="{9DE0342B-B954-418A-B8EB-C6DFD0D938C3}" type="sibTrans" cxnId="{23BD76F8-9957-4B59-8DF8-79D7CFADF854}">
      <dgm:prSet/>
      <dgm:spPr/>
      <dgm:t>
        <a:bodyPr/>
        <a:lstStyle/>
        <a:p>
          <a:endParaRPr lang="en-US" sz="2500"/>
        </a:p>
      </dgm:t>
    </dgm:pt>
    <dgm:pt modelId="{0041E307-2736-46A5-B9AD-FBA00709633C}" type="parTrans" cxnId="{23BD76F8-9957-4B59-8DF8-79D7CFADF854}">
      <dgm:prSet/>
      <dgm:spPr/>
      <dgm:t>
        <a:bodyPr/>
        <a:lstStyle/>
        <a:p>
          <a:endParaRPr lang="en-US" sz="2500"/>
        </a:p>
      </dgm:t>
    </dgm:pt>
    <dgm:pt modelId="{C17F1DB4-33DF-45F1-A048-A3442EA48EFF}" type="pres">
      <dgm:prSet presAssocID="{0990CFFC-BF0F-4620-9199-FFC7C4BF8A4C}" presName="Name0" presStyleCnt="0">
        <dgm:presLayoutVars>
          <dgm:chMax val="7"/>
          <dgm:chPref val="7"/>
          <dgm:dir/>
        </dgm:presLayoutVars>
      </dgm:prSet>
      <dgm:spPr/>
      <dgm:t>
        <a:bodyPr/>
        <a:lstStyle/>
        <a:p>
          <a:endParaRPr lang="en-US"/>
        </a:p>
      </dgm:t>
    </dgm:pt>
    <dgm:pt modelId="{38802EB0-DD47-4592-9068-AFADB3D8845C}" type="pres">
      <dgm:prSet presAssocID="{0990CFFC-BF0F-4620-9199-FFC7C4BF8A4C}" presName="Name1" presStyleCnt="0"/>
      <dgm:spPr/>
    </dgm:pt>
    <dgm:pt modelId="{62543C33-1BE2-427D-822D-47FB2BA68383}" type="pres">
      <dgm:prSet presAssocID="{0990CFFC-BF0F-4620-9199-FFC7C4BF8A4C}" presName="cycle" presStyleCnt="0"/>
      <dgm:spPr/>
    </dgm:pt>
    <dgm:pt modelId="{D56B51FD-62E3-4484-AD0D-05FE1A5BA8EC}" type="pres">
      <dgm:prSet presAssocID="{0990CFFC-BF0F-4620-9199-FFC7C4BF8A4C}" presName="srcNode" presStyleLbl="node1" presStyleIdx="0" presStyleCnt="3"/>
      <dgm:spPr/>
    </dgm:pt>
    <dgm:pt modelId="{154AD6A4-B081-4321-A79E-536EAB9D0C09}" type="pres">
      <dgm:prSet presAssocID="{0990CFFC-BF0F-4620-9199-FFC7C4BF8A4C}" presName="conn" presStyleLbl="parChTrans1D2" presStyleIdx="0" presStyleCnt="1"/>
      <dgm:spPr/>
      <dgm:t>
        <a:bodyPr/>
        <a:lstStyle/>
        <a:p>
          <a:endParaRPr lang="en-US"/>
        </a:p>
      </dgm:t>
    </dgm:pt>
    <dgm:pt modelId="{CE834A98-ED90-431A-B004-79938B5167F1}" type="pres">
      <dgm:prSet presAssocID="{0990CFFC-BF0F-4620-9199-FFC7C4BF8A4C}" presName="extraNode" presStyleLbl="node1" presStyleIdx="0" presStyleCnt="3"/>
      <dgm:spPr/>
    </dgm:pt>
    <dgm:pt modelId="{F237769D-3FE1-4A93-B397-763CF5676AD3}" type="pres">
      <dgm:prSet presAssocID="{0990CFFC-BF0F-4620-9199-FFC7C4BF8A4C}" presName="dstNode" presStyleLbl="node1" presStyleIdx="0" presStyleCnt="3"/>
      <dgm:spPr/>
    </dgm:pt>
    <dgm:pt modelId="{A1BB9D0A-C5D7-40BD-BC64-9DB79AB37BAE}" type="pres">
      <dgm:prSet presAssocID="{81FB16EB-DCCC-43E8-AC3D-BA7131D226C1}" presName="text_1" presStyleLbl="node1" presStyleIdx="0" presStyleCnt="3" custScaleY="127869">
        <dgm:presLayoutVars>
          <dgm:bulletEnabled val="1"/>
        </dgm:presLayoutVars>
      </dgm:prSet>
      <dgm:spPr/>
      <dgm:t>
        <a:bodyPr/>
        <a:lstStyle/>
        <a:p>
          <a:endParaRPr lang="en-US"/>
        </a:p>
      </dgm:t>
    </dgm:pt>
    <dgm:pt modelId="{C2080881-9CF0-4164-921C-31DA4F17F269}" type="pres">
      <dgm:prSet presAssocID="{81FB16EB-DCCC-43E8-AC3D-BA7131D226C1}" presName="accent_1" presStyleCnt="0"/>
      <dgm:spPr/>
    </dgm:pt>
    <dgm:pt modelId="{94CB2664-E12C-4BB1-94E5-19DAF5697C32}" type="pres">
      <dgm:prSet presAssocID="{81FB16EB-DCCC-43E8-AC3D-BA7131D226C1}" presName="accentRepeatNode" presStyleLbl="solidFgAcc1" presStyleIdx="0" presStyleCnt="3"/>
      <dgm:spPr/>
    </dgm:pt>
    <dgm:pt modelId="{AEB29899-EF7E-4A53-83F2-BDA8968842A5}" type="pres">
      <dgm:prSet presAssocID="{85489FC7-EFAA-44C3-87BA-62B679702756}" presName="text_2" presStyleLbl="node1" presStyleIdx="1" presStyleCnt="3" custScaleY="106557" custLinFactNeighborX="-1209" custLinFactNeighborY="4891">
        <dgm:presLayoutVars>
          <dgm:bulletEnabled val="1"/>
        </dgm:presLayoutVars>
      </dgm:prSet>
      <dgm:spPr/>
      <dgm:t>
        <a:bodyPr/>
        <a:lstStyle/>
        <a:p>
          <a:endParaRPr lang="en-US"/>
        </a:p>
      </dgm:t>
    </dgm:pt>
    <dgm:pt modelId="{12423BE0-A90D-4D70-890A-EE8C255EFC35}" type="pres">
      <dgm:prSet presAssocID="{85489FC7-EFAA-44C3-87BA-62B679702756}" presName="accent_2" presStyleCnt="0"/>
      <dgm:spPr/>
    </dgm:pt>
    <dgm:pt modelId="{335027BA-5F0C-49F5-8593-1253AD84989B}" type="pres">
      <dgm:prSet presAssocID="{85489FC7-EFAA-44C3-87BA-62B679702756}" presName="accentRepeatNode" presStyleLbl="solidFgAcc1" presStyleIdx="1" presStyleCnt="3"/>
      <dgm:spPr/>
    </dgm:pt>
    <dgm:pt modelId="{965563C2-A449-4CCB-AC4D-4BE52A06C445}" type="pres">
      <dgm:prSet presAssocID="{528BC83B-F8C2-481C-9AC0-81EA2360688E}" presName="text_3" presStyleLbl="node1" presStyleIdx="2" presStyleCnt="3" custScaleY="118033">
        <dgm:presLayoutVars>
          <dgm:bulletEnabled val="1"/>
        </dgm:presLayoutVars>
      </dgm:prSet>
      <dgm:spPr/>
      <dgm:t>
        <a:bodyPr/>
        <a:lstStyle/>
        <a:p>
          <a:endParaRPr lang="en-US"/>
        </a:p>
      </dgm:t>
    </dgm:pt>
    <dgm:pt modelId="{F0EF43E4-E161-4862-A699-16B494446DE0}" type="pres">
      <dgm:prSet presAssocID="{528BC83B-F8C2-481C-9AC0-81EA2360688E}" presName="accent_3" presStyleCnt="0"/>
      <dgm:spPr/>
    </dgm:pt>
    <dgm:pt modelId="{1A404C76-2A23-4802-92AF-B86039287FB9}" type="pres">
      <dgm:prSet presAssocID="{528BC83B-F8C2-481C-9AC0-81EA2360688E}" presName="accentRepeatNode" presStyleLbl="solidFgAcc1" presStyleIdx="2" presStyleCnt="3"/>
      <dgm:spPr/>
    </dgm:pt>
  </dgm:ptLst>
  <dgm:cxnLst>
    <dgm:cxn modelId="{C83BA43A-3CAC-4C40-8EEB-C1EE1ADA41CE}" srcId="{0990CFFC-BF0F-4620-9199-FFC7C4BF8A4C}" destId="{528BC83B-F8C2-481C-9AC0-81EA2360688E}" srcOrd="2" destOrd="0" parTransId="{61828A5D-AB2F-4A1C-966D-8731673E333B}" sibTransId="{0C95C4BC-D196-442B-A8C6-C07EA51BD121}"/>
    <dgm:cxn modelId="{2162117A-9416-43A0-9712-2EEDA9FCB37C}" type="presOf" srcId="{0990CFFC-BF0F-4620-9199-FFC7C4BF8A4C}" destId="{C17F1DB4-33DF-45F1-A048-A3442EA48EFF}" srcOrd="0" destOrd="0" presId="urn:microsoft.com/office/officeart/2008/layout/VerticalCurvedList"/>
    <dgm:cxn modelId="{D3B68397-F5BE-417A-BA41-BFAE8AE99D10}" type="presOf" srcId="{528BC83B-F8C2-481C-9AC0-81EA2360688E}" destId="{965563C2-A449-4CCB-AC4D-4BE52A06C445}" srcOrd="0" destOrd="0" presId="urn:microsoft.com/office/officeart/2008/layout/VerticalCurvedList"/>
    <dgm:cxn modelId="{643952BD-7DED-49C3-BD1B-B7898EAEC53F}" type="presOf" srcId="{9DE0342B-B954-418A-B8EB-C6DFD0D938C3}" destId="{154AD6A4-B081-4321-A79E-536EAB9D0C09}" srcOrd="0" destOrd="0" presId="urn:microsoft.com/office/officeart/2008/layout/VerticalCurvedList"/>
    <dgm:cxn modelId="{DC4021CF-2853-4C7F-A00A-81AA6DD47A62}" type="presOf" srcId="{85489FC7-EFAA-44C3-87BA-62B679702756}" destId="{AEB29899-EF7E-4A53-83F2-BDA8968842A5}" srcOrd="0" destOrd="0" presId="urn:microsoft.com/office/officeart/2008/layout/VerticalCurvedList"/>
    <dgm:cxn modelId="{23BD76F8-9957-4B59-8DF8-79D7CFADF854}" srcId="{0990CFFC-BF0F-4620-9199-FFC7C4BF8A4C}" destId="{81FB16EB-DCCC-43E8-AC3D-BA7131D226C1}" srcOrd="0" destOrd="0" parTransId="{0041E307-2736-46A5-B9AD-FBA00709633C}" sibTransId="{9DE0342B-B954-418A-B8EB-C6DFD0D938C3}"/>
    <dgm:cxn modelId="{41AC7EA7-6EDC-44AA-8EA7-2CAD7DEE27A7}" type="presOf" srcId="{81FB16EB-DCCC-43E8-AC3D-BA7131D226C1}" destId="{A1BB9D0A-C5D7-40BD-BC64-9DB79AB37BAE}" srcOrd="0" destOrd="0" presId="urn:microsoft.com/office/officeart/2008/layout/VerticalCurvedList"/>
    <dgm:cxn modelId="{65087FA7-07D7-4786-9CD3-F340535DD1FD}" srcId="{0990CFFC-BF0F-4620-9199-FFC7C4BF8A4C}" destId="{85489FC7-EFAA-44C3-87BA-62B679702756}" srcOrd="1" destOrd="0" parTransId="{05CD1C96-EAF1-402F-9867-6FB4630993D0}" sibTransId="{623E1BB1-6425-43C0-99FE-6AD830489BBB}"/>
    <dgm:cxn modelId="{205E4624-9463-43C4-9961-A439C2DE1892}" type="presParOf" srcId="{C17F1DB4-33DF-45F1-A048-A3442EA48EFF}" destId="{38802EB0-DD47-4592-9068-AFADB3D8845C}" srcOrd="0" destOrd="0" presId="urn:microsoft.com/office/officeart/2008/layout/VerticalCurvedList"/>
    <dgm:cxn modelId="{BEB4B368-2D74-4E4E-92B6-C9DEC23137F5}" type="presParOf" srcId="{38802EB0-DD47-4592-9068-AFADB3D8845C}" destId="{62543C33-1BE2-427D-822D-47FB2BA68383}" srcOrd="0" destOrd="0" presId="urn:microsoft.com/office/officeart/2008/layout/VerticalCurvedList"/>
    <dgm:cxn modelId="{299E0E3B-5549-4F25-8780-B0C4C134C028}" type="presParOf" srcId="{62543C33-1BE2-427D-822D-47FB2BA68383}" destId="{D56B51FD-62E3-4484-AD0D-05FE1A5BA8EC}" srcOrd="0" destOrd="0" presId="urn:microsoft.com/office/officeart/2008/layout/VerticalCurvedList"/>
    <dgm:cxn modelId="{2254F3C1-9E56-4E7D-8E89-542E701C649C}" type="presParOf" srcId="{62543C33-1BE2-427D-822D-47FB2BA68383}" destId="{154AD6A4-B081-4321-A79E-536EAB9D0C09}" srcOrd="1" destOrd="0" presId="urn:microsoft.com/office/officeart/2008/layout/VerticalCurvedList"/>
    <dgm:cxn modelId="{7DF15F03-69F1-4F2B-9A62-829E02EC7B74}" type="presParOf" srcId="{62543C33-1BE2-427D-822D-47FB2BA68383}" destId="{CE834A98-ED90-431A-B004-79938B5167F1}" srcOrd="2" destOrd="0" presId="urn:microsoft.com/office/officeart/2008/layout/VerticalCurvedList"/>
    <dgm:cxn modelId="{5D28F201-8BC5-4635-8F4C-31E22C7E6E37}" type="presParOf" srcId="{62543C33-1BE2-427D-822D-47FB2BA68383}" destId="{F237769D-3FE1-4A93-B397-763CF5676AD3}" srcOrd="3" destOrd="0" presId="urn:microsoft.com/office/officeart/2008/layout/VerticalCurvedList"/>
    <dgm:cxn modelId="{DBA8C454-44A1-4584-9DBF-E8A37B237B90}" type="presParOf" srcId="{38802EB0-DD47-4592-9068-AFADB3D8845C}" destId="{A1BB9D0A-C5D7-40BD-BC64-9DB79AB37BAE}" srcOrd="1" destOrd="0" presId="urn:microsoft.com/office/officeart/2008/layout/VerticalCurvedList"/>
    <dgm:cxn modelId="{B3AF701E-750A-40B4-BF3E-75823B6E5FBF}" type="presParOf" srcId="{38802EB0-DD47-4592-9068-AFADB3D8845C}" destId="{C2080881-9CF0-4164-921C-31DA4F17F269}" srcOrd="2" destOrd="0" presId="urn:microsoft.com/office/officeart/2008/layout/VerticalCurvedList"/>
    <dgm:cxn modelId="{316B8AB9-A0BA-4A68-8298-8F19B805A444}" type="presParOf" srcId="{C2080881-9CF0-4164-921C-31DA4F17F269}" destId="{94CB2664-E12C-4BB1-94E5-19DAF5697C32}" srcOrd="0" destOrd="0" presId="urn:microsoft.com/office/officeart/2008/layout/VerticalCurvedList"/>
    <dgm:cxn modelId="{71430C29-BAC9-40E0-B16C-BE71EB2A9B97}" type="presParOf" srcId="{38802EB0-DD47-4592-9068-AFADB3D8845C}" destId="{AEB29899-EF7E-4A53-83F2-BDA8968842A5}" srcOrd="3" destOrd="0" presId="urn:microsoft.com/office/officeart/2008/layout/VerticalCurvedList"/>
    <dgm:cxn modelId="{E256304E-1E18-4604-A72D-8979757C3255}" type="presParOf" srcId="{38802EB0-DD47-4592-9068-AFADB3D8845C}" destId="{12423BE0-A90D-4D70-890A-EE8C255EFC35}" srcOrd="4" destOrd="0" presId="urn:microsoft.com/office/officeart/2008/layout/VerticalCurvedList"/>
    <dgm:cxn modelId="{A69C7179-ADD5-4564-89BB-6E0122611557}" type="presParOf" srcId="{12423BE0-A90D-4D70-890A-EE8C255EFC35}" destId="{335027BA-5F0C-49F5-8593-1253AD84989B}" srcOrd="0" destOrd="0" presId="urn:microsoft.com/office/officeart/2008/layout/VerticalCurvedList"/>
    <dgm:cxn modelId="{CCF12C62-979E-479B-9E71-720022ECB090}" type="presParOf" srcId="{38802EB0-DD47-4592-9068-AFADB3D8845C}" destId="{965563C2-A449-4CCB-AC4D-4BE52A06C445}" srcOrd="5" destOrd="0" presId="urn:microsoft.com/office/officeart/2008/layout/VerticalCurvedList"/>
    <dgm:cxn modelId="{A9701DA8-AB9F-4B2F-8574-5C0C15012E2B}" type="presParOf" srcId="{38802EB0-DD47-4592-9068-AFADB3D8845C}" destId="{F0EF43E4-E161-4862-A699-16B494446DE0}" srcOrd="6" destOrd="0" presId="urn:microsoft.com/office/officeart/2008/layout/VerticalCurvedList"/>
    <dgm:cxn modelId="{0F164D11-671A-4D24-80D5-0900B69E2C38}" type="presParOf" srcId="{F0EF43E4-E161-4862-A699-16B494446DE0}" destId="{1A404C76-2A23-4802-92AF-B86039287FB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90CFFC-BF0F-4620-9199-FFC7C4BF8A4C}"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CF54F20B-EC1F-467D-ADFB-1BDCF8792F2A}">
      <dgm:prSet phldrT="[Text]"/>
      <dgm:spPr>
        <a:ln>
          <a:solidFill>
            <a:srgbClr val="00B050"/>
          </a:solidFill>
        </a:ln>
      </dgm:spPr>
      <dgm:t>
        <a:bodyPr/>
        <a:lstStyle/>
        <a:p>
          <a:r>
            <a:rPr lang="en-US" dirty="0"/>
            <a:t>Challenge Stigma</a:t>
          </a:r>
        </a:p>
      </dgm:t>
    </dgm:pt>
    <dgm:pt modelId="{799A9E7D-BD43-4A82-903C-0ED73E36164D}" type="parTrans" cxnId="{1242E263-AF31-4D89-82D4-F6C76C226761}">
      <dgm:prSet/>
      <dgm:spPr/>
      <dgm:t>
        <a:bodyPr/>
        <a:lstStyle/>
        <a:p>
          <a:endParaRPr lang="en-US"/>
        </a:p>
      </dgm:t>
    </dgm:pt>
    <dgm:pt modelId="{7D7C33DE-93C1-4900-939A-49BEF859DF8C}" type="sibTrans" cxnId="{1242E263-AF31-4D89-82D4-F6C76C226761}">
      <dgm:prSet/>
      <dgm:spPr/>
      <dgm:t>
        <a:bodyPr/>
        <a:lstStyle/>
        <a:p>
          <a:endParaRPr lang="en-US"/>
        </a:p>
      </dgm:t>
    </dgm:pt>
    <dgm:pt modelId="{85489FC7-EFAA-44C3-87BA-62B679702756}">
      <dgm:prSet phldrT="[Text]"/>
      <dgm:spPr/>
      <dgm:t>
        <a:bodyPr/>
        <a:lstStyle/>
        <a:p>
          <a:endParaRPr lang="en-US" dirty="0"/>
        </a:p>
      </dgm:t>
    </dgm:pt>
    <dgm:pt modelId="{05CD1C96-EAF1-402F-9867-6FB4630993D0}" type="parTrans" cxnId="{65087FA7-07D7-4786-9CD3-F340535DD1FD}">
      <dgm:prSet/>
      <dgm:spPr/>
      <dgm:t>
        <a:bodyPr/>
        <a:lstStyle/>
        <a:p>
          <a:endParaRPr lang="en-US"/>
        </a:p>
      </dgm:t>
    </dgm:pt>
    <dgm:pt modelId="{623E1BB1-6425-43C0-99FE-6AD830489BBB}" type="sibTrans" cxnId="{65087FA7-07D7-4786-9CD3-F340535DD1FD}">
      <dgm:prSet/>
      <dgm:spPr/>
      <dgm:t>
        <a:bodyPr/>
        <a:lstStyle/>
        <a:p>
          <a:endParaRPr lang="en-US"/>
        </a:p>
      </dgm:t>
    </dgm:pt>
    <dgm:pt modelId="{9DAC0477-0086-40C0-BA67-5A020FF59F3C}">
      <dgm:prSet phldrT="[Text]"/>
      <dgm:spPr>
        <a:ln>
          <a:solidFill>
            <a:srgbClr val="00B050"/>
          </a:solidFill>
        </a:ln>
      </dgm:spPr>
      <dgm:t>
        <a:bodyPr/>
        <a:lstStyle/>
        <a:p>
          <a:r>
            <a:rPr lang="en-US" dirty="0"/>
            <a:t>Increase Trust with Clients and Foster Engagement</a:t>
          </a:r>
        </a:p>
      </dgm:t>
    </dgm:pt>
    <dgm:pt modelId="{38C1E27B-D7BB-41E8-9B04-B7A22552DBC9}" type="parTrans" cxnId="{2B757637-FBA4-48B0-B219-E253C56F2B8E}">
      <dgm:prSet/>
      <dgm:spPr/>
      <dgm:t>
        <a:bodyPr/>
        <a:lstStyle/>
        <a:p>
          <a:endParaRPr lang="en-US"/>
        </a:p>
      </dgm:t>
    </dgm:pt>
    <dgm:pt modelId="{3601302E-4999-4C06-99EA-391EC8AAEF39}" type="sibTrans" cxnId="{2B757637-FBA4-48B0-B219-E253C56F2B8E}">
      <dgm:prSet/>
      <dgm:spPr/>
      <dgm:t>
        <a:bodyPr/>
        <a:lstStyle/>
        <a:p>
          <a:endParaRPr lang="en-US"/>
        </a:p>
      </dgm:t>
    </dgm:pt>
    <dgm:pt modelId="{528BC83B-F8C2-481C-9AC0-81EA2360688E}">
      <dgm:prSet phldrT="[Text]"/>
      <dgm:spPr/>
      <dgm:t>
        <a:bodyPr/>
        <a:lstStyle/>
        <a:p>
          <a:endParaRPr lang="en-US" dirty="0"/>
        </a:p>
      </dgm:t>
    </dgm:pt>
    <dgm:pt modelId="{61828A5D-AB2F-4A1C-966D-8731673E333B}" type="parTrans" cxnId="{C83BA43A-3CAC-4C40-8EEB-C1EE1ADA41CE}">
      <dgm:prSet/>
      <dgm:spPr/>
      <dgm:t>
        <a:bodyPr/>
        <a:lstStyle/>
        <a:p>
          <a:endParaRPr lang="en-US"/>
        </a:p>
      </dgm:t>
    </dgm:pt>
    <dgm:pt modelId="{0C95C4BC-D196-442B-A8C6-C07EA51BD121}" type="sibTrans" cxnId="{C83BA43A-3CAC-4C40-8EEB-C1EE1ADA41CE}">
      <dgm:prSet/>
      <dgm:spPr/>
      <dgm:t>
        <a:bodyPr/>
        <a:lstStyle/>
        <a:p>
          <a:endParaRPr lang="en-US"/>
        </a:p>
      </dgm:t>
    </dgm:pt>
    <dgm:pt modelId="{59B93EAD-3BFB-4730-AFAE-14F34730CA03}">
      <dgm:prSet phldrT="[Text]"/>
      <dgm:spPr>
        <a:ln>
          <a:solidFill>
            <a:srgbClr val="00B050"/>
          </a:solidFill>
        </a:ln>
      </dgm:spPr>
      <dgm:t>
        <a:bodyPr/>
        <a:lstStyle/>
        <a:p>
          <a:r>
            <a:rPr lang="en-US" dirty="0"/>
            <a:t>Improve Public Health</a:t>
          </a:r>
        </a:p>
      </dgm:t>
    </dgm:pt>
    <dgm:pt modelId="{3DB1D6BA-B8F8-4F22-B5DE-088845CD054D}" type="parTrans" cxnId="{E215EBFF-25F4-43C8-A866-73DE685A8A88}">
      <dgm:prSet/>
      <dgm:spPr/>
      <dgm:t>
        <a:bodyPr/>
        <a:lstStyle/>
        <a:p>
          <a:endParaRPr lang="en-US"/>
        </a:p>
      </dgm:t>
    </dgm:pt>
    <dgm:pt modelId="{89B330CC-D867-4C83-B293-564FB989F139}" type="sibTrans" cxnId="{E215EBFF-25F4-43C8-A866-73DE685A8A88}">
      <dgm:prSet/>
      <dgm:spPr/>
      <dgm:t>
        <a:bodyPr/>
        <a:lstStyle/>
        <a:p>
          <a:endParaRPr lang="en-US"/>
        </a:p>
      </dgm:t>
    </dgm:pt>
    <dgm:pt modelId="{81FB16EB-DCCC-43E8-AC3D-BA7131D226C1}">
      <dgm:prSet phldrT="[Text]"/>
      <dgm:spPr/>
      <dgm:t>
        <a:bodyPr/>
        <a:lstStyle/>
        <a:p>
          <a:endParaRPr lang="en-US" dirty="0"/>
        </a:p>
      </dgm:t>
    </dgm:pt>
    <dgm:pt modelId="{9DE0342B-B954-418A-B8EB-C6DFD0D938C3}" type="sibTrans" cxnId="{23BD76F8-9957-4B59-8DF8-79D7CFADF854}">
      <dgm:prSet/>
      <dgm:spPr/>
      <dgm:t>
        <a:bodyPr/>
        <a:lstStyle/>
        <a:p>
          <a:endParaRPr lang="en-US"/>
        </a:p>
      </dgm:t>
    </dgm:pt>
    <dgm:pt modelId="{0041E307-2736-46A5-B9AD-FBA00709633C}" type="parTrans" cxnId="{23BD76F8-9957-4B59-8DF8-79D7CFADF854}">
      <dgm:prSet/>
      <dgm:spPr/>
      <dgm:t>
        <a:bodyPr/>
        <a:lstStyle/>
        <a:p>
          <a:endParaRPr lang="en-US"/>
        </a:p>
      </dgm:t>
    </dgm:pt>
    <dgm:pt modelId="{90001F0D-8373-43DB-98F1-D2FAB73E7307}" type="pres">
      <dgm:prSet presAssocID="{0990CFFC-BF0F-4620-9199-FFC7C4BF8A4C}" presName="Name0" presStyleCnt="0">
        <dgm:presLayoutVars>
          <dgm:chMax/>
          <dgm:chPref/>
          <dgm:dir/>
        </dgm:presLayoutVars>
      </dgm:prSet>
      <dgm:spPr/>
      <dgm:t>
        <a:bodyPr/>
        <a:lstStyle/>
        <a:p>
          <a:endParaRPr lang="en-US"/>
        </a:p>
      </dgm:t>
    </dgm:pt>
    <dgm:pt modelId="{CC512883-DE2B-4CB0-847F-BCBFA4EF6164}" type="pres">
      <dgm:prSet presAssocID="{81FB16EB-DCCC-43E8-AC3D-BA7131D226C1}" presName="parenttextcomposite" presStyleCnt="0"/>
      <dgm:spPr/>
    </dgm:pt>
    <dgm:pt modelId="{A57F7839-5F3C-48E0-9287-E0C5EA9BFBBC}" type="pres">
      <dgm:prSet presAssocID="{81FB16EB-DCCC-43E8-AC3D-BA7131D226C1}" presName="parenttext" presStyleLbl="revTx" presStyleIdx="0" presStyleCnt="3">
        <dgm:presLayoutVars>
          <dgm:chMax/>
          <dgm:chPref val="2"/>
          <dgm:bulletEnabled val="1"/>
        </dgm:presLayoutVars>
      </dgm:prSet>
      <dgm:spPr/>
      <dgm:t>
        <a:bodyPr/>
        <a:lstStyle/>
        <a:p>
          <a:endParaRPr lang="en-US"/>
        </a:p>
      </dgm:t>
    </dgm:pt>
    <dgm:pt modelId="{66F67403-1D06-4B7C-A06F-DAC8BDD94CFB}" type="pres">
      <dgm:prSet presAssocID="{81FB16EB-DCCC-43E8-AC3D-BA7131D226C1}" presName="composite" presStyleCnt="0"/>
      <dgm:spPr/>
    </dgm:pt>
    <dgm:pt modelId="{3242C0EA-8300-4D4B-AB16-451617C5B98D}" type="pres">
      <dgm:prSet presAssocID="{81FB16EB-DCCC-43E8-AC3D-BA7131D226C1}" presName="chevron1" presStyleLbl="alignNode1" presStyleIdx="0" presStyleCnt="21"/>
      <dgm:spPr>
        <a:solidFill>
          <a:schemeClr val="bg1"/>
        </a:solidFill>
        <a:ln>
          <a:solidFill>
            <a:schemeClr val="bg1"/>
          </a:solidFill>
        </a:ln>
      </dgm:spPr>
    </dgm:pt>
    <dgm:pt modelId="{EC01487E-D362-47EA-8A79-F70A246180B9}" type="pres">
      <dgm:prSet presAssocID="{81FB16EB-DCCC-43E8-AC3D-BA7131D226C1}" presName="chevron2" presStyleLbl="alignNode1" presStyleIdx="1" presStyleCnt="21"/>
      <dgm:spPr>
        <a:solidFill>
          <a:schemeClr val="bg1"/>
        </a:solidFill>
        <a:ln>
          <a:solidFill>
            <a:schemeClr val="bg1"/>
          </a:solidFill>
        </a:ln>
      </dgm:spPr>
    </dgm:pt>
    <dgm:pt modelId="{F03FA540-32C7-4AF6-83B9-02161B2D550E}" type="pres">
      <dgm:prSet presAssocID="{81FB16EB-DCCC-43E8-AC3D-BA7131D226C1}" presName="chevron3" presStyleLbl="alignNode1" presStyleIdx="2" presStyleCnt="21" custLinFactNeighborX="3664" custLinFactNeighborY="-3945"/>
      <dgm:spPr>
        <a:solidFill>
          <a:schemeClr val="bg1"/>
        </a:solidFill>
        <a:ln>
          <a:solidFill>
            <a:schemeClr val="bg1"/>
          </a:solidFill>
        </a:ln>
      </dgm:spPr>
    </dgm:pt>
    <dgm:pt modelId="{4FB3FF5B-4206-43A7-A7E6-45ED0717542A}" type="pres">
      <dgm:prSet presAssocID="{81FB16EB-DCCC-43E8-AC3D-BA7131D226C1}" presName="chevron4" presStyleLbl="alignNode1" presStyleIdx="3" presStyleCnt="21"/>
      <dgm:spPr>
        <a:solidFill>
          <a:schemeClr val="bg1"/>
        </a:solidFill>
        <a:ln>
          <a:solidFill>
            <a:schemeClr val="bg1"/>
          </a:solidFill>
        </a:ln>
      </dgm:spPr>
    </dgm:pt>
    <dgm:pt modelId="{6CF78FAF-6732-4130-8A85-C15AF4BBFDE0}" type="pres">
      <dgm:prSet presAssocID="{81FB16EB-DCCC-43E8-AC3D-BA7131D226C1}" presName="chevron5" presStyleLbl="alignNode1" presStyleIdx="4" presStyleCnt="21"/>
      <dgm:spPr>
        <a:solidFill>
          <a:schemeClr val="bg1"/>
        </a:solidFill>
        <a:ln>
          <a:solidFill>
            <a:schemeClr val="bg1"/>
          </a:solidFill>
        </a:ln>
      </dgm:spPr>
    </dgm:pt>
    <dgm:pt modelId="{E0431683-4D46-4799-8E1B-B7D5F089A1FB}" type="pres">
      <dgm:prSet presAssocID="{81FB16EB-DCCC-43E8-AC3D-BA7131D226C1}" presName="chevron6" presStyleLbl="alignNode1" presStyleIdx="5" presStyleCnt="21"/>
      <dgm:spPr>
        <a:solidFill>
          <a:schemeClr val="bg1"/>
        </a:solidFill>
        <a:ln>
          <a:solidFill>
            <a:schemeClr val="bg1"/>
          </a:solidFill>
        </a:ln>
      </dgm:spPr>
    </dgm:pt>
    <dgm:pt modelId="{3E1D1C57-18DB-4D6E-9256-90D5C253F6D0}" type="pres">
      <dgm:prSet presAssocID="{81FB16EB-DCCC-43E8-AC3D-BA7131D226C1}" presName="chevron7" presStyleLbl="alignNode1" presStyleIdx="6" presStyleCnt="21"/>
      <dgm:spPr>
        <a:solidFill>
          <a:schemeClr val="bg1"/>
        </a:solidFill>
        <a:ln>
          <a:solidFill>
            <a:schemeClr val="bg1"/>
          </a:solidFill>
        </a:ln>
      </dgm:spPr>
    </dgm:pt>
    <dgm:pt modelId="{B5203876-782E-4B85-857D-9012506CF4FD}" type="pres">
      <dgm:prSet presAssocID="{81FB16EB-DCCC-43E8-AC3D-BA7131D226C1}" presName="childtext" presStyleLbl="solidFgAcc1" presStyleIdx="0" presStyleCnt="3" custLinFactNeighborX="315" custLinFactNeighborY="1461">
        <dgm:presLayoutVars>
          <dgm:chMax/>
          <dgm:chPref val="0"/>
          <dgm:bulletEnabled val="1"/>
        </dgm:presLayoutVars>
      </dgm:prSet>
      <dgm:spPr/>
      <dgm:t>
        <a:bodyPr/>
        <a:lstStyle/>
        <a:p>
          <a:endParaRPr lang="en-US"/>
        </a:p>
      </dgm:t>
    </dgm:pt>
    <dgm:pt modelId="{CBAA7CC8-1E4A-47F2-BD1B-5CEDD6D33574}" type="pres">
      <dgm:prSet presAssocID="{9DE0342B-B954-418A-B8EB-C6DFD0D938C3}" presName="sibTrans" presStyleCnt="0"/>
      <dgm:spPr/>
    </dgm:pt>
    <dgm:pt modelId="{F2CABA2D-AA5A-4167-B148-B7AAD1EA8554}" type="pres">
      <dgm:prSet presAssocID="{85489FC7-EFAA-44C3-87BA-62B679702756}" presName="parenttextcomposite" presStyleCnt="0"/>
      <dgm:spPr/>
    </dgm:pt>
    <dgm:pt modelId="{C9F11032-600E-4F5E-B691-6D00CE4307DA}" type="pres">
      <dgm:prSet presAssocID="{85489FC7-EFAA-44C3-87BA-62B679702756}" presName="parenttext" presStyleLbl="revTx" presStyleIdx="1" presStyleCnt="3">
        <dgm:presLayoutVars>
          <dgm:chMax/>
          <dgm:chPref val="2"/>
          <dgm:bulletEnabled val="1"/>
        </dgm:presLayoutVars>
      </dgm:prSet>
      <dgm:spPr/>
      <dgm:t>
        <a:bodyPr/>
        <a:lstStyle/>
        <a:p>
          <a:endParaRPr lang="en-US"/>
        </a:p>
      </dgm:t>
    </dgm:pt>
    <dgm:pt modelId="{3D277B7D-2D2C-4028-971A-B8C7563546F7}" type="pres">
      <dgm:prSet presAssocID="{85489FC7-EFAA-44C3-87BA-62B679702756}" presName="composite" presStyleCnt="0"/>
      <dgm:spPr/>
    </dgm:pt>
    <dgm:pt modelId="{F001978B-5301-44DE-9960-C12E1BEC02A6}" type="pres">
      <dgm:prSet presAssocID="{85489FC7-EFAA-44C3-87BA-62B679702756}" presName="chevron1" presStyleLbl="alignNode1" presStyleIdx="7" presStyleCnt="21"/>
      <dgm:spPr>
        <a:solidFill>
          <a:schemeClr val="bg1"/>
        </a:solidFill>
        <a:ln>
          <a:solidFill>
            <a:schemeClr val="bg1"/>
          </a:solidFill>
        </a:ln>
      </dgm:spPr>
    </dgm:pt>
    <dgm:pt modelId="{B696165D-8B70-4D65-B459-7A6AE677F4EA}" type="pres">
      <dgm:prSet presAssocID="{85489FC7-EFAA-44C3-87BA-62B679702756}" presName="chevron2" presStyleLbl="alignNode1" presStyleIdx="8" presStyleCnt="21"/>
      <dgm:spPr>
        <a:solidFill>
          <a:schemeClr val="bg1"/>
        </a:solidFill>
        <a:ln>
          <a:solidFill>
            <a:schemeClr val="bg1"/>
          </a:solidFill>
        </a:ln>
      </dgm:spPr>
    </dgm:pt>
    <dgm:pt modelId="{71A44F97-25B1-4698-8C09-1D98ACBFB654}" type="pres">
      <dgm:prSet presAssocID="{85489FC7-EFAA-44C3-87BA-62B679702756}" presName="chevron3" presStyleLbl="alignNode1" presStyleIdx="9" presStyleCnt="21" custLinFactNeighborX="796" custLinFactNeighborY="-2388"/>
      <dgm:spPr>
        <a:solidFill>
          <a:schemeClr val="bg1"/>
        </a:solidFill>
        <a:ln>
          <a:solidFill>
            <a:schemeClr val="bg1"/>
          </a:solidFill>
        </a:ln>
      </dgm:spPr>
    </dgm:pt>
    <dgm:pt modelId="{32B60835-2090-4B1C-B59D-CEB4FE5F0A64}" type="pres">
      <dgm:prSet presAssocID="{85489FC7-EFAA-44C3-87BA-62B679702756}" presName="chevron4" presStyleLbl="alignNode1" presStyleIdx="10" presStyleCnt="21"/>
      <dgm:spPr>
        <a:solidFill>
          <a:schemeClr val="bg1"/>
        </a:solidFill>
        <a:ln>
          <a:solidFill>
            <a:schemeClr val="bg1"/>
          </a:solidFill>
        </a:ln>
      </dgm:spPr>
    </dgm:pt>
    <dgm:pt modelId="{33A26060-678E-42F3-9100-E6A35B18F77D}" type="pres">
      <dgm:prSet presAssocID="{85489FC7-EFAA-44C3-87BA-62B679702756}" presName="chevron5" presStyleLbl="alignNode1" presStyleIdx="11" presStyleCnt="21" custLinFactNeighborX="229" custLinFactNeighborY="-2388"/>
      <dgm:spPr>
        <a:solidFill>
          <a:schemeClr val="bg1"/>
        </a:solidFill>
        <a:ln>
          <a:solidFill>
            <a:schemeClr val="bg1"/>
          </a:solidFill>
        </a:ln>
      </dgm:spPr>
    </dgm:pt>
    <dgm:pt modelId="{8498A3AA-F628-428B-9274-43059F000C28}" type="pres">
      <dgm:prSet presAssocID="{85489FC7-EFAA-44C3-87BA-62B679702756}" presName="chevron6" presStyleLbl="alignNode1" presStyleIdx="12" presStyleCnt="21"/>
      <dgm:spPr>
        <a:solidFill>
          <a:schemeClr val="bg1"/>
        </a:solidFill>
        <a:ln>
          <a:solidFill>
            <a:schemeClr val="bg1"/>
          </a:solidFill>
        </a:ln>
      </dgm:spPr>
    </dgm:pt>
    <dgm:pt modelId="{C6817A4F-9788-4ADA-B024-6BC6A1BC6AE2}" type="pres">
      <dgm:prSet presAssocID="{85489FC7-EFAA-44C3-87BA-62B679702756}" presName="chevron7" presStyleLbl="alignNode1" presStyleIdx="13" presStyleCnt="21"/>
      <dgm:spPr>
        <a:solidFill>
          <a:schemeClr val="bg1"/>
        </a:solidFill>
        <a:ln>
          <a:solidFill>
            <a:schemeClr val="bg1"/>
          </a:solidFill>
        </a:ln>
      </dgm:spPr>
    </dgm:pt>
    <dgm:pt modelId="{5F444F15-391D-4D44-B19A-68B2DDB8B063}" type="pres">
      <dgm:prSet presAssocID="{85489FC7-EFAA-44C3-87BA-62B679702756}" presName="childtext" presStyleLbl="solidFgAcc1" presStyleIdx="1" presStyleCnt="3" custLinFactNeighborX="315" custLinFactNeighborY="3408">
        <dgm:presLayoutVars>
          <dgm:chMax/>
          <dgm:chPref val="0"/>
          <dgm:bulletEnabled val="1"/>
        </dgm:presLayoutVars>
      </dgm:prSet>
      <dgm:spPr/>
      <dgm:t>
        <a:bodyPr/>
        <a:lstStyle/>
        <a:p>
          <a:endParaRPr lang="en-US"/>
        </a:p>
      </dgm:t>
    </dgm:pt>
    <dgm:pt modelId="{B8113E37-AA57-467A-8B5A-DF39236AB02F}" type="pres">
      <dgm:prSet presAssocID="{623E1BB1-6425-43C0-99FE-6AD830489BBB}" presName="sibTrans" presStyleCnt="0"/>
      <dgm:spPr/>
    </dgm:pt>
    <dgm:pt modelId="{09CF334E-5B6C-453B-9802-15211E27F2E1}" type="pres">
      <dgm:prSet presAssocID="{528BC83B-F8C2-481C-9AC0-81EA2360688E}" presName="parenttextcomposite" presStyleCnt="0"/>
      <dgm:spPr/>
    </dgm:pt>
    <dgm:pt modelId="{94D30006-93AD-4219-9D11-F37FC94801E6}" type="pres">
      <dgm:prSet presAssocID="{528BC83B-F8C2-481C-9AC0-81EA2360688E}" presName="parenttext" presStyleLbl="revTx" presStyleIdx="2" presStyleCnt="3">
        <dgm:presLayoutVars>
          <dgm:chMax/>
          <dgm:chPref val="2"/>
          <dgm:bulletEnabled val="1"/>
        </dgm:presLayoutVars>
      </dgm:prSet>
      <dgm:spPr/>
      <dgm:t>
        <a:bodyPr/>
        <a:lstStyle/>
        <a:p>
          <a:endParaRPr lang="en-US"/>
        </a:p>
      </dgm:t>
    </dgm:pt>
    <dgm:pt modelId="{C3B48006-E9B7-4380-9C53-242CA496A647}" type="pres">
      <dgm:prSet presAssocID="{528BC83B-F8C2-481C-9AC0-81EA2360688E}" presName="composite" presStyleCnt="0"/>
      <dgm:spPr/>
    </dgm:pt>
    <dgm:pt modelId="{E171A715-463E-4C50-BFCE-8A15FE9D1DFF}" type="pres">
      <dgm:prSet presAssocID="{528BC83B-F8C2-481C-9AC0-81EA2360688E}" presName="chevron1" presStyleLbl="alignNode1" presStyleIdx="14" presStyleCnt="21"/>
      <dgm:spPr>
        <a:solidFill>
          <a:schemeClr val="bg1"/>
        </a:solidFill>
        <a:ln>
          <a:solidFill>
            <a:schemeClr val="bg1"/>
          </a:solidFill>
        </a:ln>
      </dgm:spPr>
    </dgm:pt>
    <dgm:pt modelId="{7DE260F9-D4D2-4D45-BE1D-A0ACFA739F73}" type="pres">
      <dgm:prSet presAssocID="{528BC83B-F8C2-481C-9AC0-81EA2360688E}" presName="chevron2" presStyleLbl="alignNode1" presStyleIdx="15" presStyleCnt="21"/>
      <dgm:spPr>
        <a:solidFill>
          <a:schemeClr val="bg1"/>
        </a:solidFill>
        <a:ln>
          <a:solidFill>
            <a:schemeClr val="bg1"/>
          </a:solidFill>
        </a:ln>
      </dgm:spPr>
    </dgm:pt>
    <dgm:pt modelId="{A4F19095-1E85-4A12-B46B-66E7CAD5F63F}" type="pres">
      <dgm:prSet presAssocID="{528BC83B-F8C2-481C-9AC0-81EA2360688E}" presName="chevron3" presStyleLbl="alignNode1" presStyleIdx="16" presStyleCnt="21" custScaleX="104936"/>
      <dgm:spPr>
        <a:solidFill>
          <a:schemeClr val="bg1"/>
        </a:solidFill>
        <a:ln>
          <a:solidFill>
            <a:schemeClr val="bg1"/>
          </a:solidFill>
        </a:ln>
      </dgm:spPr>
    </dgm:pt>
    <dgm:pt modelId="{AC234FD9-AA09-4ED8-B73E-6FFE9717863D}" type="pres">
      <dgm:prSet presAssocID="{528BC83B-F8C2-481C-9AC0-81EA2360688E}" presName="chevron4" presStyleLbl="alignNode1" presStyleIdx="17" presStyleCnt="21"/>
      <dgm:spPr>
        <a:solidFill>
          <a:schemeClr val="bg1"/>
        </a:solidFill>
        <a:ln>
          <a:solidFill>
            <a:schemeClr val="bg1"/>
          </a:solidFill>
        </a:ln>
      </dgm:spPr>
    </dgm:pt>
    <dgm:pt modelId="{439409CC-B9D5-4801-A486-647E952D8B6D}" type="pres">
      <dgm:prSet presAssocID="{528BC83B-F8C2-481C-9AC0-81EA2360688E}" presName="chevron5" presStyleLbl="alignNode1" presStyleIdx="18" presStyleCnt="21"/>
      <dgm:spPr>
        <a:solidFill>
          <a:schemeClr val="bg1"/>
        </a:solidFill>
        <a:ln>
          <a:solidFill>
            <a:schemeClr val="bg1"/>
          </a:solidFill>
        </a:ln>
      </dgm:spPr>
    </dgm:pt>
    <dgm:pt modelId="{3F9665A8-2A45-4787-9214-DDEFAC60D001}" type="pres">
      <dgm:prSet presAssocID="{528BC83B-F8C2-481C-9AC0-81EA2360688E}" presName="chevron6" presStyleLbl="alignNode1" presStyleIdx="19" presStyleCnt="21"/>
      <dgm:spPr>
        <a:solidFill>
          <a:schemeClr val="bg1"/>
        </a:solidFill>
        <a:ln>
          <a:solidFill>
            <a:schemeClr val="bg1"/>
          </a:solidFill>
        </a:ln>
      </dgm:spPr>
    </dgm:pt>
    <dgm:pt modelId="{E6B59365-FC13-4CBB-A577-E7BFB17EA063}" type="pres">
      <dgm:prSet presAssocID="{528BC83B-F8C2-481C-9AC0-81EA2360688E}" presName="chevron7" presStyleLbl="alignNode1" presStyleIdx="20" presStyleCnt="21"/>
      <dgm:spPr>
        <a:solidFill>
          <a:schemeClr val="bg1"/>
        </a:solidFill>
        <a:ln>
          <a:solidFill>
            <a:schemeClr val="bg1"/>
          </a:solidFill>
        </a:ln>
      </dgm:spPr>
    </dgm:pt>
    <dgm:pt modelId="{C7EFAC29-4560-4DDB-ACF2-B20967B784BF}" type="pres">
      <dgm:prSet presAssocID="{528BC83B-F8C2-481C-9AC0-81EA2360688E}" presName="childtext" presStyleLbl="solidFgAcc1" presStyleIdx="2" presStyleCnt="3" custLinFactNeighborX="315" custLinFactNeighborY="-13538">
        <dgm:presLayoutVars>
          <dgm:chMax/>
          <dgm:chPref val="0"/>
          <dgm:bulletEnabled val="1"/>
        </dgm:presLayoutVars>
      </dgm:prSet>
      <dgm:spPr/>
      <dgm:t>
        <a:bodyPr/>
        <a:lstStyle/>
        <a:p>
          <a:endParaRPr lang="en-US"/>
        </a:p>
      </dgm:t>
    </dgm:pt>
  </dgm:ptLst>
  <dgm:cxnLst>
    <dgm:cxn modelId="{C83BA43A-3CAC-4C40-8EEB-C1EE1ADA41CE}" srcId="{0990CFFC-BF0F-4620-9199-FFC7C4BF8A4C}" destId="{528BC83B-F8C2-481C-9AC0-81EA2360688E}" srcOrd="2" destOrd="0" parTransId="{61828A5D-AB2F-4A1C-966D-8731673E333B}" sibTransId="{0C95C4BC-D196-442B-A8C6-C07EA51BD121}"/>
    <dgm:cxn modelId="{2D9D2C8E-70EF-4093-9238-9EA04CC4FF9E}" type="presOf" srcId="{0990CFFC-BF0F-4620-9199-FFC7C4BF8A4C}" destId="{90001F0D-8373-43DB-98F1-D2FAB73E7307}" srcOrd="0" destOrd="0" presId="urn:microsoft.com/office/officeart/2008/layout/VerticalAccentList"/>
    <dgm:cxn modelId="{04B0819F-89FE-44E6-9530-E01C8E92C445}" type="presOf" srcId="{CF54F20B-EC1F-467D-ADFB-1BDCF8792F2A}" destId="{B5203876-782E-4B85-857D-9012506CF4FD}" srcOrd="0" destOrd="0" presId="urn:microsoft.com/office/officeart/2008/layout/VerticalAccentList"/>
    <dgm:cxn modelId="{65087FA7-07D7-4786-9CD3-F340535DD1FD}" srcId="{0990CFFC-BF0F-4620-9199-FFC7C4BF8A4C}" destId="{85489FC7-EFAA-44C3-87BA-62B679702756}" srcOrd="1" destOrd="0" parTransId="{05CD1C96-EAF1-402F-9867-6FB4630993D0}" sibTransId="{623E1BB1-6425-43C0-99FE-6AD830489BBB}"/>
    <dgm:cxn modelId="{E562CB93-0B02-4C59-8B63-24409DEB753E}" type="presOf" srcId="{59B93EAD-3BFB-4730-AFAE-14F34730CA03}" destId="{C7EFAC29-4560-4DDB-ACF2-B20967B784BF}" srcOrd="0" destOrd="0" presId="urn:microsoft.com/office/officeart/2008/layout/VerticalAccentList"/>
    <dgm:cxn modelId="{2B757637-FBA4-48B0-B219-E253C56F2B8E}" srcId="{85489FC7-EFAA-44C3-87BA-62B679702756}" destId="{9DAC0477-0086-40C0-BA67-5A020FF59F3C}" srcOrd="0" destOrd="0" parTransId="{38C1E27B-D7BB-41E8-9B04-B7A22552DBC9}" sibTransId="{3601302E-4999-4C06-99EA-391EC8AAEF39}"/>
    <dgm:cxn modelId="{E215EBFF-25F4-43C8-A866-73DE685A8A88}" srcId="{528BC83B-F8C2-481C-9AC0-81EA2360688E}" destId="{59B93EAD-3BFB-4730-AFAE-14F34730CA03}" srcOrd="0" destOrd="0" parTransId="{3DB1D6BA-B8F8-4F22-B5DE-088845CD054D}" sibTransId="{89B330CC-D867-4C83-B293-564FB989F139}"/>
    <dgm:cxn modelId="{34D94E2C-4983-4D5F-BEC4-99674F00031D}" type="presOf" srcId="{85489FC7-EFAA-44C3-87BA-62B679702756}" destId="{C9F11032-600E-4F5E-B691-6D00CE4307DA}" srcOrd="0" destOrd="0" presId="urn:microsoft.com/office/officeart/2008/layout/VerticalAccentList"/>
    <dgm:cxn modelId="{23BD76F8-9957-4B59-8DF8-79D7CFADF854}" srcId="{0990CFFC-BF0F-4620-9199-FFC7C4BF8A4C}" destId="{81FB16EB-DCCC-43E8-AC3D-BA7131D226C1}" srcOrd="0" destOrd="0" parTransId="{0041E307-2736-46A5-B9AD-FBA00709633C}" sibTransId="{9DE0342B-B954-418A-B8EB-C6DFD0D938C3}"/>
    <dgm:cxn modelId="{B461CB6C-2818-432C-AD9A-4C60A29208A7}" type="presOf" srcId="{81FB16EB-DCCC-43E8-AC3D-BA7131D226C1}" destId="{A57F7839-5F3C-48E0-9287-E0C5EA9BFBBC}" srcOrd="0" destOrd="0" presId="urn:microsoft.com/office/officeart/2008/layout/VerticalAccentList"/>
    <dgm:cxn modelId="{CD48A1B8-180C-4A5B-BBED-A7CC426F7E7B}" type="presOf" srcId="{528BC83B-F8C2-481C-9AC0-81EA2360688E}" destId="{94D30006-93AD-4219-9D11-F37FC94801E6}" srcOrd="0" destOrd="0" presId="urn:microsoft.com/office/officeart/2008/layout/VerticalAccentList"/>
    <dgm:cxn modelId="{1242E263-AF31-4D89-82D4-F6C76C226761}" srcId="{81FB16EB-DCCC-43E8-AC3D-BA7131D226C1}" destId="{CF54F20B-EC1F-467D-ADFB-1BDCF8792F2A}" srcOrd="0" destOrd="0" parTransId="{799A9E7D-BD43-4A82-903C-0ED73E36164D}" sibTransId="{7D7C33DE-93C1-4900-939A-49BEF859DF8C}"/>
    <dgm:cxn modelId="{FBE9BAEA-C442-40E6-8B0E-A1D86F057E93}" type="presOf" srcId="{9DAC0477-0086-40C0-BA67-5A020FF59F3C}" destId="{5F444F15-391D-4D44-B19A-68B2DDB8B063}" srcOrd="0" destOrd="0" presId="urn:microsoft.com/office/officeart/2008/layout/VerticalAccentList"/>
    <dgm:cxn modelId="{B2172B32-F333-46DE-84F8-EBE7AE5FB323}" type="presParOf" srcId="{90001F0D-8373-43DB-98F1-D2FAB73E7307}" destId="{CC512883-DE2B-4CB0-847F-BCBFA4EF6164}" srcOrd="0" destOrd="0" presId="urn:microsoft.com/office/officeart/2008/layout/VerticalAccentList"/>
    <dgm:cxn modelId="{2CF1D958-87EF-4C42-A611-10AE5127C9AB}" type="presParOf" srcId="{CC512883-DE2B-4CB0-847F-BCBFA4EF6164}" destId="{A57F7839-5F3C-48E0-9287-E0C5EA9BFBBC}" srcOrd="0" destOrd="0" presId="urn:microsoft.com/office/officeart/2008/layout/VerticalAccentList"/>
    <dgm:cxn modelId="{74CEEDB5-6706-44E5-B58B-BECCA883C6F6}" type="presParOf" srcId="{90001F0D-8373-43DB-98F1-D2FAB73E7307}" destId="{66F67403-1D06-4B7C-A06F-DAC8BDD94CFB}" srcOrd="1" destOrd="0" presId="urn:microsoft.com/office/officeart/2008/layout/VerticalAccentList"/>
    <dgm:cxn modelId="{1D515440-A145-4F61-8167-C204384C8F52}" type="presParOf" srcId="{66F67403-1D06-4B7C-A06F-DAC8BDD94CFB}" destId="{3242C0EA-8300-4D4B-AB16-451617C5B98D}" srcOrd="0" destOrd="0" presId="urn:microsoft.com/office/officeart/2008/layout/VerticalAccentList"/>
    <dgm:cxn modelId="{74050D49-B231-4398-A88B-A23B92CF91FF}" type="presParOf" srcId="{66F67403-1D06-4B7C-A06F-DAC8BDD94CFB}" destId="{EC01487E-D362-47EA-8A79-F70A246180B9}" srcOrd="1" destOrd="0" presId="urn:microsoft.com/office/officeart/2008/layout/VerticalAccentList"/>
    <dgm:cxn modelId="{5664C734-D7A8-4F1D-A505-204B82DE4C7A}" type="presParOf" srcId="{66F67403-1D06-4B7C-A06F-DAC8BDD94CFB}" destId="{F03FA540-32C7-4AF6-83B9-02161B2D550E}" srcOrd="2" destOrd="0" presId="urn:microsoft.com/office/officeart/2008/layout/VerticalAccentList"/>
    <dgm:cxn modelId="{F3D97CB0-B46B-49A0-BDBB-62E7C2028CFF}" type="presParOf" srcId="{66F67403-1D06-4B7C-A06F-DAC8BDD94CFB}" destId="{4FB3FF5B-4206-43A7-A7E6-45ED0717542A}" srcOrd="3" destOrd="0" presId="urn:microsoft.com/office/officeart/2008/layout/VerticalAccentList"/>
    <dgm:cxn modelId="{9A85F9ED-86BB-4235-8F4F-8F190340872B}" type="presParOf" srcId="{66F67403-1D06-4B7C-A06F-DAC8BDD94CFB}" destId="{6CF78FAF-6732-4130-8A85-C15AF4BBFDE0}" srcOrd="4" destOrd="0" presId="urn:microsoft.com/office/officeart/2008/layout/VerticalAccentList"/>
    <dgm:cxn modelId="{CC39AB6C-ADD8-4B5C-AC2F-4212A61F0EE1}" type="presParOf" srcId="{66F67403-1D06-4B7C-A06F-DAC8BDD94CFB}" destId="{E0431683-4D46-4799-8E1B-B7D5F089A1FB}" srcOrd="5" destOrd="0" presId="urn:microsoft.com/office/officeart/2008/layout/VerticalAccentList"/>
    <dgm:cxn modelId="{7D9B96DB-3D19-49CF-86E7-847EB239C3DA}" type="presParOf" srcId="{66F67403-1D06-4B7C-A06F-DAC8BDD94CFB}" destId="{3E1D1C57-18DB-4D6E-9256-90D5C253F6D0}" srcOrd="6" destOrd="0" presId="urn:microsoft.com/office/officeart/2008/layout/VerticalAccentList"/>
    <dgm:cxn modelId="{8BE9529B-90FD-49CB-AF50-B3D481D16A3D}" type="presParOf" srcId="{66F67403-1D06-4B7C-A06F-DAC8BDD94CFB}" destId="{B5203876-782E-4B85-857D-9012506CF4FD}" srcOrd="7" destOrd="0" presId="urn:microsoft.com/office/officeart/2008/layout/VerticalAccentList"/>
    <dgm:cxn modelId="{131DF485-22C8-4A2E-8786-9CA530FF8550}" type="presParOf" srcId="{90001F0D-8373-43DB-98F1-D2FAB73E7307}" destId="{CBAA7CC8-1E4A-47F2-BD1B-5CEDD6D33574}" srcOrd="2" destOrd="0" presId="urn:microsoft.com/office/officeart/2008/layout/VerticalAccentList"/>
    <dgm:cxn modelId="{DDF3ED4E-DB20-47BD-9AC8-8AF989D38FBD}" type="presParOf" srcId="{90001F0D-8373-43DB-98F1-D2FAB73E7307}" destId="{F2CABA2D-AA5A-4167-B148-B7AAD1EA8554}" srcOrd="3" destOrd="0" presId="urn:microsoft.com/office/officeart/2008/layout/VerticalAccentList"/>
    <dgm:cxn modelId="{7E2129AC-08EB-4686-9C84-DA3F35D277C3}" type="presParOf" srcId="{F2CABA2D-AA5A-4167-B148-B7AAD1EA8554}" destId="{C9F11032-600E-4F5E-B691-6D00CE4307DA}" srcOrd="0" destOrd="0" presId="urn:microsoft.com/office/officeart/2008/layout/VerticalAccentList"/>
    <dgm:cxn modelId="{E2E25EAF-A040-4A14-ABED-34C4DFC35267}" type="presParOf" srcId="{90001F0D-8373-43DB-98F1-D2FAB73E7307}" destId="{3D277B7D-2D2C-4028-971A-B8C7563546F7}" srcOrd="4" destOrd="0" presId="urn:microsoft.com/office/officeart/2008/layout/VerticalAccentList"/>
    <dgm:cxn modelId="{3C91D362-E5BC-4401-923C-C34B8E101A0D}" type="presParOf" srcId="{3D277B7D-2D2C-4028-971A-B8C7563546F7}" destId="{F001978B-5301-44DE-9960-C12E1BEC02A6}" srcOrd="0" destOrd="0" presId="urn:microsoft.com/office/officeart/2008/layout/VerticalAccentList"/>
    <dgm:cxn modelId="{A6B87862-0879-44E9-9883-667B3885638B}" type="presParOf" srcId="{3D277B7D-2D2C-4028-971A-B8C7563546F7}" destId="{B696165D-8B70-4D65-B459-7A6AE677F4EA}" srcOrd="1" destOrd="0" presId="urn:microsoft.com/office/officeart/2008/layout/VerticalAccentList"/>
    <dgm:cxn modelId="{FCC6F53A-9868-4B4F-AC63-F59D78DB0DC1}" type="presParOf" srcId="{3D277B7D-2D2C-4028-971A-B8C7563546F7}" destId="{71A44F97-25B1-4698-8C09-1D98ACBFB654}" srcOrd="2" destOrd="0" presId="urn:microsoft.com/office/officeart/2008/layout/VerticalAccentList"/>
    <dgm:cxn modelId="{6C83805E-096C-4F10-A40D-95035FDA80FE}" type="presParOf" srcId="{3D277B7D-2D2C-4028-971A-B8C7563546F7}" destId="{32B60835-2090-4B1C-B59D-CEB4FE5F0A64}" srcOrd="3" destOrd="0" presId="urn:microsoft.com/office/officeart/2008/layout/VerticalAccentList"/>
    <dgm:cxn modelId="{1392F6EB-2FD2-4DF8-8E04-3BB6946E95DC}" type="presParOf" srcId="{3D277B7D-2D2C-4028-971A-B8C7563546F7}" destId="{33A26060-678E-42F3-9100-E6A35B18F77D}" srcOrd="4" destOrd="0" presId="urn:microsoft.com/office/officeart/2008/layout/VerticalAccentList"/>
    <dgm:cxn modelId="{0ADD2BBC-91EA-45BD-9175-7CC871AAB06B}" type="presParOf" srcId="{3D277B7D-2D2C-4028-971A-B8C7563546F7}" destId="{8498A3AA-F628-428B-9274-43059F000C28}" srcOrd="5" destOrd="0" presId="urn:microsoft.com/office/officeart/2008/layout/VerticalAccentList"/>
    <dgm:cxn modelId="{11CC70DE-89F2-4156-B648-5F00E4582F3B}" type="presParOf" srcId="{3D277B7D-2D2C-4028-971A-B8C7563546F7}" destId="{C6817A4F-9788-4ADA-B024-6BC6A1BC6AE2}" srcOrd="6" destOrd="0" presId="urn:microsoft.com/office/officeart/2008/layout/VerticalAccentList"/>
    <dgm:cxn modelId="{94818F82-1990-4DAB-B244-BBDB8F6E1F92}" type="presParOf" srcId="{3D277B7D-2D2C-4028-971A-B8C7563546F7}" destId="{5F444F15-391D-4D44-B19A-68B2DDB8B063}" srcOrd="7" destOrd="0" presId="urn:microsoft.com/office/officeart/2008/layout/VerticalAccentList"/>
    <dgm:cxn modelId="{28E094C8-D8E7-488D-88A7-B0531A5F5477}" type="presParOf" srcId="{90001F0D-8373-43DB-98F1-D2FAB73E7307}" destId="{B8113E37-AA57-467A-8B5A-DF39236AB02F}" srcOrd="5" destOrd="0" presId="urn:microsoft.com/office/officeart/2008/layout/VerticalAccentList"/>
    <dgm:cxn modelId="{C5016005-C438-432B-8926-30B6B8AADA3C}" type="presParOf" srcId="{90001F0D-8373-43DB-98F1-D2FAB73E7307}" destId="{09CF334E-5B6C-453B-9802-15211E27F2E1}" srcOrd="6" destOrd="0" presId="urn:microsoft.com/office/officeart/2008/layout/VerticalAccentList"/>
    <dgm:cxn modelId="{3B290E6A-5F71-4347-AD94-2AE8AB662F37}" type="presParOf" srcId="{09CF334E-5B6C-453B-9802-15211E27F2E1}" destId="{94D30006-93AD-4219-9D11-F37FC94801E6}" srcOrd="0" destOrd="0" presId="urn:microsoft.com/office/officeart/2008/layout/VerticalAccentList"/>
    <dgm:cxn modelId="{365C0510-32FA-4450-9D8D-B80EC569DDF9}" type="presParOf" srcId="{90001F0D-8373-43DB-98F1-D2FAB73E7307}" destId="{C3B48006-E9B7-4380-9C53-242CA496A647}" srcOrd="7" destOrd="0" presId="urn:microsoft.com/office/officeart/2008/layout/VerticalAccentList"/>
    <dgm:cxn modelId="{8A5E29AC-EBAB-4009-9199-719B075A73D9}" type="presParOf" srcId="{C3B48006-E9B7-4380-9C53-242CA496A647}" destId="{E171A715-463E-4C50-BFCE-8A15FE9D1DFF}" srcOrd="0" destOrd="0" presId="urn:microsoft.com/office/officeart/2008/layout/VerticalAccentList"/>
    <dgm:cxn modelId="{C1CD3B47-5217-4C86-B3BE-62DF8790F184}" type="presParOf" srcId="{C3B48006-E9B7-4380-9C53-242CA496A647}" destId="{7DE260F9-D4D2-4D45-BE1D-A0ACFA739F73}" srcOrd="1" destOrd="0" presId="urn:microsoft.com/office/officeart/2008/layout/VerticalAccentList"/>
    <dgm:cxn modelId="{9E33C47F-269C-4B66-8AB9-F8F28FC3462C}" type="presParOf" srcId="{C3B48006-E9B7-4380-9C53-242CA496A647}" destId="{A4F19095-1E85-4A12-B46B-66E7CAD5F63F}" srcOrd="2" destOrd="0" presId="urn:microsoft.com/office/officeart/2008/layout/VerticalAccentList"/>
    <dgm:cxn modelId="{1C7CDB6A-4C33-4074-A824-6AEF750DD4D5}" type="presParOf" srcId="{C3B48006-E9B7-4380-9C53-242CA496A647}" destId="{AC234FD9-AA09-4ED8-B73E-6FFE9717863D}" srcOrd="3" destOrd="0" presId="urn:microsoft.com/office/officeart/2008/layout/VerticalAccentList"/>
    <dgm:cxn modelId="{FA936FBD-47F4-499A-82E6-2280D6498CC9}" type="presParOf" srcId="{C3B48006-E9B7-4380-9C53-242CA496A647}" destId="{439409CC-B9D5-4801-A486-647E952D8B6D}" srcOrd="4" destOrd="0" presId="urn:microsoft.com/office/officeart/2008/layout/VerticalAccentList"/>
    <dgm:cxn modelId="{7E5B55B8-8CD1-4CCA-823F-5428DA623815}" type="presParOf" srcId="{C3B48006-E9B7-4380-9C53-242CA496A647}" destId="{3F9665A8-2A45-4787-9214-DDEFAC60D001}" srcOrd="5" destOrd="0" presId="urn:microsoft.com/office/officeart/2008/layout/VerticalAccentList"/>
    <dgm:cxn modelId="{26D04D07-9AC9-49F7-BB46-C9561AF17C8A}" type="presParOf" srcId="{C3B48006-E9B7-4380-9C53-242CA496A647}" destId="{E6B59365-FC13-4CBB-A577-E7BFB17EA063}" srcOrd="6" destOrd="0" presId="urn:microsoft.com/office/officeart/2008/layout/VerticalAccentList"/>
    <dgm:cxn modelId="{E4F6246C-3A6F-4348-B7BB-F7A1F56D169F}" type="presParOf" srcId="{C3B48006-E9B7-4380-9C53-242CA496A647}" destId="{C7EFAC29-4560-4DDB-ACF2-B20967B784BF}"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044AC8-2C7E-42A1-828D-E60AF7262A4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9F84BD6F-DAB6-42F8-BC9F-C2F6E5C74FAB}">
      <dgm:prSet phldrT="[Text]" custT="1"/>
      <dgm:spPr>
        <a:solidFill>
          <a:schemeClr val="accent4">
            <a:lumMod val="75000"/>
          </a:schemeClr>
        </a:solidFill>
      </dgm:spPr>
      <dgm:t>
        <a:bodyPr/>
        <a:lstStyle/>
        <a:p>
          <a:r>
            <a:rPr lang="en-US" sz="2000" b="1" dirty="0"/>
            <a:t>Referral Forms</a:t>
          </a:r>
        </a:p>
      </dgm:t>
    </dgm:pt>
    <dgm:pt modelId="{B9CA9E6E-F44A-418F-9AA6-47B961A05092}" type="parTrans" cxnId="{B5617E24-5472-487A-99F7-EE4CBA454E82}">
      <dgm:prSet/>
      <dgm:spPr/>
      <dgm:t>
        <a:bodyPr/>
        <a:lstStyle/>
        <a:p>
          <a:endParaRPr lang="en-US" b="1"/>
        </a:p>
      </dgm:t>
    </dgm:pt>
    <dgm:pt modelId="{85F9B6B1-F8B6-4F78-A482-301D9EE50966}" type="sibTrans" cxnId="{B5617E24-5472-487A-99F7-EE4CBA454E82}">
      <dgm:prSet/>
      <dgm:spPr/>
      <dgm:t>
        <a:bodyPr/>
        <a:lstStyle/>
        <a:p>
          <a:endParaRPr lang="en-US" b="1"/>
        </a:p>
      </dgm:t>
    </dgm:pt>
    <dgm:pt modelId="{E46DEA8C-F3D1-4DF0-835A-F81CA543A90F}">
      <dgm:prSet phldrT="[Text]" custT="1"/>
      <dgm:spPr>
        <a:solidFill>
          <a:srgbClr val="006600"/>
        </a:solidFill>
      </dgm:spPr>
      <dgm:t>
        <a:bodyPr/>
        <a:lstStyle/>
        <a:p>
          <a:r>
            <a:rPr lang="en-US" sz="2000" b="1" dirty="0">
              <a:solidFill>
                <a:schemeClr val="tx1"/>
              </a:solidFill>
            </a:rPr>
            <a:t>Communication with a Contact</a:t>
          </a:r>
        </a:p>
      </dgm:t>
    </dgm:pt>
    <dgm:pt modelId="{B5F5819A-6734-4911-BEBF-10FB841AB1FE}" type="parTrans" cxnId="{24CD2CE2-9675-4438-B337-ACA8D9CAFC3D}">
      <dgm:prSet/>
      <dgm:spPr/>
      <dgm:t>
        <a:bodyPr/>
        <a:lstStyle/>
        <a:p>
          <a:endParaRPr lang="en-US" b="1"/>
        </a:p>
      </dgm:t>
    </dgm:pt>
    <dgm:pt modelId="{B961BB52-F7C7-4021-A36F-31E8F8980142}" type="sibTrans" cxnId="{24CD2CE2-9675-4438-B337-ACA8D9CAFC3D}">
      <dgm:prSet/>
      <dgm:spPr/>
      <dgm:t>
        <a:bodyPr/>
        <a:lstStyle/>
        <a:p>
          <a:endParaRPr lang="en-US" b="1"/>
        </a:p>
      </dgm:t>
    </dgm:pt>
    <dgm:pt modelId="{1095DCD4-89E0-44E5-9CF8-432AFF0684DD}">
      <dgm:prSet phldrT="[Text]" custT="1"/>
      <dgm:spPr>
        <a:solidFill>
          <a:srgbClr val="669900"/>
        </a:solidFill>
      </dgm:spPr>
      <dgm:t>
        <a:bodyPr/>
        <a:lstStyle/>
        <a:p>
          <a:r>
            <a:rPr lang="en-US" sz="2000" b="1" dirty="0">
              <a:solidFill>
                <a:schemeClr val="tx1"/>
              </a:solidFill>
            </a:rPr>
            <a:t>Provide Assistance</a:t>
          </a:r>
        </a:p>
      </dgm:t>
    </dgm:pt>
    <dgm:pt modelId="{94BA32CD-46A3-4679-9586-FDE54B55A47D}" type="parTrans" cxnId="{06D06B24-0714-4BF2-91BD-E507E8844699}">
      <dgm:prSet/>
      <dgm:spPr/>
      <dgm:t>
        <a:bodyPr/>
        <a:lstStyle/>
        <a:p>
          <a:endParaRPr lang="en-US" b="1"/>
        </a:p>
      </dgm:t>
    </dgm:pt>
    <dgm:pt modelId="{0CCE721C-A21C-4604-898F-ED379D843575}" type="sibTrans" cxnId="{06D06B24-0714-4BF2-91BD-E507E8844699}">
      <dgm:prSet/>
      <dgm:spPr/>
      <dgm:t>
        <a:bodyPr/>
        <a:lstStyle/>
        <a:p>
          <a:endParaRPr lang="en-US" b="1"/>
        </a:p>
      </dgm:t>
    </dgm:pt>
    <dgm:pt modelId="{12EF6EEF-62D2-4133-BDC4-361F8BA00FA1}">
      <dgm:prSet phldrT="[Text]" custT="1"/>
      <dgm:spPr>
        <a:solidFill>
          <a:srgbClr val="99CC00"/>
        </a:solidFill>
      </dgm:spPr>
      <dgm:t>
        <a:bodyPr/>
        <a:lstStyle/>
        <a:p>
          <a:r>
            <a:rPr lang="en-US" sz="2000" b="1" dirty="0">
              <a:solidFill>
                <a:schemeClr val="tx1"/>
              </a:solidFill>
            </a:rPr>
            <a:t>Timely      Follow-Up</a:t>
          </a:r>
        </a:p>
      </dgm:t>
    </dgm:pt>
    <dgm:pt modelId="{0C6077EC-8D1C-412E-A1AB-56484AA8A0AD}" type="parTrans" cxnId="{46C907EE-50AC-43B8-848A-6B6B0CAFBFDE}">
      <dgm:prSet/>
      <dgm:spPr/>
      <dgm:t>
        <a:bodyPr/>
        <a:lstStyle/>
        <a:p>
          <a:endParaRPr lang="en-US" b="1"/>
        </a:p>
      </dgm:t>
    </dgm:pt>
    <dgm:pt modelId="{25EBAF53-36DD-4878-B4AF-5F71E4FDE8DD}" type="sibTrans" cxnId="{46C907EE-50AC-43B8-848A-6B6B0CAFBFDE}">
      <dgm:prSet/>
      <dgm:spPr/>
      <dgm:t>
        <a:bodyPr/>
        <a:lstStyle/>
        <a:p>
          <a:endParaRPr lang="en-US" b="1"/>
        </a:p>
      </dgm:t>
    </dgm:pt>
    <dgm:pt modelId="{735B2D3C-702B-4EE4-86A7-EC11518BB879}">
      <dgm:prSet phldrT="[Text]" custT="1"/>
      <dgm:spPr>
        <a:solidFill>
          <a:srgbClr val="99FF33"/>
        </a:solidFill>
      </dgm:spPr>
      <dgm:t>
        <a:bodyPr/>
        <a:lstStyle/>
        <a:p>
          <a:r>
            <a:rPr lang="en-US" sz="2000" b="1" dirty="0">
              <a:solidFill>
                <a:schemeClr val="tx1"/>
              </a:solidFill>
            </a:rPr>
            <a:t>Re-Assess     Plan of Care</a:t>
          </a:r>
        </a:p>
      </dgm:t>
    </dgm:pt>
    <dgm:pt modelId="{77A5FAB6-DB2E-43C7-9276-79AF9EF204A5}" type="parTrans" cxnId="{3F5E429F-F976-48C1-BC7A-7BF2FFD18BA3}">
      <dgm:prSet/>
      <dgm:spPr/>
      <dgm:t>
        <a:bodyPr/>
        <a:lstStyle/>
        <a:p>
          <a:endParaRPr lang="en-US" b="1"/>
        </a:p>
      </dgm:t>
    </dgm:pt>
    <dgm:pt modelId="{468C6102-A782-4F5B-9E76-FFC0772E87A2}" type="sibTrans" cxnId="{3F5E429F-F976-48C1-BC7A-7BF2FFD18BA3}">
      <dgm:prSet/>
      <dgm:spPr/>
      <dgm:t>
        <a:bodyPr/>
        <a:lstStyle/>
        <a:p>
          <a:endParaRPr lang="en-US" b="1"/>
        </a:p>
      </dgm:t>
    </dgm:pt>
    <dgm:pt modelId="{F5424298-E3B6-4117-BCCB-FFDC995AF6A4}" type="pres">
      <dgm:prSet presAssocID="{07044AC8-2C7E-42A1-828D-E60AF7262A4C}" presName="rootnode" presStyleCnt="0">
        <dgm:presLayoutVars>
          <dgm:chMax/>
          <dgm:chPref/>
          <dgm:dir/>
          <dgm:animLvl val="lvl"/>
        </dgm:presLayoutVars>
      </dgm:prSet>
      <dgm:spPr/>
      <dgm:t>
        <a:bodyPr/>
        <a:lstStyle/>
        <a:p>
          <a:endParaRPr lang="en-US"/>
        </a:p>
      </dgm:t>
    </dgm:pt>
    <dgm:pt modelId="{DC4F0CDC-947F-4FCA-8DFE-0EF744702F01}" type="pres">
      <dgm:prSet presAssocID="{9F84BD6F-DAB6-42F8-BC9F-C2F6E5C74FAB}" presName="composite" presStyleCnt="0"/>
      <dgm:spPr/>
    </dgm:pt>
    <dgm:pt modelId="{7F9CB2E3-7D10-42C6-B6A2-F8416CB2D300}" type="pres">
      <dgm:prSet presAssocID="{9F84BD6F-DAB6-42F8-BC9F-C2F6E5C74FAB}" presName="bentUpArrow1" presStyleLbl="alignImgPlace1" presStyleIdx="0" presStyleCnt="4"/>
      <dgm:spPr>
        <a:solidFill>
          <a:schemeClr val="accent4">
            <a:lumMod val="40000"/>
            <a:lumOff val="60000"/>
          </a:schemeClr>
        </a:solidFill>
      </dgm:spPr>
    </dgm:pt>
    <dgm:pt modelId="{3A3B880A-6331-4907-8961-70A4D64EF850}" type="pres">
      <dgm:prSet presAssocID="{9F84BD6F-DAB6-42F8-BC9F-C2F6E5C74FAB}" presName="ParentText" presStyleLbl="node1" presStyleIdx="0" presStyleCnt="5" custScaleX="189146" custScaleY="111767">
        <dgm:presLayoutVars>
          <dgm:chMax val="1"/>
          <dgm:chPref val="1"/>
          <dgm:bulletEnabled val="1"/>
        </dgm:presLayoutVars>
      </dgm:prSet>
      <dgm:spPr/>
      <dgm:t>
        <a:bodyPr/>
        <a:lstStyle/>
        <a:p>
          <a:endParaRPr lang="en-US"/>
        </a:p>
      </dgm:t>
    </dgm:pt>
    <dgm:pt modelId="{A9AA6FAB-24A8-42A4-B099-BE3F5D586BE4}" type="pres">
      <dgm:prSet presAssocID="{9F84BD6F-DAB6-42F8-BC9F-C2F6E5C74FAB}" presName="ChildText" presStyleLbl="revTx" presStyleIdx="0" presStyleCnt="4" custScaleX="392754" custLinFactX="62067" custLinFactNeighborX="100000" custLinFactNeighborY="-1430">
        <dgm:presLayoutVars>
          <dgm:chMax val="0"/>
          <dgm:chPref val="0"/>
          <dgm:bulletEnabled val="1"/>
        </dgm:presLayoutVars>
      </dgm:prSet>
      <dgm:spPr/>
    </dgm:pt>
    <dgm:pt modelId="{051F97E3-CA77-40C5-9EC9-0DFD45C08685}" type="pres">
      <dgm:prSet presAssocID="{85F9B6B1-F8B6-4F78-A482-301D9EE50966}" presName="sibTrans" presStyleCnt="0"/>
      <dgm:spPr/>
    </dgm:pt>
    <dgm:pt modelId="{97BDB615-A046-4F3F-8C06-0B494320B4A4}" type="pres">
      <dgm:prSet presAssocID="{E46DEA8C-F3D1-4DF0-835A-F81CA543A90F}" presName="composite" presStyleCnt="0"/>
      <dgm:spPr/>
    </dgm:pt>
    <dgm:pt modelId="{DDB4C9B1-1A43-40E4-A64D-1D2FCFCBD108}" type="pres">
      <dgm:prSet presAssocID="{E46DEA8C-F3D1-4DF0-835A-F81CA543A90F}" presName="bentUpArrow1" presStyleLbl="alignImgPlace1" presStyleIdx="1" presStyleCnt="4"/>
      <dgm:spPr>
        <a:solidFill>
          <a:schemeClr val="accent4">
            <a:lumMod val="40000"/>
            <a:lumOff val="60000"/>
          </a:schemeClr>
        </a:solidFill>
      </dgm:spPr>
    </dgm:pt>
    <dgm:pt modelId="{E95C54BE-BDC7-4A6D-8684-DDC3D71BFD23}" type="pres">
      <dgm:prSet presAssocID="{E46DEA8C-F3D1-4DF0-835A-F81CA543A90F}" presName="ParentText" presStyleLbl="node1" presStyleIdx="1" presStyleCnt="5" custScaleX="189146" custScaleY="111767">
        <dgm:presLayoutVars>
          <dgm:chMax val="1"/>
          <dgm:chPref val="1"/>
          <dgm:bulletEnabled val="1"/>
        </dgm:presLayoutVars>
      </dgm:prSet>
      <dgm:spPr/>
      <dgm:t>
        <a:bodyPr/>
        <a:lstStyle/>
        <a:p>
          <a:endParaRPr lang="en-US"/>
        </a:p>
      </dgm:t>
    </dgm:pt>
    <dgm:pt modelId="{B0525399-3A11-453A-8082-849FFDE02D27}" type="pres">
      <dgm:prSet presAssocID="{E46DEA8C-F3D1-4DF0-835A-F81CA543A90F}" presName="ChildText" presStyleLbl="revTx" presStyleIdx="1" presStyleCnt="4">
        <dgm:presLayoutVars>
          <dgm:chMax val="0"/>
          <dgm:chPref val="0"/>
          <dgm:bulletEnabled val="1"/>
        </dgm:presLayoutVars>
      </dgm:prSet>
      <dgm:spPr/>
    </dgm:pt>
    <dgm:pt modelId="{81C36D0D-6B45-4AF3-8685-08376E9FA79A}" type="pres">
      <dgm:prSet presAssocID="{B961BB52-F7C7-4021-A36F-31E8F8980142}" presName="sibTrans" presStyleCnt="0"/>
      <dgm:spPr/>
    </dgm:pt>
    <dgm:pt modelId="{A67B1A65-F4AA-453A-8DFE-449BA167BE03}" type="pres">
      <dgm:prSet presAssocID="{1095DCD4-89E0-44E5-9CF8-432AFF0684DD}" presName="composite" presStyleCnt="0"/>
      <dgm:spPr/>
    </dgm:pt>
    <dgm:pt modelId="{FB5C9BAE-15E2-4505-BD99-0864E6944894}" type="pres">
      <dgm:prSet presAssocID="{1095DCD4-89E0-44E5-9CF8-432AFF0684DD}" presName="bentUpArrow1" presStyleLbl="alignImgPlace1" presStyleIdx="2" presStyleCnt="4"/>
      <dgm:spPr>
        <a:solidFill>
          <a:schemeClr val="accent4">
            <a:lumMod val="40000"/>
            <a:lumOff val="60000"/>
          </a:schemeClr>
        </a:solidFill>
      </dgm:spPr>
    </dgm:pt>
    <dgm:pt modelId="{E204F0CB-147B-4414-9242-D90F28376914}" type="pres">
      <dgm:prSet presAssocID="{1095DCD4-89E0-44E5-9CF8-432AFF0684DD}" presName="ParentText" presStyleLbl="node1" presStyleIdx="2" presStyleCnt="5" custScaleX="189146" custScaleY="111767">
        <dgm:presLayoutVars>
          <dgm:chMax val="1"/>
          <dgm:chPref val="1"/>
          <dgm:bulletEnabled val="1"/>
        </dgm:presLayoutVars>
      </dgm:prSet>
      <dgm:spPr/>
      <dgm:t>
        <a:bodyPr/>
        <a:lstStyle/>
        <a:p>
          <a:endParaRPr lang="en-US"/>
        </a:p>
      </dgm:t>
    </dgm:pt>
    <dgm:pt modelId="{D86F3419-203C-467F-BB2B-7F98CD9EAE60}" type="pres">
      <dgm:prSet presAssocID="{1095DCD4-89E0-44E5-9CF8-432AFF0684DD}" presName="ChildText" presStyleLbl="revTx" presStyleIdx="2" presStyleCnt="4">
        <dgm:presLayoutVars>
          <dgm:chMax val="0"/>
          <dgm:chPref val="0"/>
          <dgm:bulletEnabled val="1"/>
        </dgm:presLayoutVars>
      </dgm:prSet>
      <dgm:spPr/>
    </dgm:pt>
    <dgm:pt modelId="{737AAC9A-85C9-40EF-AF9D-25D085C41110}" type="pres">
      <dgm:prSet presAssocID="{0CCE721C-A21C-4604-898F-ED379D843575}" presName="sibTrans" presStyleCnt="0"/>
      <dgm:spPr/>
    </dgm:pt>
    <dgm:pt modelId="{4968441E-2E81-4835-A938-E99AC5F6EBFE}" type="pres">
      <dgm:prSet presAssocID="{12EF6EEF-62D2-4133-BDC4-361F8BA00FA1}" presName="composite" presStyleCnt="0"/>
      <dgm:spPr/>
    </dgm:pt>
    <dgm:pt modelId="{FD8785F2-66A5-4877-9093-5C63C95E3FCE}" type="pres">
      <dgm:prSet presAssocID="{12EF6EEF-62D2-4133-BDC4-361F8BA00FA1}" presName="bentUpArrow1" presStyleLbl="alignImgPlace1" presStyleIdx="3" presStyleCnt="4"/>
      <dgm:spPr>
        <a:solidFill>
          <a:schemeClr val="accent4">
            <a:lumMod val="40000"/>
            <a:lumOff val="60000"/>
          </a:schemeClr>
        </a:solidFill>
      </dgm:spPr>
    </dgm:pt>
    <dgm:pt modelId="{387A36D7-FB9C-4C6C-A4B0-B959448823EE}" type="pres">
      <dgm:prSet presAssocID="{12EF6EEF-62D2-4133-BDC4-361F8BA00FA1}" presName="ParentText" presStyleLbl="node1" presStyleIdx="3" presStyleCnt="5" custScaleX="189146" custScaleY="111767">
        <dgm:presLayoutVars>
          <dgm:chMax val="1"/>
          <dgm:chPref val="1"/>
          <dgm:bulletEnabled val="1"/>
        </dgm:presLayoutVars>
      </dgm:prSet>
      <dgm:spPr/>
      <dgm:t>
        <a:bodyPr/>
        <a:lstStyle/>
        <a:p>
          <a:endParaRPr lang="en-US"/>
        </a:p>
      </dgm:t>
    </dgm:pt>
    <dgm:pt modelId="{C3A867E5-1F50-4306-BD09-541A59B71BEE}" type="pres">
      <dgm:prSet presAssocID="{12EF6EEF-62D2-4133-BDC4-361F8BA00FA1}" presName="ChildText" presStyleLbl="revTx" presStyleIdx="3" presStyleCnt="4">
        <dgm:presLayoutVars>
          <dgm:chMax val="0"/>
          <dgm:chPref val="0"/>
          <dgm:bulletEnabled val="1"/>
        </dgm:presLayoutVars>
      </dgm:prSet>
      <dgm:spPr/>
    </dgm:pt>
    <dgm:pt modelId="{41E83206-76DB-4816-A4CC-904D520D8F4C}" type="pres">
      <dgm:prSet presAssocID="{25EBAF53-36DD-4878-B4AF-5F71E4FDE8DD}" presName="sibTrans" presStyleCnt="0"/>
      <dgm:spPr/>
    </dgm:pt>
    <dgm:pt modelId="{6E6F2A5A-86EE-4A2B-95C3-D8B1EFB5F9D5}" type="pres">
      <dgm:prSet presAssocID="{735B2D3C-702B-4EE4-86A7-EC11518BB879}" presName="composite" presStyleCnt="0"/>
      <dgm:spPr/>
    </dgm:pt>
    <dgm:pt modelId="{F2A8B42D-6619-4967-A19A-3D15EDC8B592}" type="pres">
      <dgm:prSet presAssocID="{735B2D3C-702B-4EE4-86A7-EC11518BB879}" presName="ParentText" presStyleLbl="node1" presStyleIdx="4" presStyleCnt="5" custScaleX="189146" custScaleY="111767" custLinFactNeighborX="-2337" custLinFactNeighborY="2193">
        <dgm:presLayoutVars>
          <dgm:chMax val="1"/>
          <dgm:chPref val="1"/>
          <dgm:bulletEnabled val="1"/>
        </dgm:presLayoutVars>
      </dgm:prSet>
      <dgm:spPr/>
      <dgm:t>
        <a:bodyPr/>
        <a:lstStyle/>
        <a:p>
          <a:endParaRPr lang="en-US"/>
        </a:p>
      </dgm:t>
    </dgm:pt>
  </dgm:ptLst>
  <dgm:cxnLst>
    <dgm:cxn modelId="{DC14565B-39CA-49C0-A248-D7201BA9D2B0}" type="presOf" srcId="{1095DCD4-89E0-44E5-9CF8-432AFF0684DD}" destId="{E204F0CB-147B-4414-9242-D90F28376914}" srcOrd="0" destOrd="0" presId="urn:microsoft.com/office/officeart/2005/8/layout/StepDownProcess"/>
    <dgm:cxn modelId="{02AED93A-A8CC-49DA-A3B6-BF5A76D884B0}" type="presOf" srcId="{735B2D3C-702B-4EE4-86A7-EC11518BB879}" destId="{F2A8B42D-6619-4967-A19A-3D15EDC8B592}" srcOrd="0" destOrd="0" presId="urn:microsoft.com/office/officeart/2005/8/layout/StepDownProcess"/>
    <dgm:cxn modelId="{06D06B24-0714-4BF2-91BD-E507E8844699}" srcId="{07044AC8-2C7E-42A1-828D-E60AF7262A4C}" destId="{1095DCD4-89E0-44E5-9CF8-432AFF0684DD}" srcOrd="2" destOrd="0" parTransId="{94BA32CD-46A3-4679-9586-FDE54B55A47D}" sibTransId="{0CCE721C-A21C-4604-898F-ED379D843575}"/>
    <dgm:cxn modelId="{BD4CFD2D-9B0D-42A8-B993-1079BD9F9BD5}" type="presOf" srcId="{E46DEA8C-F3D1-4DF0-835A-F81CA543A90F}" destId="{E95C54BE-BDC7-4A6D-8684-DDC3D71BFD23}" srcOrd="0" destOrd="0" presId="urn:microsoft.com/office/officeart/2005/8/layout/StepDownProcess"/>
    <dgm:cxn modelId="{B19EB2F8-0420-45EC-8FC0-9E38A2E403BB}" type="presOf" srcId="{9F84BD6F-DAB6-42F8-BC9F-C2F6E5C74FAB}" destId="{3A3B880A-6331-4907-8961-70A4D64EF850}" srcOrd="0" destOrd="0" presId="urn:microsoft.com/office/officeart/2005/8/layout/StepDownProcess"/>
    <dgm:cxn modelId="{B5617E24-5472-487A-99F7-EE4CBA454E82}" srcId="{07044AC8-2C7E-42A1-828D-E60AF7262A4C}" destId="{9F84BD6F-DAB6-42F8-BC9F-C2F6E5C74FAB}" srcOrd="0" destOrd="0" parTransId="{B9CA9E6E-F44A-418F-9AA6-47B961A05092}" sibTransId="{85F9B6B1-F8B6-4F78-A482-301D9EE50966}"/>
    <dgm:cxn modelId="{33ECAE5E-6CC6-435B-8BFC-586D8DBAE318}" type="presOf" srcId="{07044AC8-2C7E-42A1-828D-E60AF7262A4C}" destId="{F5424298-E3B6-4117-BCCB-FFDC995AF6A4}" srcOrd="0" destOrd="0" presId="urn:microsoft.com/office/officeart/2005/8/layout/StepDownProcess"/>
    <dgm:cxn modelId="{24CD2CE2-9675-4438-B337-ACA8D9CAFC3D}" srcId="{07044AC8-2C7E-42A1-828D-E60AF7262A4C}" destId="{E46DEA8C-F3D1-4DF0-835A-F81CA543A90F}" srcOrd="1" destOrd="0" parTransId="{B5F5819A-6734-4911-BEBF-10FB841AB1FE}" sibTransId="{B961BB52-F7C7-4021-A36F-31E8F8980142}"/>
    <dgm:cxn modelId="{3F5E429F-F976-48C1-BC7A-7BF2FFD18BA3}" srcId="{07044AC8-2C7E-42A1-828D-E60AF7262A4C}" destId="{735B2D3C-702B-4EE4-86A7-EC11518BB879}" srcOrd="4" destOrd="0" parTransId="{77A5FAB6-DB2E-43C7-9276-79AF9EF204A5}" sibTransId="{468C6102-A782-4F5B-9E76-FFC0772E87A2}"/>
    <dgm:cxn modelId="{46C907EE-50AC-43B8-848A-6B6B0CAFBFDE}" srcId="{07044AC8-2C7E-42A1-828D-E60AF7262A4C}" destId="{12EF6EEF-62D2-4133-BDC4-361F8BA00FA1}" srcOrd="3" destOrd="0" parTransId="{0C6077EC-8D1C-412E-A1AB-56484AA8A0AD}" sibTransId="{25EBAF53-36DD-4878-B4AF-5F71E4FDE8DD}"/>
    <dgm:cxn modelId="{9693AF0E-5D84-42AC-84A9-A7D28EE2F681}" type="presOf" srcId="{12EF6EEF-62D2-4133-BDC4-361F8BA00FA1}" destId="{387A36D7-FB9C-4C6C-A4B0-B959448823EE}" srcOrd="0" destOrd="0" presId="urn:microsoft.com/office/officeart/2005/8/layout/StepDownProcess"/>
    <dgm:cxn modelId="{FCB619C0-7ECF-4729-8796-6C42B5DDDE1A}" type="presParOf" srcId="{F5424298-E3B6-4117-BCCB-FFDC995AF6A4}" destId="{DC4F0CDC-947F-4FCA-8DFE-0EF744702F01}" srcOrd="0" destOrd="0" presId="urn:microsoft.com/office/officeart/2005/8/layout/StepDownProcess"/>
    <dgm:cxn modelId="{2CF0ECFF-7F08-4AE2-99F3-67B55CD8196A}" type="presParOf" srcId="{DC4F0CDC-947F-4FCA-8DFE-0EF744702F01}" destId="{7F9CB2E3-7D10-42C6-B6A2-F8416CB2D300}" srcOrd="0" destOrd="0" presId="urn:microsoft.com/office/officeart/2005/8/layout/StepDownProcess"/>
    <dgm:cxn modelId="{8A5AA637-7D3A-475B-A927-95B41B0E4405}" type="presParOf" srcId="{DC4F0CDC-947F-4FCA-8DFE-0EF744702F01}" destId="{3A3B880A-6331-4907-8961-70A4D64EF850}" srcOrd="1" destOrd="0" presId="urn:microsoft.com/office/officeart/2005/8/layout/StepDownProcess"/>
    <dgm:cxn modelId="{61E86BEB-13DB-4143-9C29-D008410AE41D}" type="presParOf" srcId="{DC4F0CDC-947F-4FCA-8DFE-0EF744702F01}" destId="{A9AA6FAB-24A8-42A4-B099-BE3F5D586BE4}" srcOrd="2" destOrd="0" presId="urn:microsoft.com/office/officeart/2005/8/layout/StepDownProcess"/>
    <dgm:cxn modelId="{31118A99-5717-4124-B073-9024149BABCA}" type="presParOf" srcId="{F5424298-E3B6-4117-BCCB-FFDC995AF6A4}" destId="{051F97E3-CA77-40C5-9EC9-0DFD45C08685}" srcOrd="1" destOrd="0" presId="urn:microsoft.com/office/officeart/2005/8/layout/StepDownProcess"/>
    <dgm:cxn modelId="{E54A2719-5F50-4D74-94F7-FE49071F7E6B}" type="presParOf" srcId="{F5424298-E3B6-4117-BCCB-FFDC995AF6A4}" destId="{97BDB615-A046-4F3F-8C06-0B494320B4A4}" srcOrd="2" destOrd="0" presId="urn:microsoft.com/office/officeart/2005/8/layout/StepDownProcess"/>
    <dgm:cxn modelId="{4CCC86A8-B492-4037-8326-1799BA3DF7A5}" type="presParOf" srcId="{97BDB615-A046-4F3F-8C06-0B494320B4A4}" destId="{DDB4C9B1-1A43-40E4-A64D-1D2FCFCBD108}" srcOrd="0" destOrd="0" presId="urn:microsoft.com/office/officeart/2005/8/layout/StepDownProcess"/>
    <dgm:cxn modelId="{A60E4F54-0067-4D81-A7C1-3905A1D0F5C4}" type="presParOf" srcId="{97BDB615-A046-4F3F-8C06-0B494320B4A4}" destId="{E95C54BE-BDC7-4A6D-8684-DDC3D71BFD23}" srcOrd="1" destOrd="0" presId="urn:microsoft.com/office/officeart/2005/8/layout/StepDownProcess"/>
    <dgm:cxn modelId="{9A0B3360-0747-4583-9324-F0ABF3FF4661}" type="presParOf" srcId="{97BDB615-A046-4F3F-8C06-0B494320B4A4}" destId="{B0525399-3A11-453A-8082-849FFDE02D27}" srcOrd="2" destOrd="0" presId="urn:microsoft.com/office/officeart/2005/8/layout/StepDownProcess"/>
    <dgm:cxn modelId="{FAA9C94C-5766-433D-A1C9-B2CBFC086344}" type="presParOf" srcId="{F5424298-E3B6-4117-BCCB-FFDC995AF6A4}" destId="{81C36D0D-6B45-4AF3-8685-08376E9FA79A}" srcOrd="3" destOrd="0" presId="urn:microsoft.com/office/officeart/2005/8/layout/StepDownProcess"/>
    <dgm:cxn modelId="{7E547B1A-AA21-451E-BBC2-A6853900E5B0}" type="presParOf" srcId="{F5424298-E3B6-4117-BCCB-FFDC995AF6A4}" destId="{A67B1A65-F4AA-453A-8DFE-449BA167BE03}" srcOrd="4" destOrd="0" presId="urn:microsoft.com/office/officeart/2005/8/layout/StepDownProcess"/>
    <dgm:cxn modelId="{34E3A5E3-1088-4FB3-BD70-442CD4D12145}" type="presParOf" srcId="{A67B1A65-F4AA-453A-8DFE-449BA167BE03}" destId="{FB5C9BAE-15E2-4505-BD99-0864E6944894}" srcOrd="0" destOrd="0" presId="urn:microsoft.com/office/officeart/2005/8/layout/StepDownProcess"/>
    <dgm:cxn modelId="{F46901BE-3DAB-477B-9DE7-AA8D6CE3FD6A}" type="presParOf" srcId="{A67B1A65-F4AA-453A-8DFE-449BA167BE03}" destId="{E204F0CB-147B-4414-9242-D90F28376914}" srcOrd="1" destOrd="0" presId="urn:microsoft.com/office/officeart/2005/8/layout/StepDownProcess"/>
    <dgm:cxn modelId="{2EBD19C1-898B-4D56-9513-168E1CC785E4}" type="presParOf" srcId="{A67B1A65-F4AA-453A-8DFE-449BA167BE03}" destId="{D86F3419-203C-467F-BB2B-7F98CD9EAE60}" srcOrd="2" destOrd="0" presId="urn:microsoft.com/office/officeart/2005/8/layout/StepDownProcess"/>
    <dgm:cxn modelId="{4AA56608-8E33-4A3C-ADFD-9C6E76FB25D2}" type="presParOf" srcId="{F5424298-E3B6-4117-BCCB-FFDC995AF6A4}" destId="{737AAC9A-85C9-40EF-AF9D-25D085C41110}" srcOrd="5" destOrd="0" presId="urn:microsoft.com/office/officeart/2005/8/layout/StepDownProcess"/>
    <dgm:cxn modelId="{5AEA3132-0ABA-4960-9899-75CBBDAB1AD6}" type="presParOf" srcId="{F5424298-E3B6-4117-BCCB-FFDC995AF6A4}" destId="{4968441E-2E81-4835-A938-E99AC5F6EBFE}" srcOrd="6" destOrd="0" presId="urn:microsoft.com/office/officeart/2005/8/layout/StepDownProcess"/>
    <dgm:cxn modelId="{D9CA8AD4-AC6F-469B-A207-56BA628947CD}" type="presParOf" srcId="{4968441E-2E81-4835-A938-E99AC5F6EBFE}" destId="{FD8785F2-66A5-4877-9093-5C63C95E3FCE}" srcOrd="0" destOrd="0" presId="urn:microsoft.com/office/officeart/2005/8/layout/StepDownProcess"/>
    <dgm:cxn modelId="{3BDDAD48-3C16-47B4-BAB2-AA7211897A48}" type="presParOf" srcId="{4968441E-2E81-4835-A938-E99AC5F6EBFE}" destId="{387A36D7-FB9C-4C6C-A4B0-B959448823EE}" srcOrd="1" destOrd="0" presId="urn:microsoft.com/office/officeart/2005/8/layout/StepDownProcess"/>
    <dgm:cxn modelId="{5685536E-95C1-4560-9EDC-C089F3953110}" type="presParOf" srcId="{4968441E-2E81-4835-A938-E99AC5F6EBFE}" destId="{C3A867E5-1F50-4306-BD09-541A59B71BEE}" srcOrd="2" destOrd="0" presId="urn:microsoft.com/office/officeart/2005/8/layout/StepDownProcess"/>
    <dgm:cxn modelId="{5F6454BA-343A-42FB-8E6A-D680CE62DB57}" type="presParOf" srcId="{F5424298-E3B6-4117-BCCB-FFDC995AF6A4}" destId="{41E83206-76DB-4816-A4CC-904D520D8F4C}" srcOrd="7" destOrd="0" presId="urn:microsoft.com/office/officeart/2005/8/layout/StepDownProcess"/>
    <dgm:cxn modelId="{1F115523-1D5A-4D61-85AF-946A17A57422}" type="presParOf" srcId="{F5424298-E3B6-4117-BCCB-FFDC995AF6A4}" destId="{6E6F2A5A-86EE-4A2B-95C3-D8B1EFB5F9D5}" srcOrd="8" destOrd="0" presId="urn:microsoft.com/office/officeart/2005/8/layout/StepDownProcess"/>
    <dgm:cxn modelId="{06D47556-9B5E-4C45-9294-EE2D89D0E0AA}" type="presParOf" srcId="{6E6F2A5A-86EE-4A2B-95C3-D8B1EFB5F9D5}" destId="{F2A8B42D-6619-4967-A19A-3D15EDC8B592}"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0B43E5-866F-4434-B141-6606DC56B54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5DC106E-7765-4661-9465-2A53C0BF5AA1}">
      <dgm:prSet phldrT="[Text]" custT="1"/>
      <dgm:spPr>
        <a:solidFill>
          <a:schemeClr val="bg1"/>
        </a:solidFill>
        <a:ln>
          <a:solidFill>
            <a:srgbClr val="00B050"/>
          </a:solidFill>
        </a:ln>
      </dgm:spPr>
      <dgm:t>
        <a:bodyPr/>
        <a:lstStyle/>
        <a:p>
          <a:r>
            <a:rPr lang="en-US" sz="1800" dirty="0">
              <a:solidFill>
                <a:schemeClr val="tx1"/>
              </a:solidFill>
            </a:rPr>
            <a:t>Keep a list of pertinent  information for organizations you have referred clients to</a:t>
          </a:r>
        </a:p>
      </dgm:t>
    </dgm:pt>
    <dgm:pt modelId="{0F7F7A18-6B77-4AA5-A45A-44DE24FE6347}" type="parTrans" cxnId="{E3BD8503-E1B6-44ED-B9B7-E7903C5DC43D}">
      <dgm:prSet/>
      <dgm:spPr/>
      <dgm:t>
        <a:bodyPr/>
        <a:lstStyle/>
        <a:p>
          <a:endParaRPr lang="en-US"/>
        </a:p>
      </dgm:t>
    </dgm:pt>
    <dgm:pt modelId="{794D6B5B-91B6-4C4E-9FCD-853BE0ED79C2}" type="sibTrans" cxnId="{E3BD8503-E1B6-44ED-B9B7-E7903C5DC43D}">
      <dgm:prSet/>
      <dgm:spPr/>
      <dgm:t>
        <a:bodyPr/>
        <a:lstStyle/>
        <a:p>
          <a:endParaRPr lang="en-US"/>
        </a:p>
      </dgm:t>
    </dgm:pt>
    <dgm:pt modelId="{86594566-67E6-4411-A940-8506C41649D1}">
      <dgm:prSet phldrT="[Text]" custT="1"/>
      <dgm:spPr>
        <a:solidFill>
          <a:schemeClr val="bg1"/>
        </a:solidFill>
        <a:ln>
          <a:solidFill>
            <a:srgbClr val="00B050"/>
          </a:solidFill>
        </a:ln>
      </dgm:spPr>
      <dgm:t>
        <a:bodyPr/>
        <a:lstStyle/>
        <a:p>
          <a:r>
            <a:rPr lang="en-US" sz="1800" dirty="0">
              <a:solidFill>
                <a:schemeClr val="tx1"/>
              </a:solidFill>
            </a:rPr>
            <a:t>Seek and Share referral resources with colleagues</a:t>
          </a:r>
        </a:p>
      </dgm:t>
    </dgm:pt>
    <dgm:pt modelId="{F61AD9F5-0A13-4186-894E-123CA8DBC5C9}" type="parTrans" cxnId="{3F7359FE-D6DB-46B2-9E96-438197FC7647}">
      <dgm:prSet/>
      <dgm:spPr/>
      <dgm:t>
        <a:bodyPr/>
        <a:lstStyle/>
        <a:p>
          <a:endParaRPr lang="en-US"/>
        </a:p>
      </dgm:t>
    </dgm:pt>
    <dgm:pt modelId="{45755E32-BE78-41D5-B055-6F31DB756F3F}" type="sibTrans" cxnId="{3F7359FE-D6DB-46B2-9E96-438197FC7647}">
      <dgm:prSet/>
      <dgm:spPr/>
      <dgm:t>
        <a:bodyPr/>
        <a:lstStyle/>
        <a:p>
          <a:endParaRPr lang="en-US"/>
        </a:p>
      </dgm:t>
    </dgm:pt>
    <dgm:pt modelId="{7909A47C-3DD7-41E3-B802-77F04ED98B01}">
      <dgm:prSet phldrT="[Text]" custT="1"/>
      <dgm:spPr>
        <a:solidFill>
          <a:schemeClr val="bg1"/>
        </a:solidFill>
        <a:ln>
          <a:solidFill>
            <a:srgbClr val="00B050"/>
          </a:solidFill>
        </a:ln>
      </dgm:spPr>
      <dgm:t>
        <a:bodyPr/>
        <a:lstStyle/>
        <a:p>
          <a:r>
            <a:rPr lang="en-US" sz="1800" dirty="0">
              <a:solidFill>
                <a:schemeClr val="tx1"/>
              </a:solidFill>
            </a:rPr>
            <a:t>Locate local community programs and government offices that clients frequently access</a:t>
          </a:r>
        </a:p>
      </dgm:t>
    </dgm:pt>
    <dgm:pt modelId="{CA6CFCB6-0D30-4ED3-88B8-8D23FD774972}" type="parTrans" cxnId="{464EA3D8-0DA5-465C-8536-ADC11F8F66D5}">
      <dgm:prSet/>
      <dgm:spPr/>
      <dgm:t>
        <a:bodyPr/>
        <a:lstStyle/>
        <a:p>
          <a:endParaRPr lang="en-US"/>
        </a:p>
      </dgm:t>
    </dgm:pt>
    <dgm:pt modelId="{49EA96BA-C201-491D-85EE-D8D9BB4FAB3F}" type="sibTrans" cxnId="{464EA3D8-0DA5-465C-8536-ADC11F8F66D5}">
      <dgm:prSet/>
      <dgm:spPr/>
      <dgm:t>
        <a:bodyPr/>
        <a:lstStyle/>
        <a:p>
          <a:endParaRPr lang="en-US"/>
        </a:p>
      </dgm:t>
    </dgm:pt>
    <dgm:pt modelId="{B38F73A7-F9FE-48B0-B702-B525EC44D2C6}">
      <dgm:prSet phldrT="[Text]" custT="1"/>
      <dgm:spPr>
        <a:solidFill>
          <a:schemeClr val="bg1"/>
        </a:solidFill>
        <a:ln>
          <a:solidFill>
            <a:srgbClr val="00B050"/>
          </a:solidFill>
        </a:ln>
      </dgm:spPr>
      <dgm:t>
        <a:bodyPr/>
        <a:lstStyle/>
        <a:p>
          <a:r>
            <a:rPr lang="en-US" sz="1800" dirty="0">
              <a:solidFill>
                <a:schemeClr val="tx1"/>
              </a:solidFill>
            </a:rPr>
            <a:t>Develop relationships and join or collaborate with related coalitions, networks and advocacy groups</a:t>
          </a:r>
        </a:p>
      </dgm:t>
    </dgm:pt>
    <dgm:pt modelId="{64126F46-1902-4B0D-88A1-5D09A4A41696}" type="parTrans" cxnId="{B8867CDA-E043-40A7-915D-7D2CDF259059}">
      <dgm:prSet/>
      <dgm:spPr/>
      <dgm:t>
        <a:bodyPr/>
        <a:lstStyle/>
        <a:p>
          <a:endParaRPr lang="en-US"/>
        </a:p>
      </dgm:t>
    </dgm:pt>
    <dgm:pt modelId="{3508759E-05E8-4DDE-B6FD-E5D3F38820DE}" type="sibTrans" cxnId="{B8867CDA-E043-40A7-915D-7D2CDF259059}">
      <dgm:prSet/>
      <dgm:spPr/>
      <dgm:t>
        <a:bodyPr/>
        <a:lstStyle/>
        <a:p>
          <a:endParaRPr lang="en-US"/>
        </a:p>
      </dgm:t>
    </dgm:pt>
    <dgm:pt modelId="{3E5BDC4F-4E33-457F-A658-8D8F82805DB7}" type="pres">
      <dgm:prSet presAssocID="{780B43E5-866F-4434-B141-6606DC56B548}" presName="diagram" presStyleCnt="0">
        <dgm:presLayoutVars>
          <dgm:dir/>
          <dgm:resizeHandles val="exact"/>
        </dgm:presLayoutVars>
      </dgm:prSet>
      <dgm:spPr/>
      <dgm:t>
        <a:bodyPr/>
        <a:lstStyle/>
        <a:p>
          <a:endParaRPr lang="en-US"/>
        </a:p>
      </dgm:t>
    </dgm:pt>
    <dgm:pt modelId="{A2B3BB6C-5834-4B17-A900-52F3CBDB0846}" type="pres">
      <dgm:prSet presAssocID="{65DC106E-7765-4661-9465-2A53C0BF5AA1}" presName="node" presStyleLbl="node1" presStyleIdx="0" presStyleCnt="4" custScaleY="104048" custLinFactNeighborX="-251" custLinFactNeighborY="-1962">
        <dgm:presLayoutVars>
          <dgm:bulletEnabled val="1"/>
        </dgm:presLayoutVars>
      </dgm:prSet>
      <dgm:spPr/>
      <dgm:t>
        <a:bodyPr/>
        <a:lstStyle/>
        <a:p>
          <a:endParaRPr lang="en-US"/>
        </a:p>
      </dgm:t>
    </dgm:pt>
    <dgm:pt modelId="{1A0FBC63-A092-4FA9-8E2B-5BD918061A2C}" type="pres">
      <dgm:prSet presAssocID="{794D6B5B-91B6-4C4E-9FCD-853BE0ED79C2}" presName="sibTrans" presStyleCnt="0"/>
      <dgm:spPr/>
    </dgm:pt>
    <dgm:pt modelId="{231D83CE-07EC-45DA-A17B-6F371F7F8909}" type="pres">
      <dgm:prSet presAssocID="{86594566-67E6-4411-A940-8506C41649D1}" presName="node" presStyleLbl="node1" presStyleIdx="1" presStyleCnt="4" custScaleX="99549" custScaleY="110051" custLinFactNeighborX="251" custLinFactNeighborY="-3092">
        <dgm:presLayoutVars>
          <dgm:bulletEnabled val="1"/>
        </dgm:presLayoutVars>
      </dgm:prSet>
      <dgm:spPr/>
      <dgm:t>
        <a:bodyPr/>
        <a:lstStyle/>
        <a:p>
          <a:endParaRPr lang="en-US"/>
        </a:p>
      </dgm:t>
    </dgm:pt>
    <dgm:pt modelId="{239CDE0C-2EB5-4EEC-8084-AB061ABD162A}" type="pres">
      <dgm:prSet presAssocID="{45755E32-BE78-41D5-B055-6F31DB756F3F}" presName="sibTrans" presStyleCnt="0"/>
      <dgm:spPr/>
    </dgm:pt>
    <dgm:pt modelId="{97EE55AF-305E-40F2-9699-8252ACD04138}" type="pres">
      <dgm:prSet presAssocID="{7909A47C-3DD7-41E3-B802-77F04ED98B01}" presName="node" presStyleLbl="node1" presStyleIdx="2" presStyleCnt="4">
        <dgm:presLayoutVars>
          <dgm:bulletEnabled val="1"/>
        </dgm:presLayoutVars>
      </dgm:prSet>
      <dgm:spPr/>
      <dgm:t>
        <a:bodyPr/>
        <a:lstStyle/>
        <a:p>
          <a:endParaRPr lang="en-US"/>
        </a:p>
      </dgm:t>
    </dgm:pt>
    <dgm:pt modelId="{AECF5E68-E28B-46C9-8CD4-40D9EF45F1B7}" type="pres">
      <dgm:prSet presAssocID="{49EA96BA-C201-491D-85EE-D8D9BB4FAB3F}" presName="sibTrans" presStyleCnt="0"/>
      <dgm:spPr/>
    </dgm:pt>
    <dgm:pt modelId="{5AEC9212-2555-4B4D-9ADB-DBCFDE663B95}" type="pres">
      <dgm:prSet presAssocID="{B38F73A7-F9FE-48B0-B702-B525EC44D2C6}" presName="node" presStyleLbl="node1" presStyleIdx="3" presStyleCnt="4">
        <dgm:presLayoutVars>
          <dgm:bulletEnabled val="1"/>
        </dgm:presLayoutVars>
      </dgm:prSet>
      <dgm:spPr/>
      <dgm:t>
        <a:bodyPr/>
        <a:lstStyle/>
        <a:p>
          <a:endParaRPr lang="en-US"/>
        </a:p>
      </dgm:t>
    </dgm:pt>
  </dgm:ptLst>
  <dgm:cxnLst>
    <dgm:cxn modelId="{36A5FBE9-D034-4330-81FF-91E57538C989}" type="presOf" srcId="{780B43E5-866F-4434-B141-6606DC56B548}" destId="{3E5BDC4F-4E33-457F-A658-8D8F82805DB7}" srcOrd="0" destOrd="0" presId="urn:microsoft.com/office/officeart/2005/8/layout/default"/>
    <dgm:cxn modelId="{E3BD8503-E1B6-44ED-B9B7-E7903C5DC43D}" srcId="{780B43E5-866F-4434-B141-6606DC56B548}" destId="{65DC106E-7765-4661-9465-2A53C0BF5AA1}" srcOrd="0" destOrd="0" parTransId="{0F7F7A18-6B77-4AA5-A45A-44DE24FE6347}" sibTransId="{794D6B5B-91B6-4C4E-9FCD-853BE0ED79C2}"/>
    <dgm:cxn modelId="{7FD8B390-2C40-4C15-8B60-8078526720C1}" type="presOf" srcId="{86594566-67E6-4411-A940-8506C41649D1}" destId="{231D83CE-07EC-45DA-A17B-6F371F7F8909}" srcOrd="0" destOrd="0" presId="urn:microsoft.com/office/officeart/2005/8/layout/default"/>
    <dgm:cxn modelId="{B8867CDA-E043-40A7-915D-7D2CDF259059}" srcId="{780B43E5-866F-4434-B141-6606DC56B548}" destId="{B38F73A7-F9FE-48B0-B702-B525EC44D2C6}" srcOrd="3" destOrd="0" parTransId="{64126F46-1902-4B0D-88A1-5D09A4A41696}" sibTransId="{3508759E-05E8-4DDE-B6FD-E5D3F38820DE}"/>
    <dgm:cxn modelId="{FFC77F96-5E9B-4310-906A-3E4A009C8673}" type="presOf" srcId="{7909A47C-3DD7-41E3-B802-77F04ED98B01}" destId="{97EE55AF-305E-40F2-9699-8252ACD04138}" srcOrd="0" destOrd="0" presId="urn:microsoft.com/office/officeart/2005/8/layout/default"/>
    <dgm:cxn modelId="{F0C52CD9-DE57-4616-996B-B1D444C3B1A7}" type="presOf" srcId="{B38F73A7-F9FE-48B0-B702-B525EC44D2C6}" destId="{5AEC9212-2555-4B4D-9ADB-DBCFDE663B95}" srcOrd="0" destOrd="0" presId="urn:microsoft.com/office/officeart/2005/8/layout/default"/>
    <dgm:cxn modelId="{464EA3D8-0DA5-465C-8536-ADC11F8F66D5}" srcId="{780B43E5-866F-4434-B141-6606DC56B548}" destId="{7909A47C-3DD7-41E3-B802-77F04ED98B01}" srcOrd="2" destOrd="0" parTransId="{CA6CFCB6-0D30-4ED3-88B8-8D23FD774972}" sibTransId="{49EA96BA-C201-491D-85EE-D8D9BB4FAB3F}"/>
    <dgm:cxn modelId="{3F7359FE-D6DB-46B2-9E96-438197FC7647}" srcId="{780B43E5-866F-4434-B141-6606DC56B548}" destId="{86594566-67E6-4411-A940-8506C41649D1}" srcOrd="1" destOrd="0" parTransId="{F61AD9F5-0A13-4186-894E-123CA8DBC5C9}" sibTransId="{45755E32-BE78-41D5-B055-6F31DB756F3F}"/>
    <dgm:cxn modelId="{126579C0-66A6-45F1-9E82-3FE006255192}" type="presOf" srcId="{65DC106E-7765-4661-9465-2A53C0BF5AA1}" destId="{A2B3BB6C-5834-4B17-A900-52F3CBDB0846}" srcOrd="0" destOrd="0" presId="urn:microsoft.com/office/officeart/2005/8/layout/default"/>
    <dgm:cxn modelId="{2EEC20EA-CA2A-4B0E-83B4-8A54A43B285D}" type="presParOf" srcId="{3E5BDC4F-4E33-457F-A658-8D8F82805DB7}" destId="{A2B3BB6C-5834-4B17-A900-52F3CBDB0846}" srcOrd="0" destOrd="0" presId="urn:microsoft.com/office/officeart/2005/8/layout/default"/>
    <dgm:cxn modelId="{20CE5319-8658-4C7A-85EF-DB2DEFAB8C65}" type="presParOf" srcId="{3E5BDC4F-4E33-457F-A658-8D8F82805DB7}" destId="{1A0FBC63-A092-4FA9-8E2B-5BD918061A2C}" srcOrd="1" destOrd="0" presId="urn:microsoft.com/office/officeart/2005/8/layout/default"/>
    <dgm:cxn modelId="{CFE34D23-B168-4755-A2D0-A31C1BDA62DB}" type="presParOf" srcId="{3E5BDC4F-4E33-457F-A658-8D8F82805DB7}" destId="{231D83CE-07EC-45DA-A17B-6F371F7F8909}" srcOrd="2" destOrd="0" presId="urn:microsoft.com/office/officeart/2005/8/layout/default"/>
    <dgm:cxn modelId="{89290A21-E433-4A2D-98C8-524B245AE817}" type="presParOf" srcId="{3E5BDC4F-4E33-457F-A658-8D8F82805DB7}" destId="{239CDE0C-2EB5-4EEC-8084-AB061ABD162A}" srcOrd="3" destOrd="0" presId="urn:microsoft.com/office/officeart/2005/8/layout/default"/>
    <dgm:cxn modelId="{3D006A6D-C5EA-485D-9504-40C5124E58AA}" type="presParOf" srcId="{3E5BDC4F-4E33-457F-A658-8D8F82805DB7}" destId="{97EE55AF-305E-40F2-9699-8252ACD04138}" srcOrd="4" destOrd="0" presId="urn:microsoft.com/office/officeart/2005/8/layout/default"/>
    <dgm:cxn modelId="{7E9A339E-38F4-4BCB-92EB-C8E77FE2BBC0}" type="presParOf" srcId="{3E5BDC4F-4E33-457F-A658-8D8F82805DB7}" destId="{AECF5E68-E28B-46C9-8CD4-40D9EF45F1B7}" srcOrd="5" destOrd="0" presId="urn:microsoft.com/office/officeart/2005/8/layout/default"/>
    <dgm:cxn modelId="{A5B58BF6-575D-4717-857F-28DDDA482CBF}" type="presParOf" srcId="{3E5BDC4F-4E33-457F-A658-8D8F82805DB7}" destId="{5AEC9212-2555-4B4D-9ADB-DBCFDE663B9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67674-AEA8-456D-A290-F752A7E52864}">
      <dsp:nvSpPr>
        <dsp:cNvPr id="0" name=""/>
        <dsp:cNvSpPr/>
      </dsp:nvSpPr>
      <dsp:spPr>
        <a:xfrm>
          <a:off x="0" y="176212"/>
          <a:ext cx="2190749" cy="1314449"/>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0" kern="1200" cap="small" baseline="0" dirty="0">
              <a:solidFill>
                <a:schemeClr val="tx1"/>
              </a:solidFill>
            </a:rPr>
            <a:t>Policy &amp; Advocacy</a:t>
          </a:r>
        </a:p>
      </dsp:txBody>
      <dsp:txXfrm>
        <a:off x="0" y="176212"/>
        <a:ext cx="2190749" cy="1314449"/>
      </dsp:txXfrm>
    </dsp:sp>
    <dsp:sp modelId="{1B23D5EA-3FD0-41BF-9CC3-ED3A968232F5}">
      <dsp:nvSpPr>
        <dsp:cNvPr id="0" name=""/>
        <dsp:cNvSpPr/>
      </dsp:nvSpPr>
      <dsp:spPr>
        <a:xfrm>
          <a:off x="2409825" y="176212"/>
          <a:ext cx="2190749" cy="1314449"/>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0" kern="1200" cap="small" baseline="0" dirty="0">
              <a:solidFill>
                <a:schemeClr val="tx1"/>
              </a:solidFill>
            </a:rPr>
            <a:t>Training &amp; Capacity Building </a:t>
          </a:r>
        </a:p>
      </dsp:txBody>
      <dsp:txXfrm>
        <a:off x="2409825" y="176212"/>
        <a:ext cx="2190749" cy="1314449"/>
      </dsp:txXfrm>
    </dsp:sp>
    <dsp:sp modelId="{75243596-3472-43AA-857D-F442BEE38B19}">
      <dsp:nvSpPr>
        <dsp:cNvPr id="0" name=""/>
        <dsp:cNvSpPr/>
      </dsp:nvSpPr>
      <dsp:spPr>
        <a:xfrm>
          <a:off x="4819649" y="176212"/>
          <a:ext cx="2190749" cy="1314449"/>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0" kern="1200" cap="small" baseline="0" dirty="0">
              <a:solidFill>
                <a:schemeClr val="tx1"/>
              </a:solidFill>
            </a:rPr>
            <a:t>Overdose Prevention &amp; Advocacy</a:t>
          </a:r>
        </a:p>
      </dsp:txBody>
      <dsp:txXfrm>
        <a:off x="4819649" y="176212"/>
        <a:ext cx="2190749" cy="1314449"/>
      </dsp:txXfrm>
    </dsp:sp>
    <dsp:sp modelId="{DEE0BA82-6DED-412D-9448-BF2E893D0159}">
      <dsp:nvSpPr>
        <dsp:cNvPr id="0" name=""/>
        <dsp:cNvSpPr/>
      </dsp:nvSpPr>
      <dsp:spPr>
        <a:xfrm>
          <a:off x="1204912" y="1709737"/>
          <a:ext cx="2190749" cy="1314449"/>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0" kern="1200" cap="small" baseline="0" dirty="0">
              <a:solidFill>
                <a:schemeClr val="tx1"/>
              </a:solidFill>
            </a:rPr>
            <a:t>National &amp; Regional Conferences </a:t>
          </a:r>
        </a:p>
      </dsp:txBody>
      <dsp:txXfrm>
        <a:off x="1204912" y="1709737"/>
        <a:ext cx="2190749" cy="1314449"/>
      </dsp:txXfrm>
    </dsp:sp>
    <dsp:sp modelId="{353B7DA0-D329-41D9-96BD-6B6D4555FA88}">
      <dsp:nvSpPr>
        <dsp:cNvPr id="0" name=""/>
        <dsp:cNvSpPr/>
      </dsp:nvSpPr>
      <dsp:spPr>
        <a:xfrm>
          <a:off x="3614737" y="1709737"/>
          <a:ext cx="2190749" cy="1314449"/>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0" kern="1200" cap="small" baseline="0" dirty="0">
              <a:solidFill>
                <a:schemeClr val="tx1"/>
              </a:solidFill>
            </a:rPr>
            <a:t>Resources &amp; Publications</a:t>
          </a:r>
        </a:p>
      </dsp:txBody>
      <dsp:txXfrm>
        <a:off x="3614737" y="1709737"/>
        <a:ext cx="2190749" cy="1314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404CF-279A-4A75-8E0A-C67EDF7FBFE2}">
      <dsp:nvSpPr>
        <dsp:cNvPr id="0" name=""/>
        <dsp:cNvSpPr/>
      </dsp:nvSpPr>
      <dsp:spPr>
        <a:xfrm rot="5400000">
          <a:off x="3782403" y="917962"/>
          <a:ext cx="1039492" cy="904358"/>
        </a:xfrm>
        <a:prstGeom prst="hexagon">
          <a:avLst>
            <a:gd name="adj" fmla="val 25000"/>
            <a:gd name="vf" fmla="val 11547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baseline="0" dirty="0"/>
            <a:t>HIV Testing</a:t>
          </a:r>
        </a:p>
      </dsp:txBody>
      <dsp:txXfrm rot="-5400000">
        <a:off x="3990899" y="1012384"/>
        <a:ext cx="622500" cy="715517"/>
      </dsp:txXfrm>
    </dsp:sp>
    <dsp:sp modelId="{4267470A-C341-4443-AD06-96EB09F6BE54}">
      <dsp:nvSpPr>
        <dsp:cNvPr id="0" name=""/>
        <dsp:cNvSpPr/>
      </dsp:nvSpPr>
      <dsp:spPr>
        <a:xfrm>
          <a:off x="4800646" y="209028"/>
          <a:ext cx="1160073" cy="623695"/>
        </a:xfrm>
        <a:prstGeom prst="rect">
          <a:avLst/>
        </a:prstGeom>
        <a:noFill/>
        <a:ln>
          <a:noFill/>
        </a:ln>
        <a:effectLst/>
      </dsp:spPr>
      <dsp:style>
        <a:lnRef idx="0">
          <a:scrgbClr r="0" g="0" b="0"/>
        </a:lnRef>
        <a:fillRef idx="0">
          <a:scrgbClr r="0" g="0" b="0"/>
        </a:fillRef>
        <a:effectRef idx="0">
          <a:scrgbClr r="0" g="0" b="0"/>
        </a:effectRef>
        <a:fontRef idx="minor"/>
      </dsp:style>
    </dsp:sp>
    <dsp:sp modelId="{4C0C9903-296F-4417-8FF3-49FD43CE0EE3}">
      <dsp:nvSpPr>
        <dsp:cNvPr id="0" name=""/>
        <dsp:cNvSpPr/>
      </dsp:nvSpPr>
      <dsp:spPr>
        <a:xfrm rot="5400000">
          <a:off x="2830340" y="911590"/>
          <a:ext cx="1039492" cy="904358"/>
        </a:xfrm>
        <a:prstGeom prst="hexagon">
          <a:avLst>
            <a:gd name="adj" fmla="val 25000"/>
            <a:gd name="vf" fmla="val 11547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Policy</a:t>
          </a:r>
        </a:p>
      </dsp:txBody>
      <dsp:txXfrm rot="-5400000">
        <a:off x="3038836" y="1006012"/>
        <a:ext cx="622500" cy="715517"/>
      </dsp:txXfrm>
    </dsp:sp>
    <dsp:sp modelId="{917576F8-ED8F-495A-9353-4DC5DBBD0948}">
      <dsp:nvSpPr>
        <dsp:cNvPr id="0" name=""/>
        <dsp:cNvSpPr/>
      </dsp:nvSpPr>
      <dsp:spPr>
        <a:xfrm rot="5400000">
          <a:off x="1903165" y="920914"/>
          <a:ext cx="1039492" cy="904358"/>
        </a:xfrm>
        <a:prstGeom prst="hexagon">
          <a:avLst>
            <a:gd name="adj" fmla="val 25000"/>
            <a:gd name="vf" fmla="val 11547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baseline="0" dirty="0"/>
            <a:t>Prevention</a:t>
          </a:r>
          <a:r>
            <a:rPr lang="en-US" sz="1000" kern="1200" baseline="0" dirty="0"/>
            <a:t> with HIV-Negative Persons</a:t>
          </a:r>
        </a:p>
      </dsp:txBody>
      <dsp:txXfrm rot="-5400000">
        <a:off x="2111661" y="1015336"/>
        <a:ext cx="622500" cy="715517"/>
      </dsp:txXfrm>
    </dsp:sp>
    <dsp:sp modelId="{2333DA74-76DE-4326-ACD6-5519D37AC035}">
      <dsp:nvSpPr>
        <dsp:cNvPr id="0" name=""/>
        <dsp:cNvSpPr/>
      </dsp:nvSpPr>
      <dsp:spPr>
        <a:xfrm>
          <a:off x="2218546" y="1091349"/>
          <a:ext cx="1122652" cy="623695"/>
        </a:xfrm>
        <a:prstGeom prst="rect">
          <a:avLst/>
        </a:prstGeom>
        <a:noFill/>
        <a:ln>
          <a:noFill/>
        </a:ln>
        <a:effectLst/>
      </dsp:spPr>
      <dsp:style>
        <a:lnRef idx="0">
          <a:scrgbClr r="0" g="0" b="0"/>
        </a:lnRef>
        <a:fillRef idx="0">
          <a:scrgbClr r="0" g="0" b="0"/>
        </a:fillRef>
        <a:effectRef idx="0">
          <a:scrgbClr r="0" g="0" b="0"/>
        </a:effectRef>
        <a:fontRef idx="minor"/>
      </dsp:style>
    </dsp:sp>
    <dsp:sp modelId="{93A44671-88B6-4775-9FEC-FC083864EAD8}">
      <dsp:nvSpPr>
        <dsp:cNvPr id="0" name=""/>
        <dsp:cNvSpPr/>
      </dsp:nvSpPr>
      <dsp:spPr>
        <a:xfrm rot="5400000">
          <a:off x="5668444" y="927276"/>
          <a:ext cx="1039492" cy="904358"/>
        </a:xfrm>
        <a:prstGeom prst="hexagon">
          <a:avLst>
            <a:gd name="adj" fmla="val 25000"/>
            <a:gd name="vf" fmla="val 11547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a:t>Condom Distribution</a:t>
          </a:r>
        </a:p>
      </dsp:txBody>
      <dsp:txXfrm rot="-5400000">
        <a:off x="5876940" y="1021698"/>
        <a:ext cx="622500" cy="715517"/>
      </dsp:txXfrm>
    </dsp:sp>
    <dsp:sp modelId="{33BC06DA-E35B-4940-A4D1-E574E10A5E4F}">
      <dsp:nvSpPr>
        <dsp:cNvPr id="0" name=""/>
        <dsp:cNvSpPr/>
      </dsp:nvSpPr>
      <dsp:spPr>
        <a:xfrm rot="5400000">
          <a:off x="4722412" y="917848"/>
          <a:ext cx="1039492" cy="904358"/>
        </a:xfrm>
        <a:prstGeom prst="hexagon">
          <a:avLst>
            <a:gd name="adj" fmla="val 25000"/>
            <a:gd name="vf" fmla="val 11547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baseline="0" dirty="0"/>
            <a:t>Prevention </a:t>
          </a:r>
          <a:r>
            <a:rPr lang="en-US" sz="1000" kern="1200" baseline="0" dirty="0"/>
            <a:t>with HIV-Positive Persons</a:t>
          </a:r>
          <a:endParaRPr lang="en-US" sz="1000" kern="1200" dirty="0"/>
        </a:p>
      </dsp:txBody>
      <dsp:txXfrm rot="-5400000">
        <a:off x="4930908" y="1012270"/>
        <a:ext cx="622500" cy="715517"/>
      </dsp:txXfrm>
    </dsp:sp>
    <dsp:sp modelId="{7E1961DF-F6A9-41E0-B081-87F7455F031A}">
      <dsp:nvSpPr>
        <dsp:cNvPr id="0" name=""/>
        <dsp:cNvSpPr/>
      </dsp:nvSpPr>
      <dsp:spPr>
        <a:xfrm>
          <a:off x="4800646" y="1973671"/>
          <a:ext cx="1160073" cy="623695"/>
        </a:xfrm>
        <a:prstGeom prst="rect">
          <a:avLst/>
        </a:prstGeom>
        <a:noFill/>
        <a:ln>
          <a:noFill/>
        </a:ln>
        <a:effectLst/>
      </dsp:spPr>
      <dsp:style>
        <a:lnRef idx="0">
          <a:scrgbClr r="0" g="0" b="0"/>
        </a:lnRef>
        <a:fillRef idx="0">
          <a:scrgbClr r="0" g="0" b="0"/>
        </a:fillRef>
        <a:effectRef idx="0">
          <a:scrgbClr r="0" g="0" b="0"/>
        </a:effectRef>
        <a:fontRef idx="minor"/>
      </dsp:style>
    </dsp:sp>
    <dsp:sp modelId="{67DBA2DE-6630-49F8-B16A-22095D218B82}">
      <dsp:nvSpPr>
        <dsp:cNvPr id="0" name=""/>
        <dsp:cNvSpPr/>
      </dsp:nvSpPr>
      <dsp:spPr>
        <a:xfrm rot="5400000">
          <a:off x="3308438" y="1766656"/>
          <a:ext cx="1039492" cy="904358"/>
        </a:xfrm>
        <a:prstGeom prst="hexagon">
          <a:avLst>
            <a:gd name="adj" fmla="val 25000"/>
            <a:gd name="vf" fmla="val 11547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a:t>Harm Reduction</a:t>
          </a:r>
        </a:p>
      </dsp:txBody>
      <dsp:txXfrm rot="-5400000">
        <a:off x="3516934" y="1861078"/>
        <a:ext cx="622500" cy="715517"/>
      </dsp:txXfrm>
    </dsp:sp>
    <dsp:sp modelId="{789E84C1-4103-4993-9D0D-BBEDD4C96614}">
      <dsp:nvSpPr>
        <dsp:cNvPr id="0" name=""/>
        <dsp:cNvSpPr/>
      </dsp:nvSpPr>
      <dsp:spPr>
        <a:xfrm rot="5400000">
          <a:off x="2376814" y="1770346"/>
          <a:ext cx="1039492" cy="904358"/>
        </a:xfrm>
        <a:prstGeom prst="hexagon">
          <a:avLst>
            <a:gd name="adj" fmla="val 25000"/>
            <a:gd name="vf" fmla="val 11547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PrEP and PEP</a:t>
          </a:r>
        </a:p>
      </dsp:txBody>
      <dsp:txXfrm rot="-5400000">
        <a:off x="2585310" y="1864768"/>
        <a:ext cx="622500" cy="715517"/>
      </dsp:txXfrm>
    </dsp:sp>
    <dsp:sp modelId="{6CC643FA-7146-43BE-97A9-FAB9BC4844D3}">
      <dsp:nvSpPr>
        <dsp:cNvPr id="0" name=""/>
        <dsp:cNvSpPr/>
      </dsp:nvSpPr>
      <dsp:spPr>
        <a:xfrm>
          <a:off x="1883703" y="1694203"/>
          <a:ext cx="1122652" cy="623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endParaRPr lang="en-US" sz="2800" kern="1200" dirty="0"/>
        </a:p>
      </dsp:txBody>
      <dsp:txXfrm>
        <a:off x="1883703" y="1694203"/>
        <a:ext cx="1122652" cy="623695"/>
      </dsp:txXfrm>
    </dsp:sp>
    <dsp:sp modelId="{F4FA894E-F074-491D-852E-05B7EFC76D86}">
      <dsp:nvSpPr>
        <dsp:cNvPr id="0" name=""/>
        <dsp:cNvSpPr/>
      </dsp:nvSpPr>
      <dsp:spPr>
        <a:xfrm rot="5400000">
          <a:off x="2362389" y="67567"/>
          <a:ext cx="1039492" cy="90435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a:t>HDs</a:t>
          </a:r>
        </a:p>
      </dsp:txBody>
      <dsp:txXfrm rot="-5400000">
        <a:off x="2570885" y="161989"/>
        <a:ext cx="622500" cy="715517"/>
      </dsp:txXfrm>
    </dsp:sp>
    <dsp:sp modelId="{86AFEF37-AAB2-4339-9635-47602864E331}">
      <dsp:nvSpPr>
        <dsp:cNvPr id="0" name=""/>
        <dsp:cNvSpPr/>
      </dsp:nvSpPr>
      <dsp:spPr>
        <a:xfrm rot="5400000">
          <a:off x="5197842" y="76857"/>
          <a:ext cx="1039492" cy="90435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CBOs</a:t>
          </a:r>
        </a:p>
      </dsp:txBody>
      <dsp:txXfrm rot="-5400000">
        <a:off x="5406338" y="171279"/>
        <a:ext cx="622500" cy="715517"/>
      </dsp:txXfrm>
    </dsp:sp>
    <dsp:sp modelId="{0A3E1ECC-018A-4E0C-B192-9F2C8C8A6710}">
      <dsp:nvSpPr>
        <dsp:cNvPr id="0" name=""/>
        <dsp:cNvSpPr/>
      </dsp:nvSpPr>
      <dsp:spPr>
        <a:xfrm>
          <a:off x="4800646" y="3738314"/>
          <a:ext cx="1160073" cy="623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a:p>
      </dsp:txBody>
      <dsp:txXfrm>
        <a:off x="4800646" y="3738314"/>
        <a:ext cx="1160073" cy="623695"/>
      </dsp:txXfrm>
    </dsp:sp>
    <dsp:sp modelId="{F26EB728-C040-4B3C-8598-DB71306ED292}">
      <dsp:nvSpPr>
        <dsp:cNvPr id="0" name=""/>
        <dsp:cNvSpPr/>
      </dsp:nvSpPr>
      <dsp:spPr>
        <a:xfrm rot="5400000">
          <a:off x="4244377" y="1787124"/>
          <a:ext cx="1039492" cy="904358"/>
        </a:xfrm>
        <a:prstGeom prst="hexagon">
          <a:avLst>
            <a:gd name="adj" fmla="val 25000"/>
            <a:gd name="vf" fmla="val 11547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US" sz="900" kern="1200" dirty="0"/>
            <a:t>Navigation &amp; Care </a:t>
          </a:r>
          <a:r>
            <a:rPr lang="en-US" sz="800" kern="1200" dirty="0"/>
            <a:t>Coordination</a:t>
          </a:r>
        </a:p>
      </dsp:txBody>
      <dsp:txXfrm rot="-5400000">
        <a:off x="4452873" y="1881546"/>
        <a:ext cx="622500" cy="715517"/>
      </dsp:txXfrm>
    </dsp:sp>
    <dsp:sp modelId="{7070ED7A-EFF5-46F7-B217-B3498DDF767E}">
      <dsp:nvSpPr>
        <dsp:cNvPr id="0" name=""/>
        <dsp:cNvSpPr/>
      </dsp:nvSpPr>
      <dsp:spPr>
        <a:xfrm rot="5400000">
          <a:off x="5192317" y="1787924"/>
          <a:ext cx="1039492" cy="904358"/>
        </a:xfrm>
        <a:prstGeom prst="hexagon">
          <a:avLst>
            <a:gd name="adj" fmla="val 25000"/>
            <a:gd name="vf" fmla="val 11547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t>Outreach &amp; Recruitment</a:t>
          </a:r>
        </a:p>
      </dsp:txBody>
      <dsp:txXfrm rot="-5400000">
        <a:off x="5400813" y="1882346"/>
        <a:ext cx="622500" cy="715517"/>
      </dsp:txXfrm>
    </dsp:sp>
    <dsp:sp modelId="{299B9973-6636-4126-A0F0-DE535E0E8087}">
      <dsp:nvSpPr>
        <dsp:cNvPr id="0" name=""/>
        <dsp:cNvSpPr/>
      </dsp:nvSpPr>
      <dsp:spPr>
        <a:xfrm>
          <a:off x="2218546" y="4620635"/>
          <a:ext cx="1122652" cy="623695"/>
        </a:xfrm>
        <a:prstGeom prst="rect">
          <a:avLst/>
        </a:prstGeom>
        <a:noFill/>
        <a:ln>
          <a:noFill/>
        </a:ln>
        <a:effectLst/>
      </dsp:spPr>
      <dsp:style>
        <a:lnRef idx="0">
          <a:scrgbClr r="0" g="0" b="0"/>
        </a:lnRef>
        <a:fillRef idx="0">
          <a:scrgbClr r="0" g="0" b="0"/>
        </a:fillRef>
        <a:effectRef idx="0">
          <a:scrgbClr r="0" g="0" b="0"/>
        </a:effectRef>
        <a:fontRef idx="minor"/>
      </dsp:style>
    </dsp:sp>
    <dsp:sp modelId="{1DEA4B55-B40D-4A2D-8682-21E1D4E6F599}">
      <dsp:nvSpPr>
        <dsp:cNvPr id="0" name=""/>
        <dsp:cNvSpPr/>
      </dsp:nvSpPr>
      <dsp:spPr>
        <a:xfrm rot="5400000">
          <a:off x="6152249" y="1796313"/>
          <a:ext cx="1039492" cy="904358"/>
        </a:xfrm>
        <a:prstGeom prst="hexagon">
          <a:avLst>
            <a:gd name="adj" fmla="val 25000"/>
            <a:gd name="vf" fmla="val 11547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a:t>Community Mapping</a:t>
          </a:r>
        </a:p>
      </dsp:txBody>
      <dsp:txXfrm rot="-5400000">
        <a:off x="6360745" y="1890735"/>
        <a:ext cx="622500" cy="715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D6A4-B081-4321-A79E-536EAB9D0C09}">
      <dsp:nvSpPr>
        <dsp:cNvPr id="0" name=""/>
        <dsp:cNvSpPr/>
      </dsp:nvSpPr>
      <dsp:spPr>
        <a:xfrm>
          <a:off x="-5341080" y="-817996"/>
          <a:ext cx="6360393" cy="6360393"/>
        </a:xfrm>
        <a:prstGeom prst="blockArc">
          <a:avLst>
            <a:gd name="adj1" fmla="val 18900000"/>
            <a:gd name="adj2" fmla="val 2700000"/>
            <a:gd name="adj3" fmla="val 340"/>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BB9D0A-C5D7-40BD-BC64-9DB79AB37BAE}">
      <dsp:nvSpPr>
        <dsp:cNvPr id="0" name=""/>
        <dsp:cNvSpPr/>
      </dsp:nvSpPr>
      <dsp:spPr>
        <a:xfrm>
          <a:off x="655746" y="340775"/>
          <a:ext cx="7356256" cy="1208208"/>
        </a:xfrm>
        <a:prstGeom prst="rect">
          <a:avLst/>
        </a:prstGeom>
        <a:solidFill>
          <a:schemeClr val="bg1"/>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9998" tIns="63500" rIns="63500" bIns="63500" numCol="1" spcCol="1270" anchor="ctr" anchorCtr="0">
          <a:noAutofit/>
        </a:bodyPr>
        <a:lstStyle/>
        <a:p>
          <a:pPr lvl="0" algn="l" defTabSz="1111250">
            <a:lnSpc>
              <a:spcPct val="90000"/>
            </a:lnSpc>
            <a:spcBef>
              <a:spcPct val="0"/>
            </a:spcBef>
            <a:spcAft>
              <a:spcPct val="35000"/>
            </a:spcAft>
          </a:pPr>
          <a:r>
            <a:rPr lang="en-US" sz="2500" b="1" kern="1200" dirty="0">
              <a:solidFill>
                <a:schemeClr val="tx1"/>
              </a:solidFill>
              <a:latin typeface="Arial" pitchFamily="34" charset="0"/>
              <a:cs typeface="Arial" pitchFamily="34" charset="0"/>
            </a:rPr>
            <a:t>Respond to disproportionate disease and fatality rates</a:t>
          </a:r>
        </a:p>
      </dsp:txBody>
      <dsp:txXfrm>
        <a:off x="655746" y="340775"/>
        <a:ext cx="7356256" cy="1208208"/>
      </dsp:txXfrm>
    </dsp:sp>
    <dsp:sp modelId="{94CB2664-E12C-4BB1-94E5-19DAF5697C32}">
      <dsp:nvSpPr>
        <dsp:cNvPr id="0" name=""/>
        <dsp:cNvSpPr/>
      </dsp:nvSpPr>
      <dsp:spPr>
        <a:xfrm>
          <a:off x="65196" y="354330"/>
          <a:ext cx="1181099" cy="1181099"/>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EB29899-EF7E-4A53-83F2-BDA8968842A5}">
      <dsp:nvSpPr>
        <dsp:cNvPr id="0" name=""/>
        <dsp:cNvSpPr/>
      </dsp:nvSpPr>
      <dsp:spPr>
        <a:xfrm>
          <a:off x="914425" y="1904996"/>
          <a:ext cx="7012792" cy="1006835"/>
        </a:xfrm>
        <a:prstGeom prst="rect">
          <a:avLst/>
        </a:prstGeom>
        <a:solidFill>
          <a:schemeClr val="bg1"/>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9998" tIns="63500" rIns="63500" bIns="63500" numCol="1" spcCol="1270" anchor="ctr" anchorCtr="0">
          <a:noAutofit/>
        </a:bodyPr>
        <a:lstStyle/>
        <a:p>
          <a:pPr lvl="0" algn="l" defTabSz="1111250">
            <a:lnSpc>
              <a:spcPct val="90000"/>
            </a:lnSpc>
            <a:spcBef>
              <a:spcPct val="0"/>
            </a:spcBef>
            <a:spcAft>
              <a:spcPct val="35000"/>
            </a:spcAft>
          </a:pPr>
          <a:r>
            <a:rPr lang="en-US" sz="2500" b="1" kern="1200" dirty="0">
              <a:solidFill>
                <a:schemeClr val="tx1"/>
              </a:solidFill>
              <a:latin typeface="Arial" pitchFamily="34" charset="0"/>
              <a:cs typeface="Arial" pitchFamily="34" charset="0"/>
            </a:rPr>
            <a:t>Reach vulnerable populations</a:t>
          </a:r>
        </a:p>
      </dsp:txBody>
      <dsp:txXfrm>
        <a:off x="914425" y="1904996"/>
        <a:ext cx="7012792" cy="1006835"/>
      </dsp:txXfrm>
    </dsp:sp>
    <dsp:sp modelId="{335027BA-5F0C-49F5-8593-1253AD84989B}">
      <dsp:nvSpPr>
        <dsp:cNvPr id="0" name=""/>
        <dsp:cNvSpPr/>
      </dsp:nvSpPr>
      <dsp:spPr>
        <a:xfrm>
          <a:off x="408660" y="1771649"/>
          <a:ext cx="1181099" cy="1181099"/>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65563C2-A449-4CCB-AC4D-4BE52A06C445}">
      <dsp:nvSpPr>
        <dsp:cNvPr id="0" name=""/>
        <dsp:cNvSpPr/>
      </dsp:nvSpPr>
      <dsp:spPr>
        <a:xfrm>
          <a:off x="655746" y="3221884"/>
          <a:ext cx="7356256" cy="1115270"/>
        </a:xfrm>
        <a:prstGeom prst="rect">
          <a:avLst/>
        </a:prstGeom>
        <a:solidFill>
          <a:schemeClr val="bg1"/>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9998" tIns="60960" rIns="60960" bIns="6096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latin typeface="Arial" pitchFamily="34" charset="0"/>
              <a:cs typeface="Arial" pitchFamily="34" charset="0"/>
            </a:rPr>
            <a:t>Keep individuals engaged if they relapse or are not abstinent from drugs or sex</a:t>
          </a:r>
        </a:p>
      </dsp:txBody>
      <dsp:txXfrm>
        <a:off x="655746" y="3221884"/>
        <a:ext cx="7356256" cy="1115270"/>
      </dsp:txXfrm>
    </dsp:sp>
    <dsp:sp modelId="{1A404C76-2A23-4802-92AF-B86039287FB9}">
      <dsp:nvSpPr>
        <dsp:cNvPr id="0" name=""/>
        <dsp:cNvSpPr/>
      </dsp:nvSpPr>
      <dsp:spPr>
        <a:xfrm>
          <a:off x="65196" y="3188970"/>
          <a:ext cx="1181099" cy="1181099"/>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F7839-5F3C-48E0-9287-E0C5EA9BFBBC}">
      <dsp:nvSpPr>
        <dsp:cNvPr id="0" name=""/>
        <dsp:cNvSpPr/>
      </dsp:nvSpPr>
      <dsp:spPr>
        <a:xfrm>
          <a:off x="550404" y="1994"/>
          <a:ext cx="5444871" cy="49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977900">
            <a:lnSpc>
              <a:spcPct val="90000"/>
            </a:lnSpc>
            <a:spcBef>
              <a:spcPct val="0"/>
            </a:spcBef>
            <a:spcAft>
              <a:spcPct val="35000"/>
            </a:spcAft>
          </a:pPr>
          <a:endParaRPr lang="en-US" sz="2200" kern="1200" dirty="0"/>
        </a:p>
      </dsp:txBody>
      <dsp:txXfrm>
        <a:off x="550404" y="1994"/>
        <a:ext cx="5444871" cy="494988"/>
      </dsp:txXfrm>
    </dsp:sp>
    <dsp:sp modelId="{3242C0EA-8300-4D4B-AB16-451617C5B98D}">
      <dsp:nvSpPr>
        <dsp:cNvPr id="0" name=""/>
        <dsp:cNvSpPr/>
      </dsp:nvSpPr>
      <dsp:spPr>
        <a:xfrm>
          <a:off x="550404" y="496982"/>
          <a:ext cx="1274100" cy="1008309"/>
        </a:xfrm>
        <a:prstGeom prst="chevron">
          <a:avLst>
            <a:gd name="adj" fmla="val 7061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EC01487E-D362-47EA-8A79-F70A246180B9}">
      <dsp:nvSpPr>
        <dsp:cNvPr id="0" name=""/>
        <dsp:cNvSpPr/>
      </dsp:nvSpPr>
      <dsp:spPr>
        <a:xfrm>
          <a:off x="1315711" y="496982"/>
          <a:ext cx="1274100" cy="1008309"/>
        </a:xfrm>
        <a:prstGeom prst="chevron">
          <a:avLst>
            <a:gd name="adj" fmla="val 7061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F03FA540-32C7-4AF6-83B9-02161B2D550E}">
      <dsp:nvSpPr>
        <dsp:cNvPr id="0" name=""/>
        <dsp:cNvSpPr/>
      </dsp:nvSpPr>
      <dsp:spPr>
        <a:xfrm>
          <a:off x="2128306" y="457205"/>
          <a:ext cx="1274100" cy="1008309"/>
        </a:xfrm>
        <a:prstGeom prst="chevron">
          <a:avLst>
            <a:gd name="adj" fmla="val 7061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4FB3FF5B-4206-43A7-A7E6-45ED0717542A}">
      <dsp:nvSpPr>
        <dsp:cNvPr id="0" name=""/>
        <dsp:cNvSpPr/>
      </dsp:nvSpPr>
      <dsp:spPr>
        <a:xfrm>
          <a:off x="2846929" y="496982"/>
          <a:ext cx="1274100" cy="1008309"/>
        </a:xfrm>
        <a:prstGeom prst="chevron">
          <a:avLst>
            <a:gd name="adj" fmla="val 7061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6CF78FAF-6732-4130-8A85-C15AF4BBFDE0}">
      <dsp:nvSpPr>
        <dsp:cNvPr id="0" name=""/>
        <dsp:cNvSpPr/>
      </dsp:nvSpPr>
      <dsp:spPr>
        <a:xfrm>
          <a:off x="3612841" y="496982"/>
          <a:ext cx="1274100" cy="1008309"/>
        </a:xfrm>
        <a:prstGeom prst="chevron">
          <a:avLst>
            <a:gd name="adj" fmla="val 7061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E0431683-4D46-4799-8E1B-B7D5F089A1FB}">
      <dsp:nvSpPr>
        <dsp:cNvPr id="0" name=""/>
        <dsp:cNvSpPr/>
      </dsp:nvSpPr>
      <dsp:spPr>
        <a:xfrm>
          <a:off x="4378148" y="496982"/>
          <a:ext cx="1274100" cy="1008309"/>
        </a:xfrm>
        <a:prstGeom prst="chevron">
          <a:avLst>
            <a:gd name="adj" fmla="val 7061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3E1D1C57-18DB-4D6E-9256-90D5C253F6D0}">
      <dsp:nvSpPr>
        <dsp:cNvPr id="0" name=""/>
        <dsp:cNvSpPr/>
      </dsp:nvSpPr>
      <dsp:spPr>
        <a:xfrm>
          <a:off x="5144060" y="496982"/>
          <a:ext cx="1274100" cy="1008309"/>
        </a:xfrm>
        <a:prstGeom prst="chevron">
          <a:avLst>
            <a:gd name="adj" fmla="val 7061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B5203876-782E-4B85-857D-9012506CF4FD}">
      <dsp:nvSpPr>
        <dsp:cNvPr id="0" name=""/>
        <dsp:cNvSpPr/>
      </dsp:nvSpPr>
      <dsp:spPr>
        <a:xfrm>
          <a:off x="567778" y="609599"/>
          <a:ext cx="5515655" cy="806647"/>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en-US" sz="2400" kern="1200" dirty="0"/>
            <a:t>Challenge Stigma</a:t>
          </a:r>
        </a:p>
      </dsp:txBody>
      <dsp:txXfrm>
        <a:off x="567778" y="609599"/>
        <a:ext cx="5515655" cy="806647"/>
      </dsp:txXfrm>
    </dsp:sp>
    <dsp:sp modelId="{C9F11032-600E-4F5E-B691-6D00CE4307DA}">
      <dsp:nvSpPr>
        <dsp:cNvPr id="0" name=""/>
        <dsp:cNvSpPr/>
      </dsp:nvSpPr>
      <dsp:spPr>
        <a:xfrm>
          <a:off x="550404" y="1586488"/>
          <a:ext cx="5444871" cy="49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977900">
            <a:lnSpc>
              <a:spcPct val="90000"/>
            </a:lnSpc>
            <a:spcBef>
              <a:spcPct val="0"/>
            </a:spcBef>
            <a:spcAft>
              <a:spcPct val="35000"/>
            </a:spcAft>
          </a:pPr>
          <a:endParaRPr lang="en-US" sz="2200" kern="1200" dirty="0"/>
        </a:p>
      </dsp:txBody>
      <dsp:txXfrm>
        <a:off x="550404" y="1586488"/>
        <a:ext cx="5444871" cy="494988"/>
      </dsp:txXfrm>
    </dsp:sp>
    <dsp:sp modelId="{F001978B-5301-44DE-9960-C12E1BEC02A6}">
      <dsp:nvSpPr>
        <dsp:cNvPr id="0" name=""/>
        <dsp:cNvSpPr/>
      </dsp:nvSpPr>
      <dsp:spPr>
        <a:xfrm>
          <a:off x="550404" y="2081476"/>
          <a:ext cx="1274100" cy="1008309"/>
        </a:xfrm>
        <a:prstGeom prst="chevron">
          <a:avLst>
            <a:gd name="adj" fmla="val 7061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B696165D-8B70-4D65-B459-7A6AE677F4EA}">
      <dsp:nvSpPr>
        <dsp:cNvPr id="0" name=""/>
        <dsp:cNvSpPr/>
      </dsp:nvSpPr>
      <dsp:spPr>
        <a:xfrm>
          <a:off x="1315711" y="2081476"/>
          <a:ext cx="1274100" cy="1008309"/>
        </a:xfrm>
        <a:prstGeom prst="chevron">
          <a:avLst>
            <a:gd name="adj" fmla="val 7061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71A44F97-25B1-4698-8C09-1D98ACBFB654}">
      <dsp:nvSpPr>
        <dsp:cNvPr id="0" name=""/>
        <dsp:cNvSpPr/>
      </dsp:nvSpPr>
      <dsp:spPr>
        <a:xfrm>
          <a:off x="2091764" y="2057397"/>
          <a:ext cx="1274100" cy="1008309"/>
        </a:xfrm>
        <a:prstGeom prst="chevron">
          <a:avLst>
            <a:gd name="adj" fmla="val 7061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32B60835-2090-4B1C-B59D-CEB4FE5F0A64}">
      <dsp:nvSpPr>
        <dsp:cNvPr id="0" name=""/>
        <dsp:cNvSpPr/>
      </dsp:nvSpPr>
      <dsp:spPr>
        <a:xfrm>
          <a:off x="2846929" y="2081476"/>
          <a:ext cx="1274100" cy="1008309"/>
        </a:xfrm>
        <a:prstGeom prst="chevron">
          <a:avLst>
            <a:gd name="adj" fmla="val 7061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33A26060-678E-42F3-9100-E6A35B18F77D}">
      <dsp:nvSpPr>
        <dsp:cNvPr id="0" name=""/>
        <dsp:cNvSpPr/>
      </dsp:nvSpPr>
      <dsp:spPr>
        <a:xfrm>
          <a:off x="3615759" y="2057397"/>
          <a:ext cx="1274100" cy="1008309"/>
        </a:xfrm>
        <a:prstGeom prst="chevron">
          <a:avLst>
            <a:gd name="adj" fmla="val 7061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498A3AA-F628-428B-9274-43059F000C28}">
      <dsp:nvSpPr>
        <dsp:cNvPr id="0" name=""/>
        <dsp:cNvSpPr/>
      </dsp:nvSpPr>
      <dsp:spPr>
        <a:xfrm>
          <a:off x="4378148" y="2081476"/>
          <a:ext cx="1274100" cy="1008309"/>
        </a:xfrm>
        <a:prstGeom prst="chevron">
          <a:avLst>
            <a:gd name="adj" fmla="val 7061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C6817A4F-9788-4ADA-B024-6BC6A1BC6AE2}">
      <dsp:nvSpPr>
        <dsp:cNvPr id="0" name=""/>
        <dsp:cNvSpPr/>
      </dsp:nvSpPr>
      <dsp:spPr>
        <a:xfrm>
          <a:off x="5144060" y="2081476"/>
          <a:ext cx="1274100" cy="1008309"/>
        </a:xfrm>
        <a:prstGeom prst="chevron">
          <a:avLst>
            <a:gd name="adj" fmla="val 7061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5F444F15-391D-4D44-B19A-68B2DDB8B063}">
      <dsp:nvSpPr>
        <dsp:cNvPr id="0" name=""/>
        <dsp:cNvSpPr/>
      </dsp:nvSpPr>
      <dsp:spPr>
        <a:xfrm>
          <a:off x="567778" y="2209797"/>
          <a:ext cx="5515655" cy="806647"/>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en-US" sz="2400" kern="1200" dirty="0"/>
            <a:t>Increase Trust with Clients and Foster Engagement</a:t>
          </a:r>
        </a:p>
      </dsp:txBody>
      <dsp:txXfrm>
        <a:off x="567778" y="2209797"/>
        <a:ext cx="5515655" cy="806647"/>
      </dsp:txXfrm>
    </dsp:sp>
    <dsp:sp modelId="{94D30006-93AD-4219-9D11-F37FC94801E6}">
      <dsp:nvSpPr>
        <dsp:cNvPr id="0" name=""/>
        <dsp:cNvSpPr/>
      </dsp:nvSpPr>
      <dsp:spPr>
        <a:xfrm>
          <a:off x="550404" y="3170981"/>
          <a:ext cx="5444871" cy="49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977900">
            <a:lnSpc>
              <a:spcPct val="90000"/>
            </a:lnSpc>
            <a:spcBef>
              <a:spcPct val="0"/>
            </a:spcBef>
            <a:spcAft>
              <a:spcPct val="35000"/>
            </a:spcAft>
          </a:pPr>
          <a:endParaRPr lang="en-US" sz="2200" kern="1200" dirty="0"/>
        </a:p>
      </dsp:txBody>
      <dsp:txXfrm>
        <a:off x="550404" y="3170981"/>
        <a:ext cx="5444871" cy="494988"/>
      </dsp:txXfrm>
    </dsp:sp>
    <dsp:sp modelId="{E171A715-463E-4C50-BFCE-8A15FE9D1DFF}">
      <dsp:nvSpPr>
        <dsp:cNvPr id="0" name=""/>
        <dsp:cNvSpPr/>
      </dsp:nvSpPr>
      <dsp:spPr>
        <a:xfrm>
          <a:off x="550404" y="3665969"/>
          <a:ext cx="1274100" cy="1008309"/>
        </a:xfrm>
        <a:prstGeom prst="chevron">
          <a:avLst>
            <a:gd name="adj" fmla="val 7061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7DE260F9-D4D2-4D45-BE1D-A0ACFA739F73}">
      <dsp:nvSpPr>
        <dsp:cNvPr id="0" name=""/>
        <dsp:cNvSpPr/>
      </dsp:nvSpPr>
      <dsp:spPr>
        <a:xfrm>
          <a:off x="1315711" y="3665969"/>
          <a:ext cx="1274100" cy="1008309"/>
        </a:xfrm>
        <a:prstGeom prst="chevron">
          <a:avLst>
            <a:gd name="adj" fmla="val 7061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A4F19095-1E85-4A12-B46B-66E7CAD5F63F}">
      <dsp:nvSpPr>
        <dsp:cNvPr id="0" name=""/>
        <dsp:cNvSpPr/>
      </dsp:nvSpPr>
      <dsp:spPr>
        <a:xfrm>
          <a:off x="2050178" y="3665969"/>
          <a:ext cx="1336989" cy="1008309"/>
        </a:xfrm>
        <a:prstGeom prst="chevron">
          <a:avLst>
            <a:gd name="adj" fmla="val 7061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AC234FD9-AA09-4ED8-B73E-6FFE9717863D}">
      <dsp:nvSpPr>
        <dsp:cNvPr id="0" name=""/>
        <dsp:cNvSpPr/>
      </dsp:nvSpPr>
      <dsp:spPr>
        <a:xfrm>
          <a:off x="2846929" y="3665969"/>
          <a:ext cx="1274100" cy="1008309"/>
        </a:xfrm>
        <a:prstGeom prst="chevron">
          <a:avLst>
            <a:gd name="adj" fmla="val 7061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439409CC-B9D5-4801-A486-647E952D8B6D}">
      <dsp:nvSpPr>
        <dsp:cNvPr id="0" name=""/>
        <dsp:cNvSpPr/>
      </dsp:nvSpPr>
      <dsp:spPr>
        <a:xfrm>
          <a:off x="3612841" y="3665969"/>
          <a:ext cx="1274100" cy="1008309"/>
        </a:xfrm>
        <a:prstGeom prst="chevron">
          <a:avLst>
            <a:gd name="adj" fmla="val 7061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3F9665A8-2A45-4787-9214-DDEFAC60D001}">
      <dsp:nvSpPr>
        <dsp:cNvPr id="0" name=""/>
        <dsp:cNvSpPr/>
      </dsp:nvSpPr>
      <dsp:spPr>
        <a:xfrm>
          <a:off x="4378148" y="3665969"/>
          <a:ext cx="1274100" cy="1008309"/>
        </a:xfrm>
        <a:prstGeom prst="chevron">
          <a:avLst>
            <a:gd name="adj" fmla="val 7061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E6B59365-FC13-4CBB-A577-E7BFB17EA063}">
      <dsp:nvSpPr>
        <dsp:cNvPr id="0" name=""/>
        <dsp:cNvSpPr/>
      </dsp:nvSpPr>
      <dsp:spPr>
        <a:xfrm>
          <a:off x="5144060" y="3665969"/>
          <a:ext cx="1274100" cy="1008309"/>
        </a:xfrm>
        <a:prstGeom prst="chevron">
          <a:avLst>
            <a:gd name="adj" fmla="val 7061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C7EFAC29-4560-4DDB-ACF2-B20967B784BF}">
      <dsp:nvSpPr>
        <dsp:cNvPr id="0" name=""/>
        <dsp:cNvSpPr/>
      </dsp:nvSpPr>
      <dsp:spPr>
        <a:xfrm>
          <a:off x="567778" y="3657596"/>
          <a:ext cx="5515655" cy="806647"/>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en-US" sz="2400" kern="1200" dirty="0"/>
            <a:t>Improve Public Health</a:t>
          </a:r>
        </a:p>
      </dsp:txBody>
      <dsp:txXfrm>
        <a:off x="567778" y="3657596"/>
        <a:ext cx="5515655" cy="8066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CB2E3-7D10-42C6-B6A2-F8416CB2D300}">
      <dsp:nvSpPr>
        <dsp:cNvPr id="0" name=""/>
        <dsp:cNvSpPr/>
      </dsp:nvSpPr>
      <dsp:spPr>
        <a:xfrm rot="5400000">
          <a:off x="624013" y="1277371"/>
          <a:ext cx="607482" cy="691596"/>
        </a:xfrm>
        <a:prstGeom prst="bentUpArrow">
          <a:avLst>
            <a:gd name="adj1" fmla="val 32840"/>
            <a:gd name="adj2" fmla="val 25000"/>
            <a:gd name="adj3" fmla="val 3578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3B880A-6331-4907-8961-70A4D64EF850}">
      <dsp:nvSpPr>
        <dsp:cNvPr id="0" name=""/>
        <dsp:cNvSpPr/>
      </dsp:nvSpPr>
      <dsp:spPr>
        <a:xfrm>
          <a:off x="7244" y="561850"/>
          <a:ext cx="1934287" cy="800046"/>
        </a:xfrm>
        <a:prstGeom prst="roundRect">
          <a:avLst>
            <a:gd name="adj" fmla="val 1667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Referral Forms</a:t>
          </a:r>
        </a:p>
      </dsp:txBody>
      <dsp:txXfrm>
        <a:off x="46306" y="600912"/>
        <a:ext cx="1856163" cy="721922"/>
      </dsp:txXfrm>
    </dsp:sp>
    <dsp:sp modelId="{A9AA6FAB-24A8-42A4-B099-BE3F5D586BE4}">
      <dsp:nvSpPr>
        <dsp:cNvPr id="0" name=""/>
        <dsp:cNvSpPr/>
      </dsp:nvSpPr>
      <dsp:spPr>
        <a:xfrm>
          <a:off x="1602407" y="663961"/>
          <a:ext cx="2921196" cy="578554"/>
        </a:xfrm>
        <a:prstGeom prst="rect">
          <a:avLst/>
        </a:prstGeom>
        <a:noFill/>
        <a:ln>
          <a:noFill/>
        </a:ln>
        <a:effectLst/>
      </dsp:spPr>
      <dsp:style>
        <a:lnRef idx="0">
          <a:scrgbClr r="0" g="0" b="0"/>
        </a:lnRef>
        <a:fillRef idx="0">
          <a:scrgbClr r="0" g="0" b="0"/>
        </a:fillRef>
        <a:effectRef idx="0">
          <a:scrgbClr r="0" g="0" b="0"/>
        </a:effectRef>
        <a:fontRef idx="minor"/>
      </dsp:style>
    </dsp:sp>
    <dsp:sp modelId="{DDB4C9B1-1A43-40E4-A64D-1D2FCFCBD108}">
      <dsp:nvSpPr>
        <dsp:cNvPr id="0" name=""/>
        <dsp:cNvSpPr/>
      </dsp:nvSpPr>
      <dsp:spPr>
        <a:xfrm rot="5400000">
          <a:off x="2213268" y="2123584"/>
          <a:ext cx="607482" cy="691596"/>
        </a:xfrm>
        <a:prstGeom prst="bentUpArrow">
          <a:avLst>
            <a:gd name="adj1" fmla="val 32840"/>
            <a:gd name="adj2" fmla="val 25000"/>
            <a:gd name="adj3" fmla="val 3578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5C54BE-BDC7-4A6D-8684-DDC3D71BFD23}">
      <dsp:nvSpPr>
        <dsp:cNvPr id="0" name=""/>
        <dsp:cNvSpPr/>
      </dsp:nvSpPr>
      <dsp:spPr>
        <a:xfrm>
          <a:off x="1596500" y="1408063"/>
          <a:ext cx="1934287" cy="800046"/>
        </a:xfrm>
        <a:prstGeom prst="roundRect">
          <a:avLst>
            <a:gd name="adj" fmla="val 16670"/>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Communication with a Contact</a:t>
          </a:r>
        </a:p>
      </dsp:txBody>
      <dsp:txXfrm>
        <a:off x="1635562" y="1447125"/>
        <a:ext cx="1856163" cy="721922"/>
      </dsp:txXfrm>
    </dsp:sp>
    <dsp:sp modelId="{B0525399-3A11-453A-8082-849FFDE02D27}">
      <dsp:nvSpPr>
        <dsp:cNvPr id="0" name=""/>
        <dsp:cNvSpPr/>
      </dsp:nvSpPr>
      <dsp:spPr>
        <a:xfrm>
          <a:off x="3074965" y="1518447"/>
          <a:ext cx="743772" cy="578554"/>
        </a:xfrm>
        <a:prstGeom prst="rect">
          <a:avLst/>
        </a:prstGeom>
        <a:noFill/>
        <a:ln>
          <a:noFill/>
        </a:ln>
        <a:effectLst/>
      </dsp:spPr>
      <dsp:style>
        <a:lnRef idx="0">
          <a:scrgbClr r="0" g="0" b="0"/>
        </a:lnRef>
        <a:fillRef idx="0">
          <a:scrgbClr r="0" g="0" b="0"/>
        </a:fillRef>
        <a:effectRef idx="0">
          <a:scrgbClr r="0" g="0" b="0"/>
        </a:effectRef>
        <a:fontRef idx="minor"/>
      </dsp:style>
    </dsp:sp>
    <dsp:sp modelId="{FB5C9BAE-15E2-4505-BD99-0864E6944894}">
      <dsp:nvSpPr>
        <dsp:cNvPr id="0" name=""/>
        <dsp:cNvSpPr/>
      </dsp:nvSpPr>
      <dsp:spPr>
        <a:xfrm rot="5400000">
          <a:off x="3802524" y="2969797"/>
          <a:ext cx="607482" cy="691596"/>
        </a:xfrm>
        <a:prstGeom prst="bentUpArrow">
          <a:avLst>
            <a:gd name="adj1" fmla="val 32840"/>
            <a:gd name="adj2" fmla="val 25000"/>
            <a:gd name="adj3" fmla="val 3578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04F0CB-147B-4414-9242-D90F28376914}">
      <dsp:nvSpPr>
        <dsp:cNvPr id="0" name=""/>
        <dsp:cNvSpPr/>
      </dsp:nvSpPr>
      <dsp:spPr>
        <a:xfrm>
          <a:off x="3185756" y="2254276"/>
          <a:ext cx="1934287" cy="800046"/>
        </a:xfrm>
        <a:prstGeom prst="roundRect">
          <a:avLst>
            <a:gd name="adj" fmla="val 16670"/>
          </a:avLst>
        </a:prstGeom>
        <a:solidFill>
          <a:srgbClr val="66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Provide Assistance</a:t>
          </a:r>
        </a:p>
      </dsp:txBody>
      <dsp:txXfrm>
        <a:off x="3224818" y="2293338"/>
        <a:ext cx="1856163" cy="721922"/>
      </dsp:txXfrm>
    </dsp:sp>
    <dsp:sp modelId="{D86F3419-203C-467F-BB2B-7F98CD9EAE60}">
      <dsp:nvSpPr>
        <dsp:cNvPr id="0" name=""/>
        <dsp:cNvSpPr/>
      </dsp:nvSpPr>
      <dsp:spPr>
        <a:xfrm>
          <a:off x="4664221" y="2364661"/>
          <a:ext cx="743772" cy="578554"/>
        </a:xfrm>
        <a:prstGeom prst="rect">
          <a:avLst/>
        </a:prstGeom>
        <a:noFill/>
        <a:ln>
          <a:noFill/>
        </a:ln>
        <a:effectLst/>
      </dsp:spPr>
      <dsp:style>
        <a:lnRef idx="0">
          <a:scrgbClr r="0" g="0" b="0"/>
        </a:lnRef>
        <a:fillRef idx="0">
          <a:scrgbClr r="0" g="0" b="0"/>
        </a:fillRef>
        <a:effectRef idx="0">
          <a:scrgbClr r="0" g="0" b="0"/>
        </a:effectRef>
        <a:fontRef idx="minor"/>
      </dsp:style>
    </dsp:sp>
    <dsp:sp modelId="{FD8785F2-66A5-4877-9093-5C63C95E3FCE}">
      <dsp:nvSpPr>
        <dsp:cNvPr id="0" name=""/>
        <dsp:cNvSpPr/>
      </dsp:nvSpPr>
      <dsp:spPr>
        <a:xfrm rot="5400000">
          <a:off x="5391780" y="3816011"/>
          <a:ext cx="607482" cy="691596"/>
        </a:xfrm>
        <a:prstGeom prst="bentUpArrow">
          <a:avLst>
            <a:gd name="adj1" fmla="val 32840"/>
            <a:gd name="adj2" fmla="val 25000"/>
            <a:gd name="adj3" fmla="val 3578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7A36D7-FB9C-4C6C-A4B0-B959448823EE}">
      <dsp:nvSpPr>
        <dsp:cNvPr id="0" name=""/>
        <dsp:cNvSpPr/>
      </dsp:nvSpPr>
      <dsp:spPr>
        <a:xfrm>
          <a:off x="4775012" y="3100489"/>
          <a:ext cx="1934287" cy="800046"/>
        </a:xfrm>
        <a:prstGeom prst="roundRect">
          <a:avLst>
            <a:gd name="adj" fmla="val 16670"/>
          </a:avLst>
        </a:prstGeom>
        <a:solidFill>
          <a:srgbClr val="99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Timely      Follow-Up</a:t>
          </a:r>
        </a:p>
      </dsp:txBody>
      <dsp:txXfrm>
        <a:off x="4814074" y="3139551"/>
        <a:ext cx="1856163" cy="721922"/>
      </dsp:txXfrm>
    </dsp:sp>
    <dsp:sp modelId="{C3A867E5-1F50-4306-BD09-541A59B71BEE}">
      <dsp:nvSpPr>
        <dsp:cNvPr id="0" name=""/>
        <dsp:cNvSpPr/>
      </dsp:nvSpPr>
      <dsp:spPr>
        <a:xfrm>
          <a:off x="6253476" y="3210874"/>
          <a:ext cx="743772" cy="578554"/>
        </a:xfrm>
        <a:prstGeom prst="rect">
          <a:avLst/>
        </a:prstGeom>
        <a:noFill/>
        <a:ln>
          <a:noFill/>
        </a:ln>
        <a:effectLst/>
      </dsp:spPr>
      <dsp:style>
        <a:lnRef idx="0">
          <a:scrgbClr r="0" g="0" b="0"/>
        </a:lnRef>
        <a:fillRef idx="0">
          <a:scrgbClr r="0" g="0" b="0"/>
        </a:fillRef>
        <a:effectRef idx="0">
          <a:scrgbClr r="0" g="0" b="0"/>
        </a:effectRef>
        <a:fontRef idx="minor"/>
      </dsp:style>
    </dsp:sp>
    <dsp:sp modelId="{F2A8B42D-6619-4967-A19A-3D15EDC8B592}">
      <dsp:nvSpPr>
        <dsp:cNvPr id="0" name=""/>
        <dsp:cNvSpPr/>
      </dsp:nvSpPr>
      <dsp:spPr>
        <a:xfrm>
          <a:off x="6340368" y="3962400"/>
          <a:ext cx="1934287" cy="800046"/>
        </a:xfrm>
        <a:prstGeom prst="roundRect">
          <a:avLst>
            <a:gd name="adj" fmla="val 16670"/>
          </a:avLst>
        </a:prstGeom>
        <a:solidFill>
          <a:srgbClr val="99FF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Re-Assess     Plan of Care</a:t>
          </a:r>
        </a:p>
      </dsp:txBody>
      <dsp:txXfrm>
        <a:off x="6379430" y="4001462"/>
        <a:ext cx="1856163" cy="7219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3BB6C-5834-4B17-A900-52F3CBDB0846}">
      <dsp:nvSpPr>
        <dsp:cNvPr id="0" name=""/>
        <dsp:cNvSpPr/>
      </dsp:nvSpPr>
      <dsp:spPr>
        <a:xfrm>
          <a:off x="4" y="25395"/>
          <a:ext cx="2902148" cy="1811776"/>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Keep a list of pertinent  information for organizations you have referred clients to</a:t>
          </a:r>
        </a:p>
      </dsp:txBody>
      <dsp:txXfrm>
        <a:off x="4" y="25395"/>
        <a:ext cx="2902148" cy="1811776"/>
      </dsp:txXfrm>
    </dsp:sp>
    <dsp:sp modelId="{231D83CE-07EC-45DA-A17B-6F371F7F8909}">
      <dsp:nvSpPr>
        <dsp:cNvPr id="0" name=""/>
        <dsp:cNvSpPr/>
      </dsp:nvSpPr>
      <dsp:spPr>
        <a:xfrm>
          <a:off x="3206936" y="0"/>
          <a:ext cx="2889059" cy="1916306"/>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Seek and Share referral resources with colleagues</a:t>
          </a:r>
        </a:p>
      </dsp:txBody>
      <dsp:txXfrm>
        <a:off x="3206936" y="0"/>
        <a:ext cx="2889059" cy="1916306"/>
      </dsp:txXfrm>
    </dsp:sp>
    <dsp:sp modelId="{97EE55AF-305E-40F2-9699-8252ACD04138}">
      <dsp:nvSpPr>
        <dsp:cNvPr id="0" name=""/>
        <dsp:cNvSpPr/>
      </dsp:nvSpPr>
      <dsp:spPr>
        <a:xfrm>
          <a:off x="744" y="2213815"/>
          <a:ext cx="2902148" cy="1741289"/>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Locate local community programs and government offices that clients frequently access</a:t>
          </a:r>
        </a:p>
      </dsp:txBody>
      <dsp:txXfrm>
        <a:off x="744" y="2213815"/>
        <a:ext cx="2902148" cy="1741289"/>
      </dsp:txXfrm>
    </dsp:sp>
    <dsp:sp modelId="{5AEC9212-2555-4B4D-9ADB-DBCFDE663B95}">
      <dsp:nvSpPr>
        <dsp:cNvPr id="0" name=""/>
        <dsp:cNvSpPr/>
      </dsp:nvSpPr>
      <dsp:spPr>
        <a:xfrm>
          <a:off x="3193107" y="2213815"/>
          <a:ext cx="2902148" cy="1741289"/>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Develop relationships and join or collaborate with related coalitions, networks and advocacy groups</a:t>
          </a:r>
        </a:p>
      </dsp:txBody>
      <dsp:txXfrm>
        <a:off x="3193107" y="2213815"/>
        <a:ext cx="2902148" cy="17412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0" y="0"/>
            <a:ext cx="3037627" cy="466577"/>
          </a:xfrm>
          <a:prstGeom prst="rect">
            <a:avLst/>
          </a:prstGeom>
          <a:noFill/>
          <a:ln w="9525">
            <a:noFill/>
            <a:miter lim="800000"/>
            <a:headEnd/>
            <a:tailEnd/>
          </a:ln>
          <a:effectLst/>
        </p:spPr>
        <p:txBody>
          <a:bodyPr vert="horz" wrap="square" lIns="92482" tIns="46241" rIns="92482" bIns="46241" numCol="1" anchor="t" anchorCtr="0" compatLnSpc="1">
            <a:prstTxWarp prst="textNoShape">
              <a:avLst/>
            </a:prstTxWarp>
          </a:bodyPr>
          <a:lstStyle>
            <a:lvl1pPr defTabSz="925007" eaLnBrk="1" hangingPunct="1">
              <a:defRPr sz="1200">
                <a:latin typeface="Tahoma" pitchFamily="34" charset="0"/>
                <a:ea typeface="+mn-ea"/>
                <a:cs typeface="+mn-cs"/>
              </a:defRPr>
            </a:lvl1pPr>
          </a:lstStyle>
          <a:p>
            <a:pPr>
              <a:defRPr/>
            </a:pPr>
            <a:endParaRPr lang="en-US"/>
          </a:p>
        </p:txBody>
      </p:sp>
      <p:sp>
        <p:nvSpPr>
          <p:cNvPr id="163843" name="Rectangle 3"/>
          <p:cNvSpPr>
            <a:spLocks noGrp="1" noChangeArrowheads="1"/>
          </p:cNvSpPr>
          <p:nvPr>
            <p:ph type="dt" sz="quarter" idx="1"/>
          </p:nvPr>
        </p:nvSpPr>
        <p:spPr bwMode="auto">
          <a:xfrm>
            <a:off x="3972776" y="0"/>
            <a:ext cx="3037626" cy="466577"/>
          </a:xfrm>
          <a:prstGeom prst="rect">
            <a:avLst/>
          </a:prstGeom>
          <a:noFill/>
          <a:ln w="9525">
            <a:noFill/>
            <a:miter lim="800000"/>
            <a:headEnd/>
            <a:tailEnd/>
          </a:ln>
          <a:effectLst/>
        </p:spPr>
        <p:txBody>
          <a:bodyPr vert="horz" wrap="square" lIns="92482" tIns="46241" rIns="92482" bIns="46241" numCol="1" anchor="t" anchorCtr="0" compatLnSpc="1">
            <a:prstTxWarp prst="textNoShape">
              <a:avLst/>
            </a:prstTxWarp>
          </a:bodyPr>
          <a:lstStyle>
            <a:lvl1pPr algn="r" defTabSz="925007" eaLnBrk="1" hangingPunct="1">
              <a:defRPr sz="1200">
                <a:latin typeface="Tahoma" pitchFamily="34" charset="0"/>
                <a:ea typeface="+mn-ea"/>
                <a:cs typeface="+mn-cs"/>
              </a:defRPr>
            </a:lvl1pPr>
          </a:lstStyle>
          <a:p>
            <a:pPr>
              <a:defRPr/>
            </a:pPr>
            <a:endParaRPr lang="en-US"/>
          </a:p>
        </p:txBody>
      </p:sp>
      <p:sp>
        <p:nvSpPr>
          <p:cNvPr id="163844" name="Rectangle 4"/>
          <p:cNvSpPr>
            <a:spLocks noGrp="1" noChangeArrowheads="1"/>
          </p:cNvSpPr>
          <p:nvPr>
            <p:ph type="ftr" sz="quarter" idx="2"/>
          </p:nvPr>
        </p:nvSpPr>
        <p:spPr bwMode="auto">
          <a:xfrm>
            <a:off x="0" y="8829823"/>
            <a:ext cx="3037627" cy="466577"/>
          </a:xfrm>
          <a:prstGeom prst="rect">
            <a:avLst/>
          </a:prstGeom>
          <a:noFill/>
          <a:ln w="9525">
            <a:noFill/>
            <a:miter lim="800000"/>
            <a:headEnd/>
            <a:tailEnd/>
          </a:ln>
          <a:effectLst/>
        </p:spPr>
        <p:txBody>
          <a:bodyPr vert="horz" wrap="square" lIns="92482" tIns="46241" rIns="92482" bIns="46241" numCol="1" anchor="b" anchorCtr="0" compatLnSpc="1">
            <a:prstTxWarp prst="textNoShape">
              <a:avLst/>
            </a:prstTxWarp>
          </a:bodyPr>
          <a:lstStyle>
            <a:lvl1pPr defTabSz="925007" eaLnBrk="1" hangingPunct="1">
              <a:defRPr sz="1200">
                <a:latin typeface="Tahoma" pitchFamily="34" charset="0"/>
                <a:ea typeface="+mn-ea"/>
                <a:cs typeface="+mn-cs"/>
              </a:defRPr>
            </a:lvl1pPr>
          </a:lstStyle>
          <a:p>
            <a:pPr>
              <a:defRPr/>
            </a:pPr>
            <a:endParaRPr lang="en-US"/>
          </a:p>
        </p:txBody>
      </p:sp>
      <p:sp>
        <p:nvSpPr>
          <p:cNvPr id="163845" name="Rectangle 5"/>
          <p:cNvSpPr>
            <a:spLocks noGrp="1" noChangeArrowheads="1"/>
          </p:cNvSpPr>
          <p:nvPr>
            <p:ph type="sldNum" sz="quarter" idx="3"/>
          </p:nvPr>
        </p:nvSpPr>
        <p:spPr bwMode="auto">
          <a:xfrm>
            <a:off x="3972776" y="8829823"/>
            <a:ext cx="3037626" cy="466577"/>
          </a:xfrm>
          <a:prstGeom prst="rect">
            <a:avLst/>
          </a:prstGeom>
          <a:noFill/>
          <a:ln w="9525">
            <a:noFill/>
            <a:miter lim="800000"/>
            <a:headEnd/>
            <a:tailEnd/>
          </a:ln>
          <a:effectLst/>
        </p:spPr>
        <p:txBody>
          <a:bodyPr vert="horz" wrap="square" lIns="92482" tIns="46241" rIns="92482" bIns="46241" numCol="1" anchor="b" anchorCtr="0" compatLnSpc="1">
            <a:prstTxWarp prst="textNoShape">
              <a:avLst/>
            </a:prstTxWarp>
          </a:bodyPr>
          <a:lstStyle>
            <a:lvl1pPr algn="r" defTabSz="923965">
              <a:defRPr sz="1200">
                <a:latin typeface="Tahoma" pitchFamily="34" charset="0"/>
                <a:ea typeface="MS PGothic" pitchFamily="34" charset="-128"/>
              </a:defRPr>
            </a:lvl1pPr>
          </a:lstStyle>
          <a:p>
            <a:pPr>
              <a:defRPr/>
            </a:pPr>
            <a:fld id="{CADC3E1D-B324-48EC-869A-5BF1BF9BD740}" type="slidenum">
              <a:rPr lang="en-US" altLang="en-US"/>
              <a:pPr>
                <a:defRPr/>
              </a:pPr>
              <a:t>‹#›</a:t>
            </a:fld>
            <a:endParaRPr lang="en-US" altLang="en-US" dirty="0"/>
          </a:p>
        </p:txBody>
      </p:sp>
    </p:spTree>
    <p:extLst>
      <p:ext uri="{BB962C8B-B14F-4D97-AF65-F5344CB8AC3E}">
        <p14:creationId xmlns:p14="http://schemas.microsoft.com/office/powerpoint/2010/main" val="1751645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3037627" cy="466577"/>
          </a:xfrm>
          <a:prstGeom prst="rect">
            <a:avLst/>
          </a:prstGeom>
          <a:noFill/>
          <a:ln w="9525">
            <a:noFill/>
            <a:miter lim="800000"/>
            <a:headEnd/>
            <a:tailEnd/>
          </a:ln>
          <a:effectLst/>
        </p:spPr>
        <p:txBody>
          <a:bodyPr vert="horz" wrap="square" lIns="92482" tIns="46241" rIns="92482" bIns="46241" numCol="1" anchor="t" anchorCtr="0" compatLnSpc="1">
            <a:prstTxWarp prst="textNoShape">
              <a:avLst/>
            </a:prstTxWarp>
          </a:bodyPr>
          <a:lstStyle>
            <a:lvl1pPr defTabSz="925007" eaLnBrk="1" hangingPunct="1">
              <a:defRPr sz="1200">
                <a:latin typeface="Tahoma" pitchFamily="34" charset="0"/>
                <a:ea typeface="+mn-ea"/>
                <a:cs typeface="+mn-cs"/>
              </a:defRPr>
            </a:lvl1pPr>
          </a:lstStyle>
          <a:p>
            <a:pPr>
              <a:defRPr/>
            </a:pPr>
            <a:endParaRPr lang="en-US"/>
          </a:p>
        </p:txBody>
      </p:sp>
      <p:sp>
        <p:nvSpPr>
          <p:cNvPr id="94211" name="Rectangle 3"/>
          <p:cNvSpPr>
            <a:spLocks noGrp="1" noChangeArrowheads="1"/>
          </p:cNvSpPr>
          <p:nvPr>
            <p:ph type="dt" idx="1"/>
          </p:nvPr>
        </p:nvSpPr>
        <p:spPr bwMode="auto">
          <a:xfrm>
            <a:off x="3972776" y="0"/>
            <a:ext cx="3037626" cy="466577"/>
          </a:xfrm>
          <a:prstGeom prst="rect">
            <a:avLst/>
          </a:prstGeom>
          <a:noFill/>
          <a:ln w="9525">
            <a:noFill/>
            <a:miter lim="800000"/>
            <a:headEnd/>
            <a:tailEnd/>
          </a:ln>
          <a:effectLst/>
        </p:spPr>
        <p:txBody>
          <a:bodyPr vert="horz" wrap="square" lIns="92482" tIns="46241" rIns="92482" bIns="46241" numCol="1" anchor="t" anchorCtr="0" compatLnSpc="1">
            <a:prstTxWarp prst="textNoShape">
              <a:avLst/>
            </a:prstTxWarp>
          </a:bodyPr>
          <a:lstStyle>
            <a:lvl1pPr algn="r" defTabSz="925007" eaLnBrk="1" hangingPunct="1">
              <a:defRPr sz="1200">
                <a:latin typeface="Tahoma" pitchFamily="34" charset="0"/>
                <a:ea typeface="+mn-ea"/>
                <a:cs typeface="+mn-cs"/>
              </a:defRPr>
            </a:lvl1pPr>
          </a:lstStyle>
          <a:p>
            <a:pPr>
              <a:defRPr/>
            </a:pPr>
            <a:endParaRPr lang="en-US"/>
          </a:p>
        </p:txBody>
      </p:sp>
      <p:sp>
        <p:nvSpPr>
          <p:cNvPr id="221188"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5"/>
          <p:cNvSpPr>
            <a:spLocks noGrp="1" noChangeArrowheads="1"/>
          </p:cNvSpPr>
          <p:nvPr>
            <p:ph type="body" sz="quarter" idx="3"/>
          </p:nvPr>
        </p:nvSpPr>
        <p:spPr bwMode="auto">
          <a:xfrm>
            <a:off x="933547" y="4416511"/>
            <a:ext cx="5143308" cy="4181623"/>
          </a:xfrm>
          <a:prstGeom prst="rect">
            <a:avLst/>
          </a:prstGeom>
          <a:noFill/>
          <a:ln w="9525">
            <a:noFill/>
            <a:miter lim="800000"/>
            <a:headEnd/>
            <a:tailEnd/>
          </a:ln>
          <a:effectLst/>
        </p:spPr>
        <p:txBody>
          <a:bodyPr vert="horz" wrap="square" lIns="92482" tIns="46241" rIns="92482" bIns="4624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4214" name="Rectangle 6"/>
          <p:cNvSpPr>
            <a:spLocks noGrp="1" noChangeArrowheads="1"/>
          </p:cNvSpPr>
          <p:nvPr>
            <p:ph type="ftr" sz="quarter" idx="4"/>
          </p:nvPr>
        </p:nvSpPr>
        <p:spPr bwMode="auto">
          <a:xfrm>
            <a:off x="0" y="8829823"/>
            <a:ext cx="3037627" cy="466577"/>
          </a:xfrm>
          <a:prstGeom prst="rect">
            <a:avLst/>
          </a:prstGeom>
          <a:noFill/>
          <a:ln w="9525">
            <a:noFill/>
            <a:miter lim="800000"/>
            <a:headEnd/>
            <a:tailEnd/>
          </a:ln>
          <a:effectLst/>
        </p:spPr>
        <p:txBody>
          <a:bodyPr vert="horz" wrap="square" lIns="92482" tIns="46241" rIns="92482" bIns="46241" numCol="1" anchor="b" anchorCtr="0" compatLnSpc="1">
            <a:prstTxWarp prst="textNoShape">
              <a:avLst/>
            </a:prstTxWarp>
          </a:bodyPr>
          <a:lstStyle>
            <a:lvl1pPr defTabSz="925007" eaLnBrk="1" hangingPunct="1">
              <a:defRPr sz="1200">
                <a:latin typeface="Tahoma" pitchFamily="34" charset="0"/>
                <a:ea typeface="+mn-ea"/>
                <a:cs typeface="+mn-cs"/>
              </a:defRPr>
            </a:lvl1pPr>
          </a:lstStyle>
          <a:p>
            <a:pPr>
              <a:defRPr/>
            </a:pPr>
            <a:endParaRPr lang="en-US"/>
          </a:p>
        </p:txBody>
      </p:sp>
      <p:sp>
        <p:nvSpPr>
          <p:cNvPr id="94215" name="Rectangle 7"/>
          <p:cNvSpPr>
            <a:spLocks noGrp="1" noChangeArrowheads="1"/>
          </p:cNvSpPr>
          <p:nvPr>
            <p:ph type="sldNum" sz="quarter" idx="5"/>
          </p:nvPr>
        </p:nvSpPr>
        <p:spPr bwMode="auto">
          <a:xfrm>
            <a:off x="3972776" y="8829823"/>
            <a:ext cx="3037626" cy="466577"/>
          </a:xfrm>
          <a:prstGeom prst="rect">
            <a:avLst/>
          </a:prstGeom>
          <a:noFill/>
          <a:ln w="9525">
            <a:noFill/>
            <a:miter lim="800000"/>
            <a:headEnd/>
            <a:tailEnd/>
          </a:ln>
          <a:effectLst/>
        </p:spPr>
        <p:txBody>
          <a:bodyPr vert="horz" wrap="square" lIns="92482" tIns="46241" rIns="92482" bIns="46241" numCol="1" anchor="b" anchorCtr="0" compatLnSpc="1">
            <a:prstTxWarp prst="textNoShape">
              <a:avLst/>
            </a:prstTxWarp>
          </a:bodyPr>
          <a:lstStyle>
            <a:lvl1pPr algn="r" defTabSz="923965">
              <a:defRPr sz="1200">
                <a:latin typeface="Tahoma" pitchFamily="34" charset="0"/>
                <a:ea typeface="MS PGothic" pitchFamily="34" charset="-128"/>
              </a:defRPr>
            </a:lvl1pPr>
          </a:lstStyle>
          <a:p>
            <a:pPr>
              <a:defRPr/>
            </a:pPr>
            <a:fld id="{44CC2BA5-5F5D-4E67-93E8-E3CFA641FB2B}" type="slidenum">
              <a:rPr lang="en-US" altLang="en-US"/>
              <a:pPr>
                <a:defRPr/>
              </a:pPr>
              <a:t>‹#›</a:t>
            </a:fld>
            <a:endParaRPr lang="en-US" altLang="en-US" dirty="0"/>
          </a:p>
        </p:txBody>
      </p:sp>
    </p:spTree>
    <p:extLst>
      <p:ext uri="{BB962C8B-B14F-4D97-AF65-F5344CB8AC3E}">
        <p14:creationId xmlns:p14="http://schemas.microsoft.com/office/powerpoint/2010/main" val="1175033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amhsa.gov/capt/applying-strategic-prevention-framework/cultural-competence/cultural-competence-spf#cultural-competence-continuu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cdc.gov/nchs/deaths.ht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65" eaLnBrk="0" hangingPunct="0">
              <a:spcBef>
                <a:spcPct val="30000"/>
              </a:spcBef>
              <a:defRPr sz="1200">
                <a:solidFill>
                  <a:schemeClr val="tx1"/>
                </a:solidFill>
                <a:latin typeface="Times New Roman" pitchFamily="18" charset="0"/>
                <a:ea typeface="ＭＳ Ｐゴシック" pitchFamily="34" charset="-128"/>
              </a:defRPr>
            </a:lvl1pPr>
            <a:lvl2pPr marL="742982" indent="-285762" defTabSz="923965" eaLnBrk="0" hangingPunct="0">
              <a:spcBef>
                <a:spcPct val="30000"/>
              </a:spcBef>
              <a:defRPr sz="1200">
                <a:solidFill>
                  <a:schemeClr val="tx1"/>
                </a:solidFill>
                <a:latin typeface="Times New Roman" pitchFamily="18" charset="0"/>
                <a:ea typeface="ＭＳ Ｐゴシック" pitchFamily="34" charset="-128"/>
              </a:defRPr>
            </a:lvl2pPr>
            <a:lvl3pPr marL="1143050" indent="-228610" defTabSz="923965" eaLnBrk="0" hangingPunct="0">
              <a:spcBef>
                <a:spcPct val="30000"/>
              </a:spcBef>
              <a:defRPr sz="1200">
                <a:solidFill>
                  <a:schemeClr val="tx1"/>
                </a:solidFill>
                <a:latin typeface="Times New Roman" pitchFamily="18" charset="0"/>
                <a:ea typeface="ＭＳ Ｐゴシック" pitchFamily="34" charset="-128"/>
              </a:defRPr>
            </a:lvl3pPr>
            <a:lvl4pPr marL="1600269" indent="-228610" defTabSz="923965" eaLnBrk="0" hangingPunct="0">
              <a:spcBef>
                <a:spcPct val="30000"/>
              </a:spcBef>
              <a:defRPr sz="1200">
                <a:solidFill>
                  <a:schemeClr val="tx1"/>
                </a:solidFill>
                <a:latin typeface="Times New Roman" pitchFamily="18" charset="0"/>
                <a:ea typeface="ＭＳ Ｐゴシック" pitchFamily="34" charset="-128"/>
              </a:defRPr>
            </a:lvl4pPr>
            <a:lvl5pPr marL="2057489" indent="-228610" defTabSz="923965" eaLnBrk="0" hangingPunct="0">
              <a:spcBef>
                <a:spcPct val="30000"/>
              </a:spcBef>
              <a:defRPr sz="1200">
                <a:solidFill>
                  <a:schemeClr val="tx1"/>
                </a:solidFill>
                <a:latin typeface="Times New Roman" pitchFamily="18" charset="0"/>
                <a:ea typeface="ＭＳ Ｐゴシック" pitchFamily="34" charset="-128"/>
              </a:defRPr>
            </a:lvl5pPr>
            <a:lvl6pPr marL="2514709"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92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14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36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D7093052-B87F-431F-BA03-8A2C6E3DDF5E}" type="slidenum">
              <a:rPr lang="en-US" altLang="en-US" smtClean="0">
                <a:solidFill>
                  <a:prstClr val="black"/>
                </a:solidFill>
                <a:latin typeface="Tahoma" pitchFamily="34" charset="0"/>
              </a:rPr>
              <a:pPr eaLnBrk="1" hangingPunct="1">
                <a:spcBef>
                  <a:spcPct val="0"/>
                </a:spcBef>
              </a:pPr>
              <a:t>1</a:t>
            </a:fld>
            <a:endParaRPr lang="en-US" altLang="en-US" dirty="0">
              <a:solidFill>
                <a:prstClr val="black"/>
              </a:solidFill>
              <a:latin typeface="Tahoma" pitchFamily="34" charset="0"/>
            </a:endParaRPr>
          </a:p>
        </p:txBody>
      </p:sp>
      <p:sp>
        <p:nvSpPr>
          <p:cNvPr id="222211"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pPr eaLnBrk="1" hangingPunct="1">
              <a:defRPr/>
            </a:pPr>
            <a:r>
              <a:rPr lang="en-US" altLang="en-US" sz="1100" b="1" dirty="0">
                <a:latin typeface="+mn-lt"/>
              </a:rPr>
              <a:t>TRAINER PREP</a:t>
            </a:r>
          </a:p>
          <a:p>
            <a:pPr marL="170171" indent="-170171" eaLnBrk="1" hangingPunct="1">
              <a:buFont typeface="Arial" panose="020B0604020202020204" pitchFamily="34" charset="0"/>
              <a:buChar char="•"/>
              <a:defRPr/>
            </a:pPr>
            <a:r>
              <a:rPr lang="en-US" altLang="en-US" sz="1100" dirty="0">
                <a:latin typeface="+mn-lt"/>
              </a:rPr>
              <a:t>Hang sheet of flipchart paper labeled </a:t>
            </a:r>
            <a:r>
              <a:rPr lang="en-US" altLang="en-US" sz="1100" i="1" dirty="0">
                <a:latin typeface="+mn-lt"/>
              </a:rPr>
              <a:t>Parking Lot </a:t>
            </a:r>
            <a:r>
              <a:rPr lang="en-US" altLang="en-US" sz="1100" dirty="0">
                <a:latin typeface="+mn-lt"/>
              </a:rPr>
              <a:t>on the wall with big, thick pens nearby.</a:t>
            </a:r>
          </a:p>
          <a:p>
            <a:pPr marL="170171" indent="-170171" defTabSz="914439" eaLnBrk="1" hangingPunct="1">
              <a:buFont typeface="Arial" panose="020B0604020202020204" pitchFamily="34" charset="0"/>
              <a:buChar char="•"/>
              <a:defRPr/>
            </a:pPr>
            <a:r>
              <a:rPr lang="en-US" altLang="en-US" sz="1100" dirty="0">
                <a:latin typeface="+mn-lt"/>
              </a:rPr>
              <a:t>Hang 6 prepared sheets of paper around the room with each </a:t>
            </a:r>
            <a:r>
              <a:rPr lang="en-US" altLang="en-US" sz="1100" i="1" dirty="0">
                <a:latin typeface="+mn-lt"/>
              </a:rPr>
              <a:t>Harm Reduction Principle </a:t>
            </a:r>
            <a:r>
              <a:rPr lang="en-US" altLang="en-US" sz="1100" dirty="0">
                <a:latin typeface="+mn-lt"/>
              </a:rPr>
              <a:t>labeled on it for the Activity at the end of Module 2.</a:t>
            </a:r>
          </a:p>
          <a:p>
            <a:pPr marL="170171" indent="-170171" eaLnBrk="1" hangingPunct="1">
              <a:buFont typeface="Arial" panose="020B0604020202020204" pitchFamily="34" charset="0"/>
              <a:buChar char="•"/>
              <a:defRPr/>
            </a:pPr>
            <a:r>
              <a:rPr lang="en-US" altLang="en-US" sz="1100" dirty="0">
                <a:latin typeface="+mn-lt"/>
              </a:rPr>
              <a:t>Have video links pasted in their windows ready to play.</a:t>
            </a:r>
          </a:p>
          <a:p>
            <a:pPr eaLnBrk="1" hangingPunct="1">
              <a:lnSpc>
                <a:spcPct val="90000"/>
              </a:lnSpc>
              <a:defRPr/>
            </a:pPr>
            <a:endParaRPr lang="en-US" altLang="en-US" sz="1100" b="1" dirty="0">
              <a:latin typeface="+mn-lt"/>
            </a:endParaRPr>
          </a:p>
          <a:p>
            <a:pPr eaLnBrk="1" hangingPunct="1">
              <a:lnSpc>
                <a:spcPct val="90000"/>
              </a:lnSpc>
              <a:defRPr/>
            </a:pPr>
            <a:r>
              <a:rPr lang="en-US" altLang="en-US" sz="1100" b="1" dirty="0">
                <a:latin typeface="+mn-lt"/>
              </a:rPr>
              <a:t>KEY MESSAGES</a:t>
            </a:r>
            <a:endParaRPr lang="en-US" altLang="en-US" sz="1100" dirty="0">
              <a:latin typeface="+mn-lt"/>
            </a:endParaRPr>
          </a:p>
          <a:p>
            <a:pPr marL="170171" indent="-170171" defTabSz="914439" eaLnBrk="1" hangingPunct="1">
              <a:lnSpc>
                <a:spcPct val="90000"/>
              </a:lnSpc>
              <a:buFont typeface="Arial" panose="020B0604020202020204" pitchFamily="34" charset="0"/>
              <a:buChar char="•"/>
              <a:defRPr/>
            </a:pPr>
            <a:r>
              <a:rPr lang="en-US" altLang="en-US" sz="1100" dirty="0">
                <a:solidFill>
                  <a:srgbClr val="C00000"/>
                </a:solidFill>
                <a:latin typeface="+mn-lt"/>
              </a:rPr>
              <a:t>This workshop is for non-clinicians and providers in health care who offer services for </a:t>
            </a:r>
            <a:r>
              <a:rPr lang="en-US" sz="1100" dirty="0">
                <a:latin typeface="+mn-lt"/>
              </a:rPr>
              <a:t>people who use drugs, including injectors, and people who are sexually active, including those with significant-risk.</a:t>
            </a:r>
          </a:p>
          <a:p>
            <a:pPr marL="170171" indent="-170171" eaLnBrk="1" hangingPunct="1">
              <a:lnSpc>
                <a:spcPct val="90000"/>
              </a:lnSpc>
              <a:buFont typeface="Arial" panose="020B0604020202020204" pitchFamily="34" charset="0"/>
              <a:buChar char="•"/>
              <a:defRPr/>
            </a:pPr>
            <a:r>
              <a:rPr lang="en-US" altLang="en-US" sz="1100" dirty="0">
                <a:solidFill>
                  <a:srgbClr val="C00000"/>
                </a:solidFill>
                <a:latin typeface="+mn-lt"/>
              </a:rPr>
              <a:t>The focus of this workshop is to discuss strategies how providers can reach </a:t>
            </a:r>
            <a:r>
              <a:rPr lang="en-US" sz="1100" dirty="0">
                <a:latin typeface="+mn-lt"/>
              </a:rPr>
              <a:t>vulnerable populations and keep people engaged with services, information, and safety supplies.</a:t>
            </a:r>
          </a:p>
          <a:p>
            <a:pPr>
              <a:defRPr/>
            </a:pPr>
            <a:endParaRPr lang="en-US" sz="1100" b="1" dirty="0">
              <a:latin typeface="+mn-lt"/>
              <a:ea typeface="+mn-ea"/>
              <a:cs typeface="Arial" panose="020B0604020202020204" pitchFamily="34" charset="0"/>
            </a:endParaRPr>
          </a:p>
          <a:p>
            <a:pPr>
              <a:defRPr/>
            </a:pPr>
            <a:endParaRPr lang="en-US" sz="1100" b="1" dirty="0">
              <a:latin typeface="+mn-lt"/>
              <a:ea typeface="+mn-ea"/>
              <a:cs typeface="Arial" panose="020B0604020202020204" pitchFamily="34" charset="0"/>
            </a:endParaRPr>
          </a:p>
        </p:txBody>
      </p:sp>
    </p:spTree>
    <p:extLst>
      <p:ext uri="{BB962C8B-B14F-4D97-AF65-F5344CB8AC3E}">
        <p14:creationId xmlns:p14="http://schemas.microsoft.com/office/powerpoint/2010/main" val="2642762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sz="1100" b="1" dirty="0">
                <a:latin typeface="+mn-lt"/>
              </a:rPr>
              <a:t>KEY MESSAGES</a:t>
            </a:r>
          </a:p>
          <a:p>
            <a:pPr eaLnBrk="1" hangingPunct="1">
              <a:spcBef>
                <a:spcPct val="0"/>
              </a:spcBef>
              <a:defRPr/>
            </a:pPr>
            <a:r>
              <a:rPr lang="en-US" altLang="en-US" sz="1100" b="1" dirty="0">
                <a:latin typeface="+mn-lt"/>
              </a:rPr>
              <a:t>SUBSTANCE USE DISORDER instead od Drug Addiction</a:t>
            </a:r>
          </a:p>
          <a:p>
            <a:pPr marL="171457" indent="-171457" eaLnBrk="1" hangingPunct="1">
              <a:spcBef>
                <a:spcPct val="0"/>
              </a:spcBef>
              <a:buFont typeface="Arial" panose="020B0604020202020204" pitchFamily="34" charset="0"/>
              <a:buChar char="•"/>
              <a:defRPr/>
            </a:pPr>
            <a:r>
              <a:rPr lang="en-US" sz="1100" dirty="0">
                <a:latin typeface="+mn-lt"/>
              </a:rPr>
              <a:t>Relapse is common.</a:t>
            </a:r>
          </a:p>
          <a:p>
            <a:pPr marL="171457" indent="-171457" eaLnBrk="1" hangingPunct="1">
              <a:spcBef>
                <a:spcPct val="0"/>
              </a:spcBef>
              <a:buFont typeface="Arial" panose="020B0604020202020204" pitchFamily="34" charset="0"/>
              <a:buChar char="•"/>
              <a:defRPr/>
            </a:pPr>
            <a:r>
              <a:rPr lang="en-US" sz="1100" dirty="0">
                <a:latin typeface="+mn-lt"/>
              </a:rPr>
              <a:t>40-60% of drug addiction patients relapse.</a:t>
            </a:r>
          </a:p>
          <a:p>
            <a:pPr marL="171457" indent="-171457" defTabSz="914439" eaLnBrk="1" hangingPunct="1">
              <a:spcBef>
                <a:spcPct val="0"/>
              </a:spcBef>
              <a:buFont typeface="Arial" panose="020B0604020202020204" pitchFamily="34" charset="0"/>
              <a:buChar char="•"/>
              <a:defRPr/>
            </a:pPr>
            <a:r>
              <a:rPr lang="en-US" sz="1100" dirty="0">
                <a:latin typeface="+mn-lt"/>
              </a:rPr>
              <a:t>It is less likely for someone with drug addiction to quit for the first time and remain abstinent for life.</a:t>
            </a:r>
          </a:p>
          <a:p>
            <a:pPr marL="171457" indent="-171457" defTabSz="914439" eaLnBrk="1" hangingPunct="1">
              <a:spcBef>
                <a:spcPct val="0"/>
              </a:spcBef>
              <a:buFont typeface="Arial" panose="020B0604020202020204" pitchFamily="34" charset="0"/>
              <a:buChar char="•"/>
              <a:defRPr/>
            </a:pPr>
            <a:r>
              <a:rPr lang="en-US" sz="1100" dirty="0">
                <a:latin typeface="+mn-lt"/>
              </a:rPr>
              <a:t>For this, harm reduction providers continue to extend care to people who have tried to quit because it is important to keep people engaged.</a:t>
            </a:r>
          </a:p>
          <a:p>
            <a:pPr marL="171457" indent="-171457" defTabSz="914439" eaLnBrk="1" hangingPunct="1">
              <a:spcBef>
                <a:spcPct val="0"/>
              </a:spcBef>
              <a:buFont typeface="Arial" panose="020B0604020202020204" pitchFamily="34" charset="0"/>
              <a:buChar char="•"/>
              <a:defRPr/>
            </a:pPr>
            <a:r>
              <a:rPr lang="en-US" sz="1100" dirty="0">
                <a:latin typeface="+mn-lt"/>
              </a:rPr>
              <a:t>Relapse rates for people treated for substance use disorders are comparable with those for people with diabetes, hypertension, or asthma. </a:t>
            </a:r>
          </a:p>
          <a:p>
            <a:pPr marL="171457" indent="-171457" defTabSz="914439" eaLnBrk="1" hangingPunct="1">
              <a:spcBef>
                <a:spcPct val="0"/>
              </a:spcBef>
              <a:buFont typeface="Arial" panose="020B0604020202020204" pitchFamily="34" charset="0"/>
              <a:buChar char="•"/>
              <a:defRPr/>
            </a:pPr>
            <a:r>
              <a:rPr lang="en-US" sz="1100" dirty="0">
                <a:latin typeface="+mn-lt"/>
              </a:rPr>
              <a:t>For instance, we don’t withhold an asthma inhaler from the person who did not follow their doctor’s instructions to take care of their asthma and we don’t call them “losers” or a “failure.” </a:t>
            </a:r>
          </a:p>
          <a:p>
            <a:pPr marL="171457" indent="-171457" defTabSz="914439" eaLnBrk="1" hangingPunct="1">
              <a:spcBef>
                <a:spcPct val="0"/>
              </a:spcBef>
              <a:buFont typeface="Arial" panose="020B0604020202020204" pitchFamily="34" charset="0"/>
              <a:buChar char="•"/>
              <a:defRPr/>
            </a:pPr>
            <a:r>
              <a:rPr lang="en-US" sz="1100" dirty="0">
                <a:latin typeface="+mn-lt"/>
              </a:rPr>
              <a:t>This difference in attitude surrounding relapse and other chronic illnesses could be attributed to stigma.</a:t>
            </a:r>
            <a:br>
              <a:rPr lang="en-US" sz="1100" dirty="0">
                <a:latin typeface="+mn-lt"/>
              </a:rPr>
            </a:br>
            <a:endParaRPr lang="en-US" sz="1100" dirty="0">
              <a:latin typeface="+mn-lt"/>
            </a:endParaRPr>
          </a:p>
          <a:p>
            <a:pPr defTabSz="914439" eaLnBrk="1" hangingPunct="1">
              <a:spcBef>
                <a:spcPct val="0"/>
              </a:spcBef>
              <a:defRPr/>
            </a:pPr>
            <a:r>
              <a:rPr lang="en-US" altLang="en-US" sz="1100" b="1" dirty="0">
                <a:latin typeface="+mn-lt"/>
              </a:rPr>
              <a:t>NOTES</a:t>
            </a:r>
          </a:p>
          <a:p>
            <a:pPr eaLnBrk="1" hangingPunct="1">
              <a:spcBef>
                <a:spcPct val="0"/>
              </a:spcBef>
              <a:defRPr/>
            </a:pPr>
            <a:r>
              <a:rPr lang="en-US" sz="1100" dirty="0">
                <a:latin typeface="+mn-lt"/>
              </a:rPr>
              <a:t>Slide content </a:t>
            </a:r>
          </a:p>
          <a:p>
            <a:pPr marL="171457" indent="-171457" eaLnBrk="1" hangingPunct="1">
              <a:spcBef>
                <a:spcPct val="0"/>
              </a:spcBef>
              <a:buFont typeface="Arial" panose="020B0604020202020204" pitchFamily="34" charset="0"/>
              <a:buChar char="•"/>
              <a:defRPr/>
            </a:pPr>
            <a:r>
              <a:rPr lang="en-US" sz="1100" dirty="0">
                <a:latin typeface="+mn-lt"/>
              </a:rPr>
              <a:t>JAMA, 284:1689-1695, 2000 </a:t>
            </a:r>
          </a:p>
          <a:p>
            <a:pPr marL="171457" indent="-171457" eaLnBrk="1" hangingPunct="1">
              <a:spcBef>
                <a:spcPct val="0"/>
              </a:spcBef>
              <a:buFont typeface="Arial" panose="020B0604020202020204" pitchFamily="34" charset="0"/>
              <a:buChar char="•"/>
              <a:defRPr/>
            </a:pPr>
            <a:r>
              <a:rPr lang="en-US" sz="1100" dirty="0">
                <a:latin typeface="+mn-lt"/>
              </a:rPr>
              <a:t>Graph accessible at https://www.drugabuse.gov/publications/drugs-brains-behavior-science-addiction/treatment-recovery</a:t>
            </a:r>
          </a:p>
          <a:p>
            <a:pPr eaLnBrk="1" hangingPunct="1">
              <a:spcBef>
                <a:spcPct val="0"/>
              </a:spcBef>
              <a:defRPr/>
            </a:pPr>
            <a:endParaRPr lang="en-US" altLang="en-US" sz="1100" dirty="0">
              <a:latin typeface="+mn-lt"/>
            </a:endParaRPr>
          </a:p>
          <a:p>
            <a:pPr eaLnBrk="1" hangingPunct="1">
              <a:spcBef>
                <a:spcPct val="0"/>
              </a:spcBef>
              <a:defRPr/>
            </a:pPr>
            <a:r>
              <a:rPr lang="en-US" altLang="en-US" sz="1100" dirty="0">
                <a:latin typeface="+mn-lt"/>
              </a:rPr>
              <a:t>Substance Use Disorder (SUD)</a:t>
            </a:r>
          </a:p>
          <a:p>
            <a:pPr eaLnBrk="1" hangingPunct="1">
              <a:spcBef>
                <a:spcPct val="0"/>
              </a:spcBef>
              <a:defRPr/>
            </a:pPr>
            <a:r>
              <a:rPr lang="en-US" sz="1100" dirty="0">
                <a:latin typeface="+mn-lt"/>
              </a:rPr>
              <a:t>The </a:t>
            </a:r>
            <a:r>
              <a:rPr lang="en-US" sz="1100" i="1" dirty="0">
                <a:latin typeface="+mn-lt"/>
              </a:rPr>
              <a:t>Diagnostic and Statistical Manual of Mental Disorders</a:t>
            </a:r>
            <a:r>
              <a:rPr lang="en-US" sz="1100" dirty="0">
                <a:latin typeface="+mn-lt"/>
              </a:rPr>
              <a:t>, Fifth Edition (DSM-5), no longer uses the terms substance abuse and substance dependence, rather it refers to substance use disorders, which are defined as mild, moderate, or severe to indicate the level of severity, which is determined by the number of diagnostic criteria met by an individual.</a:t>
            </a:r>
          </a:p>
          <a:p>
            <a:pPr marL="171457" indent="-171457" eaLnBrk="1" hangingPunct="1">
              <a:spcBef>
                <a:spcPct val="0"/>
              </a:spcBef>
              <a:buFont typeface="Arial" panose="020B0604020202020204" pitchFamily="34" charset="0"/>
              <a:buChar char="•"/>
              <a:defRPr/>
            </a:pPr>
            <a:r>
              <a:rPr lang="en-US" altLang="en-US" sz="1100" dirty="0">
                <a:latin typeface="+mn-lt"/>
              </a:rPr>
              <a:t>SAMHSA http://www.samhsa.gov/disorders/substance-use</a:t>
            </a:r>
          </a:p>
          <a:p>
            <a:pPr marL="171457" indent="-171457" eaLnBrk="1" hangingPunct="1">
              <a:spcBef>
                <a:spcPct val="0"/>
              </a:spcBef>
              <a:buFont typeface="Arial" panose="020B0604020202020204" pitchFamily="34" charset="0"/>
              <a:buChar char="•"/>
              <a:defRPr/>
            </a:pPr>
            <a:endParaRPr lang="en-US" altLang="en-US" sz="1100" dirty="0">
              <a:latin typeface="+mn-lt"/>
            </a:endParaRPr>
          </a:p>
        </p:txBody>
      </p:sp>
      <p:sp>
        <p:nvSpPr>
          <p:cNvPr id="5" name="Slide Number Placeholder 4"/>
          <p:cNvSpPr>
            <a:spLocks noGrp="1"/>
          </p:cNvSpPr>
          <p:nvPr>
            <p:ph type="sldNum" sz="quarter" idx="10"/>
          </p:nvPr>
        </p:nvSpPr>
        <p:spPr/>
        <p:txBody>
          <a:bodyPr/>
          <a:lstStyle/>
          <a:p>
            <a:pPr>
              <a:defRPr/>
            </a:pPr>
            <a:fld id="{5F8E9A6D-D1C5-46DB-9780-F829A6AD6CEE}"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662388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C2BA5-5F5D-4E67-93E8-E3CFA641FB2B}" type="slidenum">
              <a:rPr lang="en-US" altLang="en-US" smtClean="0"/>
              <a:pPr>
                <a:defRPr/>
              </a:pPr>
              <a:t>14</a:t>
            </a:fld>
            <a:endParaRPr lang="en-US" altLang="en-US" dirty="0"/>
          </a:p>
        </p:txBody>
      </p:sp>
    </p:spTree>
    <p:extLst>
      <p:ext uri="{BB962C8B-B14F-4D97-AF65-F5344CB8AC3E}">
        <p14:creationId xmlns:p14="http://schemas.microsoft.com/office/powerpoint/2010/main" val="2150821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C2BA5-5F5D-4E67-93E8-E3CFA641FB2B}" type="slidenum">
              <a:rPr lang="en-US" altLang="en-US" smtClean="0"/>
              <a:pPr>
                <a:defRPr/>
              </a:pPr>
              <a:t>15</a:t>
            </a:fld>
            <a:endParaRPr lang="en-US" altLang="en-US" dirty="0"/>
          </a:p>
        </p:txBody>
      </p:sp>
    </p:spTree>
    <p:extLst>
      <p:ext uri="{BB962C8B-B14F-4D97-AF65-F5344CB8AC3E}">
        <p14:creationId xmlns:p14="http://schemas.microsoft.com/office/powerpoint/2010/main" val="2333978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C2BA5-5F5D-4E67-93E8-E3CFA641FB2B}" type="slidenum">
              <a:rPr lang="en-US" altLang="en-US" smtClean="0"/>
              <a:pPr>
                <a:defRPr/>
              </a:pPr>
              <a:t>16</a:t>
            </a:fld>
            <a:endParaRPr lang="en-US" altLang="en-US" dirty="0"/>
          </a:p>
        </p:txBody>
      </p:sp>
    </p:spTree>
    <p:extLst>
      <p:ext uri="{BB962C8B-B14F-4D97-AF65-F5344CB8AC3E}">
        <p14:creationId xmlns:p14="http://schemas.microsoft.com/office/powerpoint/2010/main" val="3923304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349">
              <a:defRPr/>
            </a:pPr>
            <a:r>
              <a:rPr lang="en-US" dirty="0"/>
              <a:t>The process of recovery is supported through relationships and social networks. This often involves family members who become the champions of their loved one’s recovery. They provide essential support to their family member’s journey of recovery and similarly experience the moments of positive healing as well as the difficult challenges. Families of people in recovery may experience adversities in their social, occupational, and financial lives, as well as in their overall quality of family life. These experiences can lead to increased family stress, guilt, shame, anger, fear, anxiety, loss, grief, and isolation. The concept of resilience in recovery is also vital for family members who need access to intentional supports that promote their health and well-being. The support of peers and friends is also crucial in engaging and supporting individuals in recovery.</a:t>
            </a:r>
          </a:p>
          <a:p>
            <a:endParaRPr lang="en-US" dirty="0"/>
          </a:p>
        </p:txBody>
      </p:sp>
      <p:sp>
        <p:nvSpPr>
          <p:cNvPr id="4" name="Slide Number Placeholder 3"/>
          <p:cNvSpPr>
            <a:spLocks noGrp="1"/>
          </p:cNvSpPr>
          <p:nvPr>
            <p:ph type="sldNum" sz="quarter" idx="10"/>
          </p:nvPr>
        </p:nvSpPr>
        <p:spPr/>
        <p:txBody>
          <a:bodyPr/>
          <a:lstStyle/>
          <a:p>
            <a:pPr>
              <a:defRPr/>
            </a:pPr>
            <a:fld id="{44CC2BA5-5F5D-4E67-93E8-E3CFA641FB2B}" type="slidenum">
              <a:rPr lang="en-US" altLang="en-US" smtClean="0"/>
              <a:pPr>
                <a:defRPr/>
              </a:pPr>
              <a:t>17</a:t>
            </a:fld>
            <a:endParaRPr lang="en-US" altLang="en-US" dirty="0"/>
          </a:p>
        </p:txBody>
      </p:sp>
    </p:spTree>
    <p:extLst>
      <p:ext uri="{BB962C8B-B14F-4D97-AF65-F5344CB8AC3E}">
        <p14:creationId xmlns:p14="http://schemas.microsoft.com/office/powerpoint/2010/main" val="4179110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C2BA5-5F5D-4E67-93E8-E3CFA641FB2B}" type="slidenum">
              <a:rPr lang="en-US" altLang="en-US" smtClean="0"/>
              <a:pPr>
                <a:defRPr/>
              </a:pPr>
              <a:t>18</a:t>
            </a:fld>
            <a:endParaRPr lang="en-US" altLang="en-US" dirty="0"/>
          </a:p>
        </p:txBody>
      </p:sp>
    </p:spTree>
    <p:extLst>
      <p:ext uri="{BB962C8B-B14F-4D97-AF65-F5344CB8AC3E}">
        <p14:creationId xmlns:p14="http://schemas.microsoft.com/office/powerpoint/2010/main" val="426568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Tahoma" panose="020B0604030504040204" pitchFamily="34" charset="0"/>
              </a:rPr>
              <a:t>The </a:t>
            </a:r>
            <a:r>
              <a:rPr lang="en-US" dirty="0">
                <a:solidFill>
                  <a:srgbClr val="003399"/>
                </a:solidFill>
                <a:latin typeface="Tahoma" panose="020B0604030504040204" pitchFamily="34" charset="0"/>
                <a:hlinkClick r:id="rId3"/>
              </a:rPr>
              <a:t>Behavioral Health Continuum of Care Model</a:t>
            </a:r>
            <a:r>
              <a:rPr lang="en-US" dirty="0">
                <a:solidFill>
                  <a:srgbClr val="000000"/>
                </a:solidFill>
                <a:latin typeface="Tahoma" panose="020B0604030504040204" pitchFamily="34" charset="0"/>
              </a:rPr>
              <a:t> recognizes multiple opportunities for addressing behavioral health problems and disorders. </a:t>
            </a:r>
          </a:p>
          <a:p>
            <a:r>
              <a:rPr lang="en-US" dirty="0">
                <a:solidFill>
                  <a:srgbClr val="000000"/>
                </a:solidFill>
                <a:latin typeface="Tahoma" panose="020B0604030504040204" pitchFamily="34" charset="0"/>
              </a:rPr>
              <a:t>Based on the Mental Health Intervention Spectrum, first introduced in a 1994 Institute of Medicine report.  SAMSHA</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4CC2BA5-5F5D-4E67-93E8-E3CFA641FB2B}" type="slidenum">
              <a:rPr lang="en-US" altLang="en-US" smtClean="0"/>
              <a:pPr>
                <a:defRPr/>
              </a:pPr>
              <a:t>19</a:t>
            </a:fld>
            <a:endParaRPr lang="en-US" altLang="en-US" dirty="0"/>
          </a:p>
        </p:txBody>
      </p:sp>
    </p:spTree>
    <p:extLst>
      <p:ext uri="{BB962C8B-B14F-4D97-AF65-F5344CB8AC3E}">
        <p14:creationId xmlns:p14="http://schemas.microsoft.com/office/powerpoint/2010/main" val="3641753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C2BA5-5F5D-4E67-93E8-E3CFA641FB2B}" type="slidenum">
              <a:rPr lang="en-US" altLang="en-US" smtClean="0"/>
              <a:pPr>
                <a:defRPr/>
              </a:pPr>
              <a:t>20</a:t>
            </a:fld>
            <a:endParaRPr lang="en-US" altLang="en-US" dirty="0"/>
          </a:p>
        </p:txBody>
      </p:sp>
    </p:spTree>
    <p:extLst>
      <p:ext uri="{BB962C8B-B14F-4D97-AF65-F5344CB8AC3E}">
        <p14:creationId xmlns:p14="http://schemas.microsoft.com/office/powerpoint/2010/main" val="1471718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C2BA5-5F5D-4E67-93E8-E3CFA641FB2B}" type="slidenum">
              <a:rPr lang="en-US" altLang="en-US" smtClean="0"/>
              <a:pPr>
                <a:defRPr/>
              </a:pPr>
              <a:t>21</a:t>
            </a:fld>
            <a:endParaRPr lang="en-US" altLang="en-US" dirty="0"/>
          </a:p>
        </p:txBody>
      </p:sp>
    </p:spTree>
    <p:extLst>
      <p:ext uri="{BB962C8B-B14F-4D97-AF65-F5344CB8AC3E}">
        <p14:creationId xmlns:p14="http://schemas.microsoft.com/office/powerpoint/2010/main" val="1295881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ln/>
        </p:spPr>
        <p:txBody>
          <a:bodyPr/>
          <a:lstStyle/>
          <a:p>
            <a:pPr defTabSz="914439">
              <a:defRPr/>
            </a:pPr>
            <a:r>
              <a:rPr lang="en-US" altLang="en-US" sz="1100" dirty="0">
                <a:latin typeface="+mn-lt"/>
                <a:ea typeface="MS PGothic" pitchFamily="34" charset="-128"/>
              </a:rPr>
              <a:t>Connect to next slides on research</a:t>
            </a:r>
          </a:p>
        </p:txBody>
      </p:sp>
    </p:spTree>
    <p:extLst>
      <p:ext uri="{BB962C8B-B14F-4D97-AF65-F5344CB8AC3E}">
        <p14:creationId xmlns:p14="http://schemas.microsoft.com/office/powerpoint/2010/main" val="289523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65" eaLnBrk="0" hangingPunct="0">
              <a:spcBef>
                <a:spcPct val="30000"/>
              </a:spcBef>
              <a:defRPr sz="1200">
                <a:solidFill>
                  <a:schemeClr val="tx1"/>
                </a:solidFill>
                <a:latin typeface="Times New Roman" pitchFamily="18" charset="0"/>
                <a:ea typeface="ＭＳ Ｐゴシック" pitchFamily="34" charset="-128"/>
              </a:defRPr>
            </a:lvl1pPr>
            <a:lvl2pPr marL="742982" indent="-285762" defTabSz="923965" eaLnBrk="0" hangingPunct="0">
              <a:spcBef>
                <a:spcPct val="30000"/>
              </a:spcBef>
              <a:defRPr sz="1200">
                <a:solidFill>
                  <a:schemeClr val="tx1"/>
                </a:solidFill>
                <a:latin typeface="Times New Roman" pitchFamily="18" charset="0"/>
                <a:ea typeface="ＭＳ Ｐゴシック" pitchFamily="34" charset="-128"/>
              </a:defRPr>
            </a:lvl2pPr>
            <a:lvl3pPr marL="1143050" indent="-228610" defTabSz="923965" eaLnBrk="0" hangingPunct="0">
              <a:spcBef>
                <a:spcPct val="30000"/>
              </a:spcBef>
              <a:defRPr sz="1200">
                <a:solidFill>
                  <a:schemeClr val="tx1"/>
                </a:solidFill>
                <a:latin typeface="Times New Roman" pitchFamily="18" charset="0"/>
                <a:ea typeface="ＭＳ Ｐゴシック" pitchFamily="34" charset="-128"/>
              </a:defRPr>
            </a:lvl3pPr>
            <a:lvl4pPr marL="1600269" indent="-228610" defTabSz="923965" eaLnBrk="0" hangingPunct="0">
              <a:spcBef>
                <a:spcPct val="30000"/>
              </a:spcBef>
              <a:defRPr sz="1200">
                <a:solidFill>
                  <a:schemeClr val="tx1"/>
                </a:solidFill>
                <a:latin typeface="Times New Roman" pitchFamily="18" charset="0"/>
                <a:ea typeface="ＭＳ Ｐゴシック" pitchFamily="34" charset="-128"/>
              </a:defRPr>
            </a:lvl4pPr>
            <a:lvl5pPr marL="2057489" indent="-228610" defTabSz="923965" eaLnBrk="0" hangingPunct="0">
              <a:spcBef>
                <a:spcPct val="30000"/>
              </a:spcBef>
              <a:defRPr sz="1200">
                <a:solidFill>
                  <a:schemeClr val="tx1"/>
                </a:solidFill>
                <a:latin typeface="Times New Roman" pitchFamily="18" charset="0"/>
                <a:ea typeface="ＭＳ Ｐゴシック" pitchFamily="34" charset="-128"/>
              </a:defRPr>
            </a:lvl5pPr>
            <a:lvl6pPr marL="2514709"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92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14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36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23774500-3C73-45A0-842F-EEB5DA19E10F}" type="slidenum">
              <a:rPr lang="en-US" altLang="en-US" smtClean="0">
                <a:latin typeface="Tahoma" pitchFamily="34" charset="0"/>
              </a:rPr>
              <a:pPr eaLnBrk="1" hangingPunct="1">
                <a:spcBef>
                  <a:spcPct val="0"/>
                </a:spcBef>
              </a:pPr>
              <a:t>5</a:t>
            </a:fld>
            <a:endParaRPr lang="en-US" altLang="en-US">
              <a:latin typeface="Tahoma" pitchFamily="34" charset="0"/>
            </a:endParaRPr>
          </a:p>
        </p:txBody>
      </p:sp>
      <p:sp>
        <p:nvSpPr>
          <p:cNvPr id="225283"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pPr>
              <a:spcBef>
                <a:spcPct val="0"/>
              </a:spcBef>
              <a:buClr>
                <a:srgbClr val="7030A0"/>
              </a:buClr>
              <a:buSzPct val="125000"/>
              <a:defRPr/>
            </a:pPr>
            <a:r>
              <a:rPr lang="en-US" altLang="en-US" sz="1100" b="1" dirty="0">
                <a:latin typeface="Calibri" panose="020F0502020204030204" pitchFamily="34" charset="0"/>
              </a:rPr>
              <a:t>TRAINER INSTRUCTIONS</a:t>
            </a:r>
          </a:p>
          <a:p>
            <a:pPr marL="173378" indent="-173378" defTabSz="914439">
              <a:buFont typeface="Arial" panose="020B0604020202020204" pitchFamily="34" charset="0"/>
              <a:buChar char="•"/>
              <a:defRPr/>
            </a:pPr>
            <a:r>
              <a:rPr lang="en-US" altLang="en-US" sz="1100" dirty="0">
                <a:latin typeface="Calibri" panose="020F0502020204030204" pitchFamily="34" charset="0"/>
              </a:rPr>
              <a:t>The goal of this full-day workshop is to </a:t>
            </a:r>
            <a:r>
              <a:rPr lang="en-US" sz="1100" dirty="0">
                <a:latin typeface="Calibri" panose="020F0502020204030204" pitchFamily="34" charset="0"/>
                <a:cs typeface="Arial" pitchFamily="34" charset="0"/>
              </a:rPr>
              <a:t>provide an introduction to basic philosophy and practices of HIV, STI, and Hep C harm reduction with regards to substance use and sexual risk behavior.  </a:t>
            </a:r>
          </a:p>
          <a:p>
            <a:pPr marL="173378" indent="-173378">
              <a:buFont typeface="Arial" panose="020B0604020202020204" pitchFamily="34" charset="0"/>
              <a:buChar char="•"/>
              <a:defRPr/>
            </a:pPr>
            <a:r>
              <a:rPr lang="en-US" altLang="en-US" sz="1100" dirty="0">
                <a:latin typeface="Calibri" panose="020F0502020204030204" pitchFamily="34" charset="0"/>
              </a:rPr>
              <a:t>This training will share ideas how to reach vulnerable populations and keep people engaged with services, information, and safety supplies.</a:t>
            </a:r>
          </a:p>
          <a:p>
            <a:pPr marL="173378" indent="-173378">
              <a:buFont typeface="Arial" panose="020B0604020202020204" pitchFamily="34" charset="0"/>
              <a:buChar char="•"/>
              <a:defRPr/>
            </a:pPr>
            <a:r>
              <a:rPr lang="en-US" altLang="en-US" sz="1100" dirty="0">
                <a:latin typeface="Calibri" panose="020F0502020204030204" pitchFamily="34" charset="0"/>
              </a:rPr>
              <a:t>Through discussion and activities, workshop participants will identify strategies for effective and culturally competent engagement with people who use drugs, including people who inject drugs, and people who are sexually active, including those with significant-risk.</a:t>
            </a:r>
          </a:p>
        </p:txBody>
      </p:sp>
    </p:spTree>
    <p:extLst>
      <p:ext uri="{BB962C8B-B14F-4D97-AF65-F5344CB8AC3E}">
        <p14:creationId xmlns:p14="http://schemas.microsoft.com/office/powerpoint/2010/main" val="438208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New and creative strategies will be required to motivate ambivalent people to change their drug use. People may have quite valid reasons for resistance to traditional treatment related to unreasonable admission criteria, criminal justice involvement, or concerns about how they will be treated. For example, the requirement of total abstinence may seem unreasonable or unobtainable to some clients. If abstinence is required as an initial commitment for treatment entry, then many people actively using drugs will be turned away. Even clients mandated to treatment will not seriously engage in the program if the requirements seem unreasonable or they feel judged or mistreated. HRT attempts to remove treatment barriers such as absolute abstinence requirements . Low-threshold policies aid ambivalent service seekers and foster exposure to services they would have rejected if abstinence had been required for entry. By lowering the threshold to treatment, therapists can help people begin to reduce the harmful consequences of their use. Lowering the threshold also means willingness by treatment programs to help those who do not want to abstain. Many of these people, who otherwise might not have gone to a substance abuse treatment program with an abstinence entry criterion, will eventually choose abstinence. HRT encourages people to make changes at their own pace. You cannot force people to change their behavior, but you can help them make more reasoned choices about what to do. In a harm reduction model, abstinence is viewed as one of a range of treatment options available to the client. However, it is important that the therapist and client agree that abstinence is the most appropriate goal for therapy. If the client does not concur, treatment goals should be reevaluated.</a:t>
            </a:r>
          </a:p>
          <a:p>
            <a:endParaRPr lang="en-US" dirty="0"/>
          </a:p>
          <a:p>
            <a:r>
              <a:rPr lang="en-US" dirty="0"/>
              <a:t> Principle 4:</a:t>
            </a:r>
            <a:r>
              <a:rPr lang="en-US" baseline="0" dirty="0"/>
              <a:t> </a:t>
            </a:r>
            <a:r>
              <a:rPr lang="en-US" dirty="0"/>
              <a:t>The primary goal of harm reduction policies and programs is to reduce or minimize the harm associated with ongoing or active drug use. One formidable obstacle to integrating HRT with traditional substance abuse services is that HRT providers assess treatment progress along a continuum of lessening harm rather than an </a:t>
            </a:r>
            <a:r>
              <a:rPr lang="en-US" dirty="0" err="1"/>
              <a:t>ali</a:t>
            </a:r>
            <a:r>
              <a:rPr lang="en-US" dirty="0"/>
              <a:t>-or-nothing Journal of Psychoactive Drugs 16 Integrating Harm Reduction Therapy dichotomy between abstinence or any substance use. In order to integrate the strengths of HRT, treatment centers may wish to revise their definitions of treatment success to focus on quality of life issues rather than consumption issues after discharge. In harm reduction, assessment or diagnosis is not a dichotomous question of "either you have the disease or you don't have the disease." It's not a black and white model that says "either you're </a:t>
            </a:r>
            <a:r>
              <a:rPr lang="en-US" dirty="0" err="1"/>
              <a:t>absti</a:t>
            </a:r>
            <a:r>
              <a:rPr lang="en-US" dirty="0"/>
              <a:t> </a:t>
            </a:r>
            <a:r>
              <a:rPr lang="en-US" dirty="0" err="1"/>
              <a:t>nent</a:t>
            </a:r>
            <a:r>
              <a:rPr lang="en-US" dirty="0"/>
              <a:t> or you ' </a:t>
            </a:r>
            <a:r>
              <a:rPr lang="en-US" dirty="0" err="1"/>
              <a:t>ve</a:t>
            </a:r>
            <a:r>
              <a:rPr lang="en-US" dirty="0"/>
              <a:t> relapsed." Because HRT begins with the belief that any reduction of the harmful consequences related to substance use is progress, therapy focuses on taking incremental steps to reduce harm to self and others. Gradual decrements in risk reduction are critical to integrating HRT with substance abuse services. Those practicing HRT collaborate with clients by learning about their needs before developing a treatment plan, and by assessing the severity of their negative consequences as well as their motivation for changing substance use behavior. Then, with client cooperation, therapy focuses on strategies to gradually step down the level of harm related to their substance use via behavior change. The continuum of harmful consequences associated with substance abuse can be understood as a staircase ( see Figure I): Excessive use with extensive harmful consequences is at the top of the stairs, moderation with some harmful consequences in the middle of the staircase, and abstinence with no harmful drug-related consequences is at the bottom of the stairs. This analogy for understanding HRT focuses our attention on two important qualities of this approach. First, the reduction of harm is incremental: it occurs step by step and any step towards decreased risk and harm is a step the right direction. Secondly, abstinence is a vital part of the continuum. The continuum of change within HRT is congruent with the notion of incremental process described in the </a:t>
            </a:r>
            <a:r>
              <a:rPr lang="en-US" dirty="0" err="1"/>
              <a:t>Transtheoretical</a:t>
            </a:r>
            <a:r>
              <a:rPr lang="en-US" dirty="0"/>
              <a:t> Stages of Change Model, and pays special attention to the needs of people in earlier stages of the addictive behavior cycle, often typified by ambivalence and resistance ( Proc </a:t>
            </a:r>
            <a:r>
              <a:rPr lang="en-US" dirty="0" err="1"/>
              <a:t>haska</a:t>
            </a:r>
            <a:r>
              <a:rPr lang="en-US" dirty="0"/>
              <a:t>. </a:t>
            </a:r>
            <a:r>
              <a:rPr lang="en-US" dirty="0" err="1"/>
              <a:t>DiClemente</a:t>
            </a:r>
            <a:r>
              <a:rPr lang="en-US" dirty="0"/>
              <a:t> &amp; Norcross 1 992). In this way, HRT can be beneficial for clients who eventually become abstinent (because they may never have arrived there by traditional means) as well as others who cannot or will not completely quit their drug use (because they are typically denied treatment services altogether). </a:t>
            </a:r>
          </a:p>
        </p:txBody>
      </p:sp>
      <p:sp>
        <p:nvSpPr>
          <p:cNvPr id="4" name="Slide Number Placeholder 3"/>
          <p:cNvSpPr>
            <a:spLocks noGrp="1"/>
          </p:cNvSpPr>
          <p:nvPr>
            <p:ph type="sldNum" sz="quarter" idx="10"/>
          </p:nvPr>
        </p:nvSpPr>
        <p:spPr/>
        <p:txBody>
          <a:bodyPr/>
          <a:lstStyle/>
          <a:p>
            <a:pPr>
              <a:defRPr/>
            </a:pPr>
            <a:fld id="{44CC2BA5-5F5D-4E67-93E8-E3CFA641FB2B}" type="slidenum">
              <a:rPr lang="en-US" altLang="en-US" smtClean="0"/>
              <a:pPr>
                <a:defRPr/>
              </a:pPr>
              <a:t>24</a:t>
            </a:fld>
            <a:endParaRPr lang="en-US" altLang="en-US" dirty="0"/>
          </a:p>
        </p:txBody>
      </p:sp>
    </p:spTree>
    <p:extLst>
      <p:ext uri="{BB962C8B-B14F-4D97-AF65-F5344CB8AC3E}">
        <p14:creationId xmlns:p14="http://schemas.microsoft.com/office/powerpoint/2010/main" val="30945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People who are unwilling or unable to stop using drugs present an almost insurmountable challenge to traditional substance abuse treatment programs. Many disease model </a:t>
            </a:r>
            <a:r>
              <a:rPr lang="en-US" dirty="0" err="1"/>
              <a:t>Joumul</a:t>
            </a:r>
            <a:r>
              <a:rPr lang="en-US" dirty="0"/>
              <a:t> of" Psychoactive </a:t>
            </a:r>
            <a:r>
              <a:rPr lang="en-US" dirty="0" err="1"/>
              <a:t>Dru</a:t>
            </a:r>
            <a:r>
              <a:rPr lang="en-US" dirty="0"/>
              <a:t>/?s 17 treatment professionals would insist that such people lack insight into their disease, are resistant and unmotivated, therefore, not considered ready for therapy. This type of assumption may · cause such people to be candidates for confrontation in treatment (with generally poor outcomes) or to be refused treatment access altogether (Miller &amp; Roll nick 1 991 ) . The Trans theoretical Stages of Change Model (Prochaska, </a:t>
            </a:r>
            <a:r>
              <a:rPr lang="en-US" dirty="0" err="1"/>
              <a:t>DiClemente</a:t>
            </a:r>
            <a:r>
              <a:rPr lang="en-US" dirty="0"/>
              <a:t> &amp; Norcross 1992) reminds harm reduction therapists that habit change is a journey with many potential obstacles and perils. Many individuals who come in contact w </a:t>
            </a:r>
            <a:r>
              <a:rPr lang="en-US" dirty="0" err="1"/>
              <a:t>ith</a:t>
            </a:r>
            <a:r>
              <a:rPr lang="en-US" dirty="0"/>
              <a:t> substance abuse service providers will be in the precontemplation stage (Prochaska, </a:t>
            </a:r>
            <a:r>
              <a:rPr lang="en-US" dirty="0" err="1"/>
              <a:t>DiClemente</a:t>
            </a:r>
            <a:r>
              <a:rPr lang="en-US" dirty="0"/>
              <a:t> &amp; Norcross 1 992) with little desire to modify their substance use behavior in the near future. There are a number of possible reasons for not wanting to change. such as lacking experience or awareness of negative consequences, cognitive or perceptual difficulties, or being part of a peer group engaged in heavy consumption. Research has demonstrated that motivational enhancement strategies can help maintain treatment contact with people who are unwilling or unable to quit, and may encourage movement toward the next stage in the change process (Miller et al. 1994; Miller &amp; </a:t>
            </a:r>
            <a:r>
              <a:rPr lang="en-US" dirty="0" err="1"/>
              <a:t>Rollnick</a:t>
            </a:r>
            <a:r>
              <a:rPr lang="en-US" dirty="0"/>
              <a:t> 1991 ). Since HRT focuses on reducing the negative consequences rather than on the drug use per se, there are usually a variety of Volume 33 (I), January - March 200 I Downloaded by [Texas A &amp; M International University] at 14:21 05 November 2015 Marlatt, Blume &amp; Parks strategies available to reduce harm even if reducing or eliminating use is not acceptable to the client. Harm reduction therapists using motivational enhancement strategies often find that initially unmotivated individuals eventually consider the possibility of changing their alcohol or drug use patterns, thus entering the contemplation stage (Prochaska, </a:t>
            </a:r>
            <a:r>
              <a:rPr lang="en-US" dirty="0" err="1"/>
              <a:t>DiClemente</a:t>
            </a:r>
            <a:r>
              <a:rPr lang="en-US" dirty="0"/>
              <a:t> &amp; Norcross 1 992). During this stage, individuals remain in motivational conflict about change as they explore the costs and benefits between stopping or continuing to use drugs as usual. HRT is especially effective during this time since it involves nonconfrontational enhancement of the desire and commitment to change one's behavior. One such strategy is to express empathy with skillful reflective l </a:t>
            </a:r>
            <a:r>
              <a:rPr lang="en-US" dirty="0" err="1"/>
              <a:t>istening</a:t>
            </a:r>
            <a:r>
              <a:rPr lang="en-US" dirty="0"/>
              <a:t> rather than confronting, judging, or labeling clients as "addicts" or "alcoholics." Another motivational enhancement strategy is to develop </a:t>
            </a:r>
            <a:r>
              <a:rPr lang="en-US" dirty="0" err="1"/>
              <a:t>awarenes</a:t>
            </a:r>
            <a:r>
              <a:rPr lang="en-US" dirty="0"/>
              <a:t> of the discrepancy between the experience of negative substance-related consequences and important goals that clients may have for their lives. Client resistance is seen not as a trait or </a:t>
            </a:r>
            <a:r>
              <a:rPr lang="en-US" dirty="0" err="1"/>
              <a:t>personali</a:t>
            </a:r>
            <a:r>
              <a:rPr lang="en-US" dirty="0"/>
              <a:t> ty flaw within the person, but as a warning sign that the therapist should switch strategies because he or she is getting ahead of the client's motivational stage of change. "Rolling with resistance" avoids arguments and power struggles while creating a stronger working alliance associated with favorable long-term treatment outcomes (Miller &amp; </a:t>
            </a:r>
            <a:r>
              <a:rPr lang="en-US" dirty="0" err="1"/>
              <a:t>Rollnick</a:t>
            </a:r>
            <a:r>
              <a:rPr lang="en-US" dirty="0"/>
              <a:t> 1 991 ). Finally, motivational strategies designed to support self-efficacy focus on developing personal mastery and confidence for coping with the challenges and stresses of life as clients make progress toward their goals in therapy.</a:t>
            </a:r>
            <a:br>
              <a:rPr lang="en-US" dirty="0"/>
            </a:br>
            <a:endParaRPr lang="en-US" dirty="0"/>
          </a:p>
          <a:p>
            <a:r>
              <a:rPr lang="en-US" dirty="0"/>
              <a:t>6. Addictive behaviors have been aptly characterized as chronically relapsing conditions. It is very common for the recovery process to be </a:t>
            </a:r>
            <a:r>
              <a:rPr lang="en-US" dirty="0" err="1"/>
              <a:t>i</a:t>
            </a:r>
            <a:r>
              <a:rPr lang="en-US" dirty="0"/>
              <a:t> </a:t>
            </a:r>
            <a:r>
              <a:rPr lang="en-US" dirty="0" err="1"/>
              <a:t>nterrupted</a:t>
            </a:r>
            <a:r>
              <a:rPr lang="en-US" dirty="0"/>
              <a:t> by intermittent periods of a return to alcohol or other drug use. A return to substance use may be viewed in a variety of ways depending upon one's conceptual model of addiction (Marlatt &amp; Gordon 1 985 ; Brickman et al. 1 982). For example, relapse can be variously defined as a "return to illness," "treatment failure," "hitting bottom," "total breakdown," and "falling back into addictive disease." These definitions of relapse are consistent with one of those given in Merriam-Webster 's Collegiate Dictionary (1994): "a recurrence of symptoms of disease after a period of improvement." Understanding relapse in this fashion corresponds with the black and white or dichotomous view of relapse promoted by the disease model: a person is either abstinent or relapsed, with no middle ground. Traditional substance abuse treatment programs also have defined relapse as any use of alcohol or drugs following a period of abstinence. This zero tolerance approach to relapse (i.e., the moral model) has contributed to treating relapses punitively and Journal of Psychoactive Drugs 18 Integrating Harm Reduction Therapy clients like failures. For example, the following incident occurred in an adolescent residential treatment center in the Seattle area. Treatment center staff mem </a:t>
            </a:r>
            <a:r>
              <a:rPr lang="en-US" dirty="0" err="1"/>
              <a:t>bers</a:t>
            </a:r>
            <a:r>
              <a:rPr lang="en-US" dirty="0"/>
              <a:t> were reviewing .the case of an adolescent in the </a:t>
            </a:r>
            <a:r>
              <a:rPr lang="en-US" dirty="0" err="1"/>
              <a:t>facil</a:t>
            </a:r>
            <a:r>
              <a:rPr lang="en-US" dirty="0"/>
              <a:t> </a:t>
            </a:r>
            <a:r>
              <a:rPr lang="en-US" dirty="0" err="1"/>
              <a:t>ity</a:t>
            </a:r>
            <a:r>
              <a:rPr lang="en-US" dirty="0"/>
              <a:t> who had just returned that day from a weekend pass granted because he was doing so well in the inpatient program. This particular youth had a hi story of cocaine abuse and liked to drink large quantities of alcohol while also taking methamphetamines. According to his therapist, the youth seemed to be gaining insight into problems with alcohol and drugs in the abstinence-based 1 2-Step program he was enrolled in, so the therapist let him go home on a weekend pass. When he came back to the treatment center on Monday morning, he told his therapy group that he had a "close call" over the weekend: when he went home to see his folks, his older brother offered him a toke from a </a:t>
            </a:r>
            <a:r>
              <a:rPr lang="en-US" dirty="0" err="1"/>
              <a:t>marij</a:t>
            </a:r>
            <a:r>
              <a:rPr lang="en-US" dirty="0"/>
              <a:t> </a:t>
            </a:r>
            <a:r>
              <a:rPr lang="en-US" dirty="0" err="1"/>
              <a:t>uana</a:t>
            </a:r>
            <a:r>
              <a:rPr lang="en-US" dirty="0"/>
              <a:t> cigarette. The client told his group that he felt pressured to please his brother, but on the other hand, he worried about starting up a drug habit again and ruining his treatment (i.e., he felt normal ambivalence); however, he did two hits before he quickly left the room. He said he had a chance to go to a party later with his brother and other friends, but knew that alcohol and marijuana would be involved, and so he decided to stay home and watch TV with his parents. Although he was a little buzzed from the two tokes of marijuana, he regretted slipping and decided not to go to the party because he was scared he would crave cocaine. In this situation, the youth did slip by using some marijuana, but he also recognized the danger and said no to more alcohol and drugs later. He told the group the story because he felt good about what he had done to successfully avoid a potentially high-risk situation (the party). However, the treatment director said to the youth, "But you admit taking a couple of hits off of the </a:t>
            </a:r>
            <a:r>
              <a:rPr lang="en-US" dirty="0" err="1"/>
              <a:t>marij</a:t>
            </a:r>
            <a:r>
              <a:rPr lang="en-US" dirty="0"/>
              <a:t> </a:t>
            </a:r>
            <a:r>
              <a:rPr lang="en-US" dirty="0" err="1"/>
              <a:t>uana</a:t>
            </a:r>
            <a:r>
              <a:rPr lang="en-US" dirty="0"/>
              <a:t> joint, right?" At that point the young client said, "Yes ," and then therapist said, "You know the rules, you're out." He instructed the youth to pack his bags because of the treatment center's zero tolerance policy. Viewed in this way, even a single lapse is treated the same as full relapse, and both mean the end of progress in therapy. What happened to this young man after he was told he was a failure and a liability to the therapy group, and was kicked out of the program? Nobody knows, but it is highly unlikely that he would return to seek traditional substance abuse treatment services again or perhaps be trusting enough to accept any type of "professional" help There are numerous problems with this punitive approach to relapse. The most distressing problem may be that such a black and white view of relapse, if adopted by clients during treatment, may set up the client for a </a:t>
            </a:r>
            <a:r>
              <a:rPr lang="en-US" dirty="0" err="1"/>
              <a:t>selffulfilling</a:t>
            </a:r>
            <a:r>
              <a:rPr lang="en-US" dirty="0"/>
              <a:t> prophecy in which any violation of abstinence leads to a full-blown relapse. A recent study has confirmed this hypothesis by finding that the best predictors of relapse to drinking at six month follow-up experienced by Volume 33 (1), January - March 2001 Downloaded by [Texas A &amp; M International University] at 14:21 05 November 2015 Marlatt, Blume &amp; Parks clients in an abstinence-based treatment program were lack of coping skills and belief in the disease model of alcoholism (Miller et al. 1 996). One reason belief in the disease model of addiction may precipitate a relapse is that the slip is attributed to having a disease over which the individual is powerless. If a slip indicates a reactivation of the disease and one is led to believe that there is nothing much one can do about it, attempting to limit the relapse in duration or intensity may be a futile gesture. This view of relapse completely ignores the influence of contextual and psychological factors that may be important mediators of the relapse process. A different view of relapse is reflected in the other two definitions of relapse listed in the dictionary (</a:t>
            </a:r>
            <a:r>
              <a:rPr lang="en-US" dirty="0" err="1"/>
              <a:t>MerriamWebs</a:t>
            </a:r>
            <a:r>
              <a:rPr lang="en-US" dirty="0"/>
              <a:t> </a:t>
            </a:r>
            <a:r>
              <a:rPr lang="en-US" dirty="0" err="1"/>
              <a:t>ter</a:t>
            </a:r>
            <a:r>
              <a:rPr lang="en-US" dirty="0"/>
              <a:t> 1 994 ): </a:t>
            </a:r>
            <a:r>
              <a:rPr lang="en-US" dirty="0" err="1"/>
              <a:t>Rel</a:t>
            </a:r>
            <a:r>
              <a:rPr lang="en-US" dirty="0"/>
              <a:t> apse is "the act or instance of backsliding, worsening, or subsiding" and to relapse is "to slip or fall back into a former worse state" [italics added]. The italics emphasize that relapse can be viewed as a temporary setback. However, a single occurrence of using behavior after a period of abstinence is better termed a lapse, defined in the same dictionary as "a slight error typically due to forgetfulness or inattention" or as a "temporary deviation especially from a higher to a lower state." This model of relapse allows room for mistakes to occur on the road from addictive behaviors to abstinence. It is a relapse prevention model (Marlatt &amp; Gordon 1985) that suggests the probability that a lapse will turn into a full-blown relapse depends in part on the individual 's emotional and cognitive reactions to the slip and his or her ability to use coping skills to escape the situation and limit continued use. While it may be the natural course for many unchecked lapses to eventuate in relapse, a relapse prevention therapy (RPT) approach demonstrates that lapses can be contained and damage control </a:t>
            </a:r>
            <a:r>
              <a:rPr lang="en-US" dirty="0" err="1"/>
              <a:t>exercized</a:t>
            </a:r>
            <a:r>
              <a:rPr lang="en-US" dirty="0"/>
              <a:t> before they reach a full-blown relapse. Along with other cognitive and behavioral interventions, the RPT model helps both clients and practitioners make an important distinction between a lapse or slip and a relapse, allowing for a more hopeful, tolerant, and compassionate way to handle the problem of relapse in substance abuse treatment. </a:t>
            </a:r>
          </a:p>
        </p:txBody>
      </p:sp>
      <p:sp>
        <p:nvSpPr>
          <p:cNvPr id="4" name="Slide Number Placeholder 3"/>
          <p:cNvSpPr>
            <a:spLocks noGrp="1"/>
          </p:cNvSpPr>
          <p:nvPr>
            <p:ph type="sldNum" sz="quarter" idx="10"/>
          </p:nvPr>
        </p:nvSpPr>
        <p:spPr/>
        <p:txBody>
          <a:bodyPr/>
          <a:lstStyle/>
          <a:p>
            <a:pPr>
              <a:defRPr/>
            </a:pPr>
            <a:fld id="{44CC2BA5-5F5D-4E67-93E8-E3CFA641FB2B}" type="slidenum">
              <a:rPr lang="en-US" altLang="en-US" smtClean="0"/>
              <a:pPr>
                <a:defRPr/>
              </a:pPr>
              <a:t>25</a:t>
            </a:fld>
            <a:endParaRPr lang="en-US" altLang="en-US" dirty="0"/>
          </a:p>
        </p:txBody>
      </p:sp>
    </p:spTree>
    <p:extLst>
      <p:ext uri="{BB962C8B-B14F-4D97-AF65-F5344CB8AC3E}">
        <p14:creationId xmlns:p14="http://schemas.microsoft.com/office/powerpoint/2010/main" val="2474085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This is particularly true when dealing with people with co-occurring psychiatric disorders because of the common need for psychotropic medication. In addition, there are now also several medications specifically designed to help people with addiction problems, such as the use of Naltrexone to reduce craving for opiates and alcohol. Many smokers benefit from nicotine maintenance and replacement via nose sprays, chewing gums, and patches as a way Journal of Psychoactive Drugs t9 Integrating Harm Reduction Therapy to reduce use, similar to methadone maintenance with people using heroin. Historically, many traditional treatment services have required patients who were taking psychiatric medications to discontinue use while in treatment. Furthermore, many programs have refused to treat people with psychiatric disorders. An HRT approach would identify this practice as problematic to the health and well-being of clients, and accepts the use of psychotropic medication when prescribed. HRT offers great hope for people with co-occurring disorders (Blume, </a:t>
            </a:r>
            <a:r>
              <a:rPr lang="en-US" dirty="0" err="1"/>
              <a:t>Schmaling</a:t>
            </a:r>
            <a:r>
              <a:rPr lang="en-US" dirty="0"/>
              <a:t> &amp; Marlatt In press; Parks, Anderson &amp; Marlatt 2000) because of its scientific pragmatism and tolerance; traditional treatment services would particularly benefit from utilizing HRT with the large number of clients presenting with co-occurring disorders. </a:t>
            </a:r>
          </a:p>
          <a:p>
            <a:endParaRPr lang="en-US" dirty="0"/>
          </a:p>
          <a:p>
            <a:r>
              <a:rPr lang="en-US" dirty="0"/>
              <a:t>8. Partnership is a cornerstone of HRT. Harm reduction involves the community of substance users in developing programs, as mentioned previously. Furthermore, networking between community-based resources, such as housing authorities, treatment facilities, law enforcement officials, and community policy-makers is critical to reducing the harm from substance use. HRT views treatment as involving all aspects of a person 's life, not just the substance use or mental health arena. Addressing the basic human needs of clients involves teaching important coping skills (i.e., balancing a checkbook or writing a resume) and providing for services (e.g., housing) not typically provided by traditional treatment facilities. With the eight conference principles in mind, HRT can be integrated into traditional treatment services in several ways (many progressive treatment programs are doing so). For instance, some centers have added what is called a "pretreatment group" that accepts people into treatment who are not abstinent and not necessarily motivated to seek abstinence. This has provided a harm reduction treatment track outside of the traditional track that does not compete, but rather complements the services of these treatment centers by reaching people who would not seek abstinence-based treatment. Some programs that target people who have cooccurring psychiatric disorders provide for different group levels in day treatment or outpatient therapy, with level one group members still actively using substance s. This approach to treatment helps people who realistically can not abstain upon entry into treatment by focusing upon quality of life issues and psychiatric stability. Other aspects of HRT could be integrated into existing treatment services without competing with existing services. For instance, relapse prevention easily becomes relapse management, in which there is more of a long-term view of the relapse process as a learning experience within the normal cycle of successful behavior change (Prochaska, Volume 33 (I). January - March 200 I Downloaded by [Texas A &amp; M International University] at 14:21 05 November 2015 Marlatt, Blume &amp; Parks </a:t>
            </a:r>
            <a:r>
              <a:rPr lang="en-US" dirty="0" err="1"/>
              <a:t>DiClemente</a:t>
            </a:r>
            <a:r>
              <a:rPr lang="en-US" dirty="0"/>
              <a:t> &amp; Norcross 1 992). Relapse management focuses on shaping functional behavior rather than focusing on consumption goals. Furthermore, traditional treatment services could include harm reduction programs that meet the needs of people on the streets (such as outpatient clinical physical and mental health services for people abusing substances). There is precedent for such services in that some treatment centers also have methadone programs. Traditional treatment could also become more active in working to change the law enforcement and health science delivery systems within the local neighborhood they serve in order to make for a safer community for drug user and non-user alike. </a:t>
            </a:r>
          </a:p>
        </p:txBody>
      </p:sp>
      <p:sp>
        <p:nvSpPr>
          <p:cNvPr id="4" name="Slide Number Placeholder 3"/>
          <p:cNvSpPr>
            <a:spLocks noGrp="1"/>
          </p:cNvSpPr>
          <p:nvPr>
            <p:ph type="sldNum" sz="quarter" idx="10"/>
          </p:nvPr>
        </p:nvSpPr>
        <p:spPr/>
        <p:txBody>
          <a:bodyPr/>
          <a:lstStyle/>
          <a:p>
            <a:pPr>
              <a:defRPr/>
            </a:pPr>
            <a:fld id="{44CC2BA5-5F5D-4E67-93E8-E3CFA641FB2B}" type="slidenum">
              <a:rPr lang="en-US" altLang="en-US" smtClean="0"/>
              <a:pPr>
                <a:defRPr/>
              </a:pPr>
              <a:t>26</a:t>
            </a:fld>
            <a:endParaRPr lang="en-US" altLang="en-US" dirty="0"/>
          </a:p>
        </p:txBody>
      </p:sp>
    </p:spTree>
    <p:extLst>
      <p:ext uri="{BB962C8B-B14F-4D97-AF65-F5344CB8AC3E}">
        <p14:creationId xmlns:p14="http://schemas.microsoft.com/office/powerpoint/2010/main" val="4064566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altLang="en-US" sz="1100" b="1" dirty="0">
                <a:latin typeface="Calibri" panose="020F0502020204030204" pitchFamily="34" charset="0"/>
              </a:rPr>
              <a:t>KEY MESSAGES</a:t>
            </a:r>
          </a:p>
          <a:p>
            <a:pPr algn="l" eaLnBrk="1" hangingPunct="1">
              <a:spcBef>
                <a:spcPct val="0"/>
              </a:spcBef>
              <a:defRPr/>
            </a:pPr>
            <a:r>
              <a:rPr lang="en-US" altLang="en-US" sz="1100" dirty="0">
                <a:latin typeface="Calibri" panose="020F0502020204030204" pitchFamily="34" charset="0"/>
              </a:rPr>
              <a:t>Harm Reduction does not:</a:t>
            </a:r>
          </a:p>
          <a:p>
            <a:pPr marL="171457" indent="-171457" eaLnBrk="1" hangingPunct="1">
              <a:lnSpc>
                <a:spcPct val="80000"/>
              </a:lnSpc>
              <a:buFont typeface="Arial" panose="020B0604020202020204" pitchFamily="34" charset="0"/>
              <a:buChar char="•"/>
            </a:pPr>
            <a:r>
              <a:rPr lang="en-US" altLang="en-US" sz="1100" dirty="0">
                <a:solidFill>
                  <a:srgbClr val="000000"/>
                </a:solidFill>
                <a:latin typeface="Calibri" pitchFamily="34" charset="0"/>
              </a:rPr>
              <a:t>mean</a:t>
            </a:r>
            <a:r>
              <a:rPr lang="en-US" altLang="en-US" sz="1100" dirty="0">
                <a:solidFill>
                  <a:srgbClr val="C00000"/>
                </a:solidFill>
                <a:latin typeface="Calibri" pitchFamily="34" charset="0"/>
              </a:rPr>
              <a:t> </a:t>
            </a:r>
            <a:r>
              <a:rPr lang="en-US" altLang="en-US" sz="1100" dirty="0">
                <a:solidFill>
                  <a:srgbClr val="000000"/>
                </a:solidFill>
                <a:latin typeface="Calibri" pitchFamily="34" charset="0"/>
              </a:rPr>
              <a:t>“anything goes.”</a:t>
            </a:r>
          </a:p>
          <a:p>
            <a:pPr marL="171457" indent="-171457" eaLnBrk="1" hangingPunct="1">
              <a:lnSpc>
                <a:spcPct val="80000"/>
              </a:lnSpc>
              <a:buFont typeface="Arial" panose="020B0604020202020204" pitchFamily="34" charset="0"/>
              <a:buChar char="•"/>
            </a:pPr>
            <a:r>
              <a:rPr lang="en-US" altLang="en-US" sz="1100" dirty="0">
                <a:solidFill>
                  <a:srgbClr val="000000"/>
                </a:solidFill>
                <a:latin typeface="Calibri" pitchFamily="34" charset="0"/>
              </a:rPr>
              <a:t>enable drug use or high risk behaviors.</a:t>
            </a:r>
          </a:p>
          <a:p>
            <a:pPr marL="171457" indent="-171457" eaLnBrk="1" hangingPunct="1">
              <a:lnSpc>
                <a:spcPct val="80000"/>
              </a:lnSpc>
              <a:buFont typeface="Arial" panose="020B0604020202020204" pitchFamily="34" charset="0"/>
              <a:buChar char="•"/>
            </a:pPr>
            <a:r>
              <a:rPr lang="en-US" altLang="en-US" sz="1100" dirty="0">
                <a:solidFill>
                  <a:srgbClr val="000000"/>
                </a:solidFill>
                <a:latin typeface="Calibri" pitchFamily="34" charset="0"/>
              </a:rPr>
              <a:t>endorse or encourage drug use.</a:t>
            </a:r>
          </a:p>
          <a:p>
            <a:pPr marL="171457" indent="-171457" eaLnBrk="1" hangingPunct="1">
              <a:lnSpc>
                <a:spcPct val="80000"/>
              </a:lnSpc>
              <a:buFont typeface="Arial" panose="020B0604020202020204" pitchFamily="34" charset="0"/>
              <a:buChar char="•"/>
            </a:pPr>
            <a:r>
              <a:rPr lang="en-US" altLang="en-US" sz="1100" dirty="0">
                <a:solidFill>
                  <a:srgbClr val="000000"/>
                </a:solidFill>
                <a:latin typeface="Calibri" pitchFamily="34" charset="0"/>
              </a:rPr>
              <a:t>exclude or dismiss abstinence-based treatment models as viable options.</a:t>
            </a:r>
          </a:p>
          <a:p>
            <a:pPr eaLnBrk="1" hangingPunct="1">
              <a:lnSpc>
                <a:spcPct val="80000"/>
              </a:lnSpc>
              <a:buFont typeface="Arial" pitchFamily="34" charset="0"/>
              <a:buChar char="•"/>
            </a:pPr>
            <a:endParaRPr lang="en-US" altLang="en-US" sz="1100" dirty="0">
              <a:solidFill>
                <a:srgbClr val="000000"/>
              </a:solidFill>
              <a:latin typeface="Calibri" pitchFamily="34" charset="0"/>
            </a:endParaRPr>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65" eaLnBrk="0" hangingPunct="0">
              <a:spcBef>
                <a:spcPct val="30000"/>
              </a:spcBef>
              <a:defRPr sz="1200">
                <a:solidFill>
                  <a:schemeClr val="tx1"/>
                </a:solidFill>
                <a:latin typeface="Times New Roman" pitchFamily="18" charset="0"/>
                <a:ea typeface="ＭＳ Ｐゴシック" pitchFamily="34" charset="-128"/>
              </a:defRPr>
            </a:lvl1pPr>
            <a:lvl2pPr marL="742982" indent="-285762" defTabSz="923965" eaLnBrk="0" hangingPunct="0">
              <a:spcBef>
                <a:spcPct val="30000"/>
              </a:spcBef>
              <a:defRPr sz="1200">
                <a:solidFill>
                  <a:schemeClr val="tx1"/>
                </a:solidFill>
                <a:latin typeface="Times New Roman" pitchFamily="18" charset="0"/>
                <a:ea typeface="ＭＳ Ｐゴシック" pitchFamily="34" charset="-128"/>
              </a:defRPr>
            </a:lvl2pPr>
            <a:lvl3pPr marL="1143050" indent="-228610" defTabSz="923965" eaLnBrk="0" hangingPunct="0">
              <a:spcBef>
                <a:spcPct val="30000"/>
              </a:spcBef>
              <a:defRPr sz="1200">
                <a:solidFill>
                  <a:schemeClr val="tx1"/>
                </a:solidFill>
                <a:latin typeface="Times New Roman" pitchFamily="18" charset="0"/>
                <a:ea typeface="ＭＳ Ｐゴシック" pitchFamily="34" charset="-128"/>
              </a:defRPr>
            </a:lvl3pPr>
            <a:lvl4pPr marL="1600269" indent="-228610" defTabSz="923965" eaLnBrk="0" hangingPunct="0">
              <a:spcBef>
                <a:spcPct val="30000"/>
              </a:spcBef>
              <a:defRPr sz="1200">
                <a:solidFill>
                  <a:schemeClr val="tx1"/>
                </a:solidFill>
                <a:latin typeface="Times New Roman" pitchFamily="18" charset="0"/>
                <a:ea typeface="ＭＳ Ｐゴシック" pitchFamily="34" charset="-128"/>
              </a:defRPr>
            </a:lvl4pPr>
            <a:lvl5pPr marL="2057489" indent="-228610" defTabSz="923965" eaLnBrk="0" hangingPunct="0">
              <a:spcBef>
                <a:spcPct val="30000"/>
              </a:spcBef>
              <a:defRPr sz="1200">
                <a:solidFill>
                  <a:schemeClr val="tx1"/>
                </a:solidFill>
                <a:latin typeface="Times New Roman" pitchFamily="18" charset="0"/>
                <a:ea typeface="ＭＳ Ｐゴシック" pitchFamily="34" charset="-128"/>
              </a:defRPr>
            </a:lvl5pPr>
            <a:lvl6pPr marL="2514709"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92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14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36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56CD483A-40EB-4519-BDE5-C54659897841}" type="slidenum">
              <a:rPr lang="en-US" altLang="en-US" smtClean="0">
                <a:solidFill>
                  <a:srgbClr val="000000"/>
                </a:solidFill>
                <a:latin typeface="Tahoma" pitchFamily="34" charset="0"/>
              </a:rPr>
              <a:pPr eaLnBrk="1" hangingPunct="1">
                <a:spcBef>
                  <a:spcPct val="0"/>
                </a:spcBef>
              </a:pPr>
              <a:t>27</a:t>
            </a:fld>
            <a:endParaRPr lang="en-US" altLang="en-US">
              <a:solidFill>
                <a:srgbClr val="000000"/>
              </a:solidFill>
              <a:latin typeface="Tahoma" pitchFamily="34" charset="0"/>
            </a:endParaRPr>
          </a:p>
        </p:txBody>
      </p:sp>
    </p:spTree>
    <p:extLst>
      <p:ext uri="{BB962C8B-B14F-4D97-AF65-F5344CB8AC3E}">
        <p14:creationId xmlns:p14="http://schemas.microsoft.com/office/powerpoint/2010/main" val="3320574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Mona</a:t>
            </a:r>
          </a:p>
        </p:txBody>
      </p:sp>
      <p:sp>
        <p:nvSpPr>
          <p:cNvPr id="4" name="Slide Number Placeholder 3"/>
          <p:cNvSpPr>
            <a:spLocks noGrp="1"/>
          </p:cNvSpPr>
          <p:nvPr>
            <p:ph type="sldNum" sz="quarter" idx="10"/>
          </p:nvPr>
        </p:nvSpPr>
        <p:spPr/>
        <p:txBody>
          <a:bodyPr/>
          <a:lstStyle/>
          <a:p>
            <a:fld id="{CC811423-922B-4578-9CB2-081924D2FC7C}" type="slidenum">
              <a:rPr lang="en-US" smtClean="0"/>
              <a:t>28</a:t>
            </a:fld>
            <a:endParaRPr lang="en-US"/>
          </a:p>
        </p:txBody>
      </p:sp>
    </p:spTree>
    <p:extLst>
      <p:ext uri="{BB962C8B-B14F-4D97-AF65-F5344CB8AC3E}">
        <p14:creationId xmlns:p14="http://schemas.microsoft.com/office/powerpoint/2010/main" val="4277395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b="1" dirty="0">
                <a:latin typeface="+mj-lt"/>
              </a:rPr>
              <a:t>KEY MESSAGES</a:t>
            </a:r>
            <a:endParaRPr lang="en-US" altLang="en-US" sz="1100" dirty="0">
              <a:solidFill>
                <a:srgbClr val="000000"/>
              </a:solidFill>
              <a:latin typeface="+mj-lt"/>
            </a:endParaRPr>
          </a:p>
          <a:p>
            <a:pPr marL="171457" indent="-171457" defTabSz="914439">
              <a:buFont typeface="Arial" panose="020B0604020202020204" pitchFamily="34" charset="0"/>
              <a:buChar char="•"/>
              <a:defRPr/>
            </a:pPr>
            <a:r>
              <a:rPr lang="en-US" altLang="en-US" sz="1100" dirty="0">
                <a:latin typeface="+mj-lt"/>
              </a:rPr>
              <a:t>Norman </a:t>
            </a:r>
            <a:r>
              <a:rPr lang="en-US" altLang="en-US" sz="1100" dirty="0" err="1">
                <a:latin typeface="+mj-lt"/>
              </a:rPr>
              <a:t>Zinberg</a:t>
            </a:r>
            <a:r>
              <a:rPr lang="en-US" altLang="en-US" sz="1100" dirty="0">
                <a:latin typeface="+mj-lt"/>
              </a:rPr>
              <a:t>, a U.S. psychiatrist, published the findings of his studies on heroin users in the ‘60s and ‘70s in a book called </a:t>
            </a:r>
            <a:r>
              <a:rPr lang="en-US" altLang="en-US" sz="1100" u="sng" dirty="0">
                <a:latin typeface="+mj-lt"/>
              </a:rPr>
              <a:t>Drug, set and setting: the basis for controlled intoxicant use</a:t>
            </a:r>
            <a:r>
              <a:rPr lang="en-US" altLang="en-US" sz="1100" dirty="0">
                <a:latin typeface="+mj-lt"/>
              </a:rPr>
              <a:t>.   </a:t>
            </a:r>
          </a:p>
          <a:p>
            <a:pPr marL="171457" indent="-171457" defTabSz="914439">
              <a:buFont typeface="Arial" panose="020B0604020202020204" pitchFamily="34" charset="0"/>
              <a:buChar char="•"/>
              <a:defRPr/>
            </a:pPr>
            <a:r>
              <a:rPr lang="en-US" altLang="en-US" sz="1100" dirty="0" err="1">
                <a:latin typeface="+mj-lt"/>
              </a:rPr>
              <a:t>Zinberg</a:t>
            </a:r>
            <a:r>
              <a:rPr lang="en-US" altLang="en-US" sz="1100" dirty="0">
                <a:latin typeface="+mj-lt"/>
              </a:rPr>
              <a:t> studied people who had fairly long careers of heroin use but who were known as “chippers” or weekenders. </a:t>
            </a:r>
          </a:p>
          <a:p>
            <a:pPr marL="171457" indent="-171457" defTabSz="914439">
              <a:buFont typeface="Arial" panose="020B0604020202020204" pitchFamily="34" charset="0"/>
              <a:buChar char="•"/>
              <a:defRPr/>
            </a:pPr>
            <a:r>
              <a:rPr lang="en-US" altLang="en-US" sz="1100" dirty="0">
                <a:latin typeface="+mj-lt"/>
              </a:rPr>
              <a:t>Study participants did not follow the pattern of increasing dosage or frequency of dosage, and did not end up at chaotic or severely chemically dependent use. </a:t>
            </a:r>
          </a:p>
          <a:p>
            <a:pPr marL="171457" indent="-171457" defTabSz="914439">
              <a:buFont typeface="Arial" panose="020B0604020202020204" pitchFamily="34" charset="0"/>
              <a:buChar char="•"/>
              <a:defRPr/>
            </a:pPr>
            <a:r>
              <a:rPr lang="en-US" altLang="en-US" sz="1100" dirty="0">
                <a:latin typeface="+mj-lt"/>
              </a:rPr>
              <a:t>Many people he studied had jobs, and were able to function socially. </a:t>
            </a:r>
          </a:p>
          <a:p>
            <a:pPr marL="171457" indent="-171457" defTabSz="914439">
              <a:buFont typeface="Arial" panose="020B0604020202020204" pitchFamily="34" charset="0"/>
              <a:buChar char="•"/>
              <a:defRPr/>
            </a:pPr>
            <a:r>
              <a:rPr lang="en-US" altLang="en-US" sz="1100" dirty="0" err="1">
                <a:latin typeface="+mj-lt"/>
              </a:rPr>
              <a:t>Zinberg</a:t>
            </a:r>
            <a:r>
              <a:rPr lang="en-US" altLang="en-US" sz="1100" dirty="0">
                <a:latin typeface="+mj-lt"/>
              </a:rPr>
              <a:t> found that: </a:t>
            </a:r>
          </a:p>
          <a:p>
            <a:pPr marL="628677" lvl="1" indent="-171457" defTabSz="914439">
              <a:buFont typeface="Courier New" panose="02070309020205020404" pitchFamily="49" charset="0"/>
              <a:buChar char="o"/>
              <a:defRPr/>
            </a:pPr>
            <a:r>
              <a:rPr lang="en-US" altLang="en-US" sz="1100" dirty="0">
                <a:latin typeface="+mj-lt"/>
                <a:cs typeface="ＭＳ Ｐゴシック" charset="0"/>
              </a:rPr>
              <a:t>many people can use drugs without getting into problem use</a:t>
            </a:r>
          </a:p>
          <a:p>
            <a:pPr marL="628677" lvl="1" indent="-171457" defTabSz="914439">
              <a:buFont typeface="Courier New" panose="02070309020205020404" pitchFamily="49" charset="0"/>
              <a:buChar char="o"/>
              <a:defRPr/>
            </a:pPr>
            <a:r>
              <a:rPr lang="en-US" altLang="en-US" sz="1100" dirty="0">
                <a:latin typeface="+mj-lt"/>
                <a:cs typeface="ＭＳ Ｐゴシック" charset="0"/>
              </a:rPr>
              <a:t>others get into problems and manage to solve those problems by themselves</a:t>
            </a:r>
          </a:p>
          <a:p>
            <a:pPr marL="628677" lvl="1" indent="-171457" defTabSz="914439">
              <a:buFont typeface="Courier New" panose="02070309020205020404" pitchFamily="49" charset="0"/>
              <a:buChar char="o"/>
              <a:defRPr/>
            </a:pPr>
            <a:r>
              <a:rPr lang="en-US" altLang="en-US" sz="1100" dirty="0">
                <a:latin typeface="+mj-lt"/>
                <a:cs typeface="ＭＳ Ｐゴシック" charset="0"/>
              </a:rPr>
              <a:t>and others get into problems off and on and changed their drug use patterns (and the drugs they use) in different stages of their lives due to psychosocial factors.</a:t>
            </a:r>
          </a:p>
          <a:p>
            <a:pPr marL="171457" indent="-171457">
              <a:buFont typeface="Arial" panose="020B0604020202020204" pitchFamily="34" charset="0"/>
              <a:buChar char="•"/>
            </a:pPr>
            <a:r>
              <a:rPr lang="en-US" sz="1100" dirty="0">
                <a:latin typeface="+mj-lt"/>
              </a:rPr>
              <a:t>To explain these differences in use patterns, </a:t>
            </a:r>
            <a:r>
              <a:rPr lang="en-US" sz="1100" dirty="0" err="1">
                <a:latin typeface="+mj-lt"/>
              </a:rPr>
              <a:t>Zinberg</a:t>
            </a:r>
            <a:r>
              <a:rPr lang="en-US" sz="1100" dirty="0">
                <a:latin typeface="+mj-lt"/>
              </a:rPr>
              <a:t> suggests that drugs themselves are only one third of the equation. </a:t>
            </a:r>
          </a:p>
          <a:p>
            <a:pPr marL="171457" indent="-171457">
              <a:buFont typeface="Arial" panose="020B0604020202020204" pitchFamily="34" charset="0"/>
              <a:buChar char="•"/>
            </a:pPr>
            <a:r>
              <a:rPr lang="en-US" sz="1100" dirty="0">
                <a:latin typeface="+mj-lt"/>
              </a:rPr>
              <a:t>He suggests we also need to take into account the person who is using, and the contexts in which the person uses.</a:t>
            </a:r>
          </a:p>
          <a:p>
            <a:pPr>
              <a:buFontTx/>
              <a:buChar char="•"/>
            </a:pPr>
            <a:endParaRPr lang="en-US" altLang="en-US" sz="1100" dirty="0">
              <a:solidFill>
                <a:srgbClr val="000000"/>
              </a:solidFill>
              <a:latin typeface="+mj-lt"/>
            </a:endParaRPr>
          </a:p>
          <a:p>
            <a:pPr defTabSz="914439">
              <a:defRPr/>
            </a:pPr>
            <a:r>
              <a:rPr lang="en-US" altLang="en-US" sz="1100" b="1" dirty="0">
                <a:latin typeface="+mj-lt"/>
              </a:rPr>
              <a:t>NOTES</a:t>
            </a:r>
            <a:endParaRPr lang="en-US" altLang="en-US" sz="1100" dirty="0">
              <a:latin typeface="+mj-lt"/>
            </a:endParaRPr>
          </a:p>
          <a:p>
            <a:r>
              <a:rPr lang="en-US" altLang="en-US" sz="1100" i="1" dirty="0">
                <a:latin typeface="+mj-lt"/>
              </a:rPr>
              <a:t>From the “Trainer’s Manual – An Overview of Harm Reduction in African American Communities.” Harm Reduction Training Institute</a:t>
            </a:r>
            <a:r>
              <a:rPr lang="en-US" altLang="en-US" sz="1100" dirty="0">
                <a:latin typeface="+mj-lt"/>
              </a:rPr>
              <a:t>.” </a:t>
            </a:r>
            <a:endParaRPr lang="en-US" altLang="en-US" sz="1100" dirty="0">
              <a:solidFill>
                <a:srgbClr val="000000"/>
              </a:solidFill>
              <a:latin typeface="+mj-lt"/>
            </a:endParaRPr>
          </a:p>
        </p:txBody>
      </p:sp>
    </p:spTree>
    <p:extLst>
      <p:ext uri="{BB962C8B-B14F-4D97-AF65-F5344CB8AC3E}">
        <p14:creationId xmlns:p14="http://schemas.microsoft.com/office/powerpoint/2010/main" val="1682540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39">
              <a:defRPr/>
            </a:pPr>
            <a:endParaRPr lang="en-US" altLang="en-US" sz="1100" i="1" dirty="0"/>
          </a:p>
          <a:p>
            <a:pPr defTabSz="914439">
              <a:defRPr/>
            </a:pPr>
            <a:endParaRPr lang="en-US" altLang="en-US" sz="1100" b="1" dirty="0"/>
          </a:p>
          <a:p>
            <a:pPr defTabSz="914439">
              <a:defRPr/>
            </a:pPr>
            <a:r>
              <a:rPr lang="en-US" altLang="en-US" sz="1100" b="1" dirty="0"/>
              <a:t>KEY MESSAGES</a:t>
            </a:r>
            <a:r>
              <a:rPr lang="en-US" altLang="en-US" sz="1100" dirty="0"/>
              <a:t> </a:t>
            </a:r>
            <a:endParaRPr lang="en-US" altLang="en-US" sz="1100" b="1" dirty="0">
              <a:latin typeface="+mn-lt"/>
            </a:endParaRPr>
          </a:p>
          <a:p>
            <a:pPr marL="171457" indent="-171457">
              <a:buFont typeface="Arial" panose="020B0604020202020204" pitchFamily="34" charset="0"/>
              <a:buChar char="•"/>
            </a:pPr>
            <a:r>
              <a:rPr lang="en-US" altLang="en-US" sz="1100" dirty="0">
                <a:solidFill>
                  <a:srgbClr val="000000"/>
                </a:solidFill>
              </a:rPr>
              <a:t>Providers can apply Drug, Set, Setting to their work.</a:t>
            </a:r>
          </a:p>
          <a:p>
            <a:pPr marL="171457" indent="-171457">
              <a:buFont typeface="Arial" panose="020B0604020202020204" pitchFamily="34" charset="0"/>
              <a:buChar char="•"/>
            </a:pPr>
            <a:r>
              <a:rPr lang="en-US" altLang="en-US" sz="1100" dirty="0">
                <a:solidFill>
                  <a:srgbClr val="000000"/>
                </a:solidFill>
              </a:rPr>
              <a:t>This framework will be useful to remember when working with clients one-on-one, and also when helping to determine points of opportunity to reduce risk. </a:t>
            </a:r>
          </a:p>
          <a:p>
            <a:pPr>
              <a:buFontTx/>
              <a:buNone/>
            </a:pPr>
            <a:endParaRPr lang="en-US" altLang="en-US" sz="1100" dirty="0">
              <a:solidFill>
                <a:srgbClr val="000000"/>
              </a:solidFill>
            </a:endParaRPr>
          </a:p>
          <a:p>
            <a:pPr>
              <a:buFontTx/>
              <a:buNone/>
            </a:pPr>
            <a:r>
              <a:rPr lang="en-US" altLang="en-US" sz="1100" dirty="0">
                <a:solidFill>
                  <a:srgbClr val="000000"/>
                </a:solidFill>
              </a:rPr>
              <a:t>Drug</a:t>
            </a:r>
          </a:p>
          <a:p>
            <a:pPr marL="171457" indent="-171457">
              <a:buFont typeface="Arial" panose="020B0604020202020204" pitchFamily="34" charset="0"/>
              <a:buChar char="•"/>
            </a:pPr>
            <a:r>
              <a:rPr lang="en-US" altLang="en-US" sz="1100" dirty="0">
                <a:solidFill>
                  <a:srgbClr val="000000"/>
                </a:solidFill>
              </a:rPr>
              <a:t>Refers to the drug used: the drug itself, its potency, how much is used, how it is used, what it’s “cut” with (any substances added to the drug to bulk up the unit it is sold), the pharmacology, etc.</a:t>
            </a:r>
          </a:p>
          <a:p>
            <a:pPr marL="171457" indent="-171457">
              <a:buFont typeface="Arial" panose="020B0604020202020204" pitchFamily="34" charset="0"/>
              <a:buChar char="•"/>
            </a:pPr>
            <a:r>
              <a:rPr lang="en-US" sz="1100" dirty="0"/>
              <a:t>Ex: Snorting heroin produces a different effect than injecting heroin.</a:t>
            </a:r>
            <a:endParaRPr lang="en-US" altLang="en-US" sz="1100" dirty="0">
              <a:solidFill>
                <a:srgbClr val="000000"/>
              </a:solidFill>
            </a:endParaRPr>
          </a:p>
          <a:p>
            <a:pPr>
              <a:buFontTx/>
              <a:buNone/>
            </a:pPr>
            <a:r>
              <a:rPr lang="en-US" altLang="en-US" sz="1100" dirty="0">
                <a:solidFill>
                  <a:srgbClr val="000000"/>
                </a:solidFill>
              </a:rPr>
              <a:t>Set</a:t>
            </a:r>
          </a:p>
          <a:p>
            <a:pPr marL="171457" indent="-171457" defTabSz="914439">
              <a:buFont typeface="Arial" panose="020B0604020202020204" pitchFamily="34" charset="0"/>
              <a:buChar char="•"/>
              <a:defRPr/>
            </a:pPr>
            <a:r>
              <a:rPr lang="en-US" altLang="en-US" sz="1100" dirty="0">
                <a:solidFill>
                  <a:srgbClr val="000000"/>
                </a:solidFill>
              </a:rPr>
              <a:t>The mindset of the individual </a:t>
            </a:r>
            <a:r>
              <a:rPr lang="en-US" altLang="en-US" sz="1100" dirty="0"/>
              <a:t>drug user;</a:t>
            </a:r>
            <a:r>
              <a:rPr lang="en-US" altLang="en-US" sz="1100" dirty="0">
                <a:solidFill>
                  <a:srgbClr val="000000"/>
                </a:solidFill>
              </a:rPr>
              <a:t> influenced by demographic and social characteristics, as well as physical and mental health, interpersonal skills, etc.</a:t>
            </a:r>
          </a:p>
          <a:p>
            <a:pPr marL="171457" indent="-171457" defTabSz="914439">
              <a:buFont typeface="Arial" panose="020B0604020202020204" pitchFamily="34" charset="0"/>
              <a:buChar char="•"/>
              <a:defRPr/>
            </a:pPr>
            <a:r>
              <a:rPr lang="en-US" sz="1100" dirty="0"/>
              <a:t>’Set’ is what the individual brings to the drug experience. This includes their psychological approach such as, why am I taking this drug? for recreation? for medication? for escape? </a:t>
            </a:r>
          </a:p>
          <a:p>
            <a:pPr marL="171457" indent="-171457" defTabSz="914439">
              <a:buFont typeface="Arial" panose="020B0604020202020204" pitchFamily="34" charset="0"/>
              <a:buChar char="•"/>
              <a:defRPr/>
            </a:pPr>
            <a:r>
              <a:rPr lang="en-US" sz="1100" dirty="0"/>
              <a:t>In other words, what are the expectations of the person taking the drug? </a:t>
            </a:r>
          </a:p>
          <a:p>
            <a:pPr marL="171457" indent="-171457" defTabSz="914439">
              <a:buFont typeface="Arial" panose="020B0604020202020204" pitchFamily="34" charset="0"/>
              <a:buChar char="•"/>
              <a:defRPr/>
            </a:pPr>
            <a:r>
              <a:rPr lang="en-US" sz="1100" dirty="0"/>
              <a:t>‘Set’ also includes people’s unique</a:t>
            </a:r>
            <a:r>
              <a:rPr lang="en-US" sz="1100" i="1" dirty="0"/>
              <a:t> </a:t>
            </a:r>
            <a:r>
              <a:rPr lang="en-US" sz="1100" dirty="0"/>
              <a:t>physiognomies: there’s no doubt that different people respond differently to alcohol, for example.</a:t>
            </a:r>
            <a:endParaRPr lang="en-US" altLang="en-US" sz="1100" dirty="0">
              <a:solidFill>
                <a:srgbClr val="000000"/>
              </a:solidFill>
            </a:endParaRPr>
          </a:p>
          <a:p>
            <a:r>
              <a:rPr lang="en-US" altLang="en-US" sz="1100" dirty="0">
                <a:solidFill>
                  <a:srgbClr val="000000"/>
                </a:solidFill>
              </a:rPr>
              <a:t>Setting </a:t>
            </a:r>
          </a:p>
          <a:p>
            <a:pPr marL="171457" indent="-171457">
              <a:buFont typeface="Arial" panose="020B0604020202020204" pitchFamily="34" charset="0"/>
              <a:buChar char="•"/>
            </a:pPr>
            <a:r>
              <a:rPr lang="en-US" altLang="en-US" sz="1100" dirty="0">
                <a:solidFill>
                  <a:srgbClr val="000000"/>
                </a:solidFill>
              </a:rPr>
              <a:t>The context of drug use; defined in terms of physical, social, economic, culture, etc.</a:t>
            </a:r>
          </a:p>
          <a:p>
            <a:pPr marL="171457" indent="-171457">
              <a:buFont typeface="Arial" panose="020B0604020202020204" pitchFamily="34" charset="0"/>
              <a:buChar char="•"/>
            </a:pPr>
            <a:r>
              <a:rPr lang="en-US" sz="1100" dirty="0"/>
              <a:t> ‘Setting’ is the environment in which the drug is taken: a school dorm room, a crack house, a person’s home, in a bathroom at a club, in a cardboard box on the street, on a moving bus. </a:t>
            </a:r>
          </a:p>
          <a:p>
            <a:pPr marL="171457" indent="-171457">
              <a:buFont typeface="Arial" panose="020B0604020202020204" pitchFamily="34" charset="0"/>
              <a:buChar char="•"/>
            </a:pPr>
            <a:r>
              <a:rPr lang="en-US" sz="1100" dirty="0"/>
              <a:t>‘Setting’ also refers to the culture within which the drug use takes place.</a:t>
            </a:r>
          </a:p>
          <a:p>
            <a:pPr marL="171457" indent="-171457">
              <a:buFont typeface="Arial" panose="020B0604020202020204" pitchFamily="34" charset="0"/>
              <a:buChar char="•"/>
            </a:pPr>
            <a:r>
              <a:rPr lang="en-US" sz="1100" dirty="0"/>
              <a:t>This includes the culture’s values and expectations that shape the meaning of drug use.</a:t>
            </a:r>
          </a:p>
          <a:p>
            <a:pPr>
              <a:buFontTx/>
              <a:buChar char="•"/>
            </a:pPr>
            <a:endParaRPr lang="en-US" altLang="en-US" sz="1100" dirty="0">
              <a:solidFill>
                <a:srgbClr val="000000"/>
              </a:solidFill>
            </a:endParaRPr>
          </a:p>
          <a:p>
            <a:pPr defTabSz="577875" fontAlgn="auto">
              <a:spcAft>
                <a:spcPts val="0"/>
              </a:spcAft>
              <a:defRPr/>
            </a:pPr>
            <a:r>
              <a:rPr lang="en-US" sz="1100" dirty="0"/>
              <a:t>We can also apply Drug, Set, Setting to identifying risk and interventions with sexual activity.</a:t>
            </a:r>
          </a:p>
          <a:p>
            <a:pPr defTabSz="914439">
              <a:defRPr/>
            </a:pPr>
            <a:endParaRPr lang="en-US" sz="1100" b="1" dirty="0">
              <a:latin typeface="+mn-lt"/>
            </a:endParaRPr>
          </a:p>
          <a:p>
            <a:pPr defTabSz="914439">
              <a:defRPr/>
            </a:pPr>
            <a:r>
              <a:rPr lang="en-US" altLang="en-US" sz="1100" b="1" dirty="0"/>
              <a:t>TRAINER INSTRUCTIONS</a:t>
            </a:r>
            <a:endParaRPr lang="en-US" altLang="en-US" sz="1100" dirty="0"/>
          </a:p>
          <a:p>
            <a:endParaRPr lang="en-US" altLang="en-US" sz="1100" dirty="0">
              <a:latin typeface="+mn-lt"/>
            </a:endParaRPr>
          </a:p>
          <a:p>
            <a:r>
              <a:rPr lang="en-US" altLang="en-US" sz="1100" b="1" dirty="0">
                <a:latin typeface="+mn-lt"/>
              </a:rPr>
              <a:t>NOTES</a:t>
            </a:r>
          </a:p>
          <a:p>
            <a:pPr marL="171457" indent="-171457">
              <a:buFont typeface="Arial" panose="020B0604020202020204" pitchFamily="34" charset="0"/>
              <a:buChar char="•"/>
            </a:pPr>
            <a:r>
              <a:rPr lang="en-US" altLang="en-US" sz="1100" dirty="0" err="1">
                <a:latin typeface="+mn-lt"/>
              </a:rPr>
              <a:t>Zinberg</a:t>
            </a:r>
            <a:r>
              <a:rPr lang="en-US" altLang="en-US" sz="1100" dirty="0">
                <a:latin typeface="+mn-lt"/>
              </a:rPr>
              <a:t> N. 1984. </a:t>
            </a:r>
            <a:r>
              <a:rPr lang="en-US" altLang="en-US" sz="1100" u="sng" dirty="0">
                <a:latin typeface="+mn-lt"/>
              </a:rPr>
              <a:t>Drug, set and setting: the basis for controlled intoxicant use</a:t>
            </a:r>
            <a:r>
              <a:rPr lang="en-US" altLang="en-US" sz="1100" dirty="0">
                <a:latin typeface="+mn-lt"/>
              </a:rPr>
              <a:t>. New Haven: Yale University Press.</a:t>
            </a:r>
          </a:p>
          <a:p>
            <a:pPr marL="171457" indent="-171457" defTabSz="914439">
              <a:buFont typeface="Arial" panose="020B0604020202020204" pitchFamily="34" charset="0"/>
              <a:buChar char="•"/>
              <a:defRPr/>
            </a:pPr>
            <a:r>
              <a:rPr lang="en-US" altLang="en-US" sz="1100" dirty="0"/>
              <a:t>“Trainer’s Manual – An Overview of Harm Reduction in African American Communities.” Harm Reduction Training Institute.</a:t>
            </a:r>
            <a:endParaRPr lang="en-US" altLang="en-US" sz="1100" dirty="0">
              <a:latin typeface="+mn-lt"/>
            </a:endParaRPr>
          </a:p>
          <a:p>
            <a:endParaRPr lang="en-US" altLang="en-US" sz="1100" dirty="0">
              <a:latin typeface="+mn-lt"/>
            </a:endParaRPr>
          </a:p>
        </p:txBody>
      </p:sp>
      <p:sp>
        <p:nvSpPr>
          <p:cNvPr id="244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65" eaLnBrk="0" hangingPunct="0">
              <a:spcBef>
                <a:spcPct val="30000"/>
              </a:spcBef>
              <a:defRPr sz="1200">
                <a:solidFill>
                  <a:schemeClr val="tx1"/>
                </a:solidFill>
                <a:latin typeface="Times New Roman" pitchFamily="18" charset="0"/>
                <a:ea typeface="ＭＳ Ｐゴシック" pitchFamily="34" charset="-128"/>
              </a:defRPr>
            </a:lvl1pPr>
            <a:lvl2pPr marL="742982" indent="-285762" defTabSz="923965" eaLnBrk="0" hangingPunct="0">
              <a:spcBef>
                <a:spcPct val="30000"/>
              </a:spcBef>
              <a:defRPr sz="1200">
                <a:solidFill>
                  <a:schemeClr val="tx1"/>
                </a:solidFill>
                <a:latin typeface="Times New Roman" pitchFamily="18" charset="0"/>
                <a:ea typeface="ＭＳ Ｐゴシック" pitchFamily="34" charset="-128"/>
              </a:defRPr>
            </a:lvl2pPr>
            <a:lvl3pPr marL="1143050" indent="-228610" defTabSz="923965" eaLnBrk="0" hangingPunct="0">
              <a:spcBef>
                <a:spcPct val="30000"/>
              </a:spcBef>
              <a:defRPr sz="1200">
                <a:solidFill>
                  <a:schemeClr val="tx1"/>
                </a:solidFill>
                <a:latin typeface="Times New Roman" pitchFamily="18" charset="0"/>
                <a:ea typeface="ＭＳ Ｐゴシック" pitchFamily="34" charset="-128"/>
              </a:defRPr>
            </a:lvl3pPr>
            <a:lvl4pPr marL="1600269" indent="-228610" defTabSz="923965" eaLnBrk="0" hangingPunct="0">
              <a:spcBef>
                <a:spcPct val="30000"/>
              </a:spcBef>
              <a:defRPr sz="1200">
                <a:solidFill>
                  <a:schemeClr val="tx1"/>
                </a:solidFill>
                <a:latin typeface="Times New Roman" pitchFamily="18" charset="0"/>
                <a:ea typeface="ＭＳ Ｐゴシック" pitchFamily="34" charset="-128"/>
              </a:defRPr>
            </a:lvl4pPr>
            <a:lvl5pPr marL="2057489" indent="-228610" defTabSz="923965" eaLnBrk="0" hangingPunct="0">
              <a:spcBef>
                <a:spcPct val="30000"/>
              </a:spcBef>
              <a:defRPr sz="1200">
                <a:solidFill>
                  <a:schemeClr val="tx1"/>
                </a:solidFill>
                <a:latin typeface="Times New Roman" pitchFamily="18" charset="0"/>
                <a:ea typeface="ＭＳ Ｐゴシック" pitchFamily="34" charset="-128"/>
              </a:defRPr>
            </a:lvl5pPr>
            <a:lvl6pPr marL="2514709"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92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14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36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defRPr/>
            </a:pPr>
            <a:fld id="{19EEACB5-CAF4-4183-ABDC-A2DDCB443093}" type="slidenum">
              <a:rPr lang="en-US" altLang="en-US">
                <a:solidFill>
                  <a:srgbClr val="000000"/>
                </a:solidFill>
                <a:latin typeface="Tahoma" pitchFamily="34" charset="0"/>
              </a:rPr>
              <a:pPr eaLnBrk="1" hangingPunct="1">
                <a:spcBef>
                  <a:spcPct val="0"/>
                </a:spcBef>
                <a:defRPr/>
              </a:pPr>
              <a:t>30</a:t>
            </a:fld>
            <a:endParaRPr lang="en-US" altLang="en-US">
              <a:solidFill>
                <a:srgbClr val="000000"/>
              </a:solidFill>
              <a:latin typeface="Tahoma" pitchFamily="34" charset="0"/>
            </a:endParaRPr>
          </a:p>
        </p:txBody>
      </p:sp>
    </p:spTree>
    <p:extLst>
      <p:ext uri="{BB962C8B-B14F-4D97-AF65-F5344CB8AC3E}">
        <p14:creationId xmlns:p14="http://schemas.microsoft.com/office/powerpoint/2010/main" val="144431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pPr>
              <a:defRPr b="1"/>
            </a:pPr>
            <a:r>
              <a:rPr dirty="0">
                <a:latin typeface="Arial" panose="020B0604020202020204" pitchFamily="34" charset="0"/>
                <a:cs typeface="Arial" panose="020B0604020202020204" pitchFamily="34" charset="0"/>
              </a:rPr>
              <a:t>TRAINERS INSTRUCTIONS</a:t>
            </a:r>
          </a:p>
          <a:p>
            <a:pPr lvl="1" indent="457220"/>
            <a:r>
              <a:rPr dirty="0">
                <a:latin typeface="Arial" panose="020B0604020202020204" pitchFamily="34" charset="0"/>
                <a:cs typeface="Arial" panose="020B0604020202020204" pitchFamily="34" charset="0"/>
              </a:rPr>
              <a:t>1. Who has heard of Naloxone/</a:t>
            </a:r>
            <a:r>
              <a:rPr dirty="0" err="1">
                <a:latin typeface="Arial" panose="020B0604020202020204" pitchFamily="34" charset="0"/>
                <a:cs typeface="Arial" panose="020B0604020202020204" pitchFamily="34" charset="0"/>
              </a:rPr>
              <a:t>Narcan</a:t>
            </a:r>
            <a:r>
              <a:rPr dirty="0">
                <a:latin typeface="Arial" panose="020B0604020202020204" pitchFamily="34" charset="0"/>
                <a:cs typeface="Arial" panose="020B0604020202020204" pitchFamily="34" charset="0"/>
              </a:rPr>
              <a:t>?</a:t>
            </a:r>
          </a:p>
          <a:p>
            <a:pPr lvl="1" indent="457220"/>
            <a:r>
              <a:rPr dirty="0">
                <a:latin typeface="Arial" panose="020B0604020202020204" pitchFamily="34" charset="0"/>
                <a:cs typeface="Arial" panose="020B0604020202020204" pitchFamily="34" charset="0"/>
              </a:rPr>
              <a:t>2. Who has been trained to administer Naloxone/</a:t>
            </a:r>
            <a:r>
              <a:rPr dirty="0" err="1">
                <a:latin typeface="Arial" panose="020B0604020202020204" pitchFamily="34" charset="0"/>
                <a:cs typeface="Arial" panose="020B0604020202020204" pitchFamily="34" charset="0"/>
              </a:rPr>
              <a:t>Narcan</a:t>
            </a:r>
            <a:r>
              <a:rPr dirty="0">
                <a:latin typeface="Arial" panose="020B0604020202020204" pitchFamily="34" charset="0"/>
                <a:cs typeface="Arial" panose="020B0604020202020204" pitchFamily="34" charset="0"/>
              </a:rPr>
              <a:t>?</a:t>
            </a:r>
          </a:p>
          <a:p>
            <a:endParaRPr dirty="0">
              <a:latin typeface="Arial" panose="020B0604020202020204" pitchFamily="34" charset="0"/>
              <a:cs typeface="Arial" panose="020B0604020202020204" pitchFamily="34" charset="0"/>
            </a:endParaRPr>
          </a:p>
          <a:p>
            <a:pPr>
              <a:defRPr b="1"/>
            </a:pPr>
            <a:r>
              <a:rPr lang="en-US" dirty="0">
                <a:latin typeface="Arial" panose="020B0604020202020204" pitchFamily="34" charset="0"/>
                <a:cs typeface="Arial" panose="020B0604020202020204" pitchFamily="34" charset="0"/>
              </a:rPr>
              <a:t>Optional</a:t>
            </a:r>
            <a:endParaRPr dirty="0">
              <a:latin typeface="Arial" panose="020B0604020202020204" pitchFamily="34" charset="0"/>
              <a:cs typeface="Arial" panose="020B0604020202020204" pitchFamily="34" charset="0"/>
            </a:endParaRPr>
          </a:p>
          <a:p>
            <a:pPr defTabSz="914439" eaLnBrk="1" fontAlgn="auto" hangingPunct="1">
              <a:spcBef>
                <a:spcPts val="400"/>
              </a:spcBef>
              <a:spcAft>
                <a:spcPts val="0"/>
              </a:spcAft>
              <a:defRPr b="1"/>
            </a:pPr>
            <a:r>
              <a:rPr lang="en-US" b="0" dirty="0">
                <a:latin typeface="Arial" panose="020B0604020202020204" pitchFamily="34" charset="0"/>
                <a:cs typeface="Arial" panose="020B0604020202020204" pitchFamily="34" charset="0"/>
              </a:rPr>
              <a:t>Note that overdose can bring up difficult emotions for those who have been personally affected, so only for those who feel comfortable doing so ask for hands up for each question on slide:</a:t>
            </a:r>
          </a:p>
          <a:p>
            <a:pPr>
              <a:defRPr b="1"/>
            </a:pPr>
            <a:endParaRPr lang="en-US" dirty="0">
              <a:latin typeface="Arial" panose="020B0604020202020204" pitchFamily="34" charset="0"/>
              <a:cs typeface="Arial" panose="020B0604020202020204" pitchFamily="34" charset="0"/>
            </a:endParaRPr>
          </a:p>
          <a:p>
            <a:pPr>
              <a:defRPr b="1"/>
            </a:pPr>
            <a:r>
              <a:rPr dirty="0">
                <a:latin typeface="Arial" panose="020B0604020202020204" pitchFamily="34" charset="0"/>
                <a:cs typeface="Arial" panose="020B0604020202020204" pitchFamily="34" charset="0"/>
              </a:rPr>
              <a:t>Hands up: </a:t>
            </a:r>
            <a:r>
              <a:rPr b="0" dirty="0">
                <a:latin typeface="Arial" panose="020B0604020202020204" pitchFamily="34" charset="0"/>
                <a:cs typeface="Arial" panose="020B0604020202020204" pitchFamily="34" charset="0"/>
              </a:rPr>
              <a:t>shows that many have been impacted by OD/have witnessed someone who has </a:t>
            </a:r>
            <a:r>
              <a:rPr b="0" dirty="0" err="1">
                <a:latin typeface="Arial" panose="020B0604020202020204" pitchFamily="34" charset="0"/>
                <a:cs typeface="Arial" panose="020B0604020202020204" pitchFamily="34" charset="0"/>
              </a:rPr>
              <a:t>ODed</a:t>
            </a:r>
            <a:r>
              <a:rPr b="0" dirty="0">
                <a:latin typeface="Arial" panose="020B0604020202020204" pitchFamily="34" charset="0"/>
                <a:cs typeface="Arial" panose="020B0604020202020204" pitchFamily="34" charset="0"/>
              </a:rPr>
              <a:t>.   </a:t>
            </a:r>
          </a:p>
          <a:p>
            <a:r>
              <a:rPr dirty="0">
                <a:latin typeface="Arial" panose="020B0604020202020204" pitchFamily="34" charset="0"/>
                <a:cs typeface="Arial" panose="020B0604020202020204" pitchFamily="34" charset="0"/>
              </a:rPr>
              <a:t>This training will give info to prevent lethal (someone dying) from an OD and tools to reverse an opioid OD.</a:t>
            </a:r>
          </a:p>
          <a:p>
            <a:endParaRPr dirty="0">
              <a:latin typeface="Arial" panose="020B0604020202020204" pitchFamily="34" charset="0"/>
              <a:cs typeface="Arial" panose="020B0604020202020204" pitchFamily="34" charset="0"/>
            </a:endParaRPr>
          </a:p>
          <a:p>
            <a:pPr>
              <a:defRPr b="1"/>
            </a:pPr>
            <a:r>
              <a:rPr dirty="0">
                <a:latin typeface="Arial" panose="020B0604020202020204" pitchFamily="34" charset="0"/>
                <a:cs typeface="Arial" panose="020B0604020202020204" pitchFamily="34" charset="0"/>
              </a:rPr>
              <a:t>No/low hands up</a:t>
            </a:r>
            <a:r>
              <a:rPr b="0" dirty="0">
                <a:latin typeface="Arial" panose="020B0604020202020204" pitchFamily="34" charset="0"/>
                <a:cs typeface="Arial" panose="020B0604020202020204" pitchFamily="34" charset="0"/>
              </a:rPr>
              <a:t>: State that OD rates are increasing/more present in communities (OD more common then car accidents). This is info that you can pass onto others that may be at risk or have friends/family that are.</a:t>
            </a:r>
          </a:p>
          <a:p>
            <a:endParaRPr b="0" dirty="0">
              <a:latin typeface="Arial" panose="020B0604020202020204" pitchFamily="34" charset="0"/>
              <a:cs typeface="Arial" panose="020B0604020202020204" pitchFamily="34" charset="0"/>
            </a:endParaRPr>
          </a:p>
          <a:p>
            <a:pPr>
              <a:defRPr b="1"/>
            </a:pPr>
            <a:r>
              <a:rPr dirty="0">
                <a:latin typeface="Arial" panose="020B0604020202020204" pitchFamily="34" charset="0"/>
                <a:cs typeface="Arial" panose="020B0604020202020204" pitchFamily="34" charset="0"/>
              </a:rPr>
              <a:t>Naloxone/</a:t>
            </a:r>
            <a:r>
              <a:rPr dirty="0" err="1">
                <a:latin typeface="Arial" panose="020B0604020202020204" pitchFamily="34" charset="0"/>
                <a:cs typeface="Arial" panose="020B0604020202020204" pitchFamily="34" charset="0"/>
              </a:rPr>
              <a:t>Narcan</a:t>
            </a:r>
            <a:r>
              <a:rPr b="0" dirty="0">
                <a:latin typeface="Arial" panose="020B0604020202020204" pitchFamily="34" charset="0"/>
                <a:cs typeface="Arial" panose="020B0604020202020204" pitchFamily="34" charset="0"/>
              </a:rPr>
              <a:t>: Some may have used naloxone/</a:t>
            </a:r>
            <a:r>
              <a:rPr b="0" dirty="0" err="1">
                <a:latin typeface="Arial" panose="020B0604020202020204" pitchFamily="34" charset="0"/>
                <a:cs typeface="Arial" panose="020B0604020202020204" pitchFamily="34" charset="0"/>
              </a:rPr>
              <a:t>Narcan</a:t>
            </a:r>
            <a:r>
              <a:rPr b="0" dirty="0">
                <a:latin typeface="Arial" panose="020B0604020202020204" pitchFamily="34" charset="0"/>
                <a:cs typeface="Arial" panose="020B0604020202020204" pitchFamily="34" charset="0"/>
              </a:rPr>
              <a:t> or have gotten a kit when in the community.   Some may have seen EMS use it, or may have seen on the news that NY Law Enforcement now carry naloxone/</a:t>
            </a:r>
            <a:r>
              <a:rPr b="0" dirty="0" err="1">
                <a:latin typeface="Arial" panose="020B0604020202020204" pitchFamily="34" charset="0"/>
                <a:cs typeface="Arial" panose="020B0604020202020204" pitchFamily="34" charset="0"/>
              </a:rPr>
              <a:t>Narcan</a:t>
            </a:r>
            <a:r>
              <a:rPr b="0" dirty="0">
                <a:latin typeface="Arial" panose="020B0604020202020204" pitchFamily="34" charset="0"/>
                <a:cs typeface="Arial" panose="020B0604020202020204" pitchFamily="34" charset="0"/>
              </a:rPr>
              <a:t>, for example.</a:t>
            </a:r>
          </a:p>
          <a:p>
            <a:endParaRPr b="0" dirty="0">
              <a:latin typeface="Arial" panose="020B0604020202020204" pitchFamily="34" charset="0"/>
              <a:cs typeface="Arial" panose="020B0604020202020204" pitchFamily="34" charset="0"/>
            </a:endParaRPr>
          </a:p>
          <a:p>
            <a:r>
              <a:rPr dirty="0">
                <a:latin typeface="Arial" panose="020B0604020202020204" pitchFamily="34" charset="0"/>
                <a:cs typeface="Arial" panose="020B0604020202020204" pitchFamily="34" charset="0"/>
              </a:rPr>
              <a:t>Participants will be given a demonstration of how to respond to someone in an overdose an administer naloxone.  If someone has been trained to administer </a:t>
            </a:r>
            <a:r>
              <a:rPr dirty="0" err="1">
                <a:latin typeface="Arial" panose="020B0604020202020204" pitchFamily="34" charset="0"/>
                <a:cs typeface="Arial" panose="020B0604020202020204" pitchFamily="34" charset="0"/>
              </a:rPr>
              <a:t>nalaxone</a:t>
            </a:r>
            <a:r>
              <a:rPr dirty="0">
                <a:latin typeface="Arial" panose="020B0604020202020204" pitchFamily="34" charset="0"/>
                <a:cs typeface="Arial" panose="020B0604020202020204" pitchFamily="34" charset="0"/>
              </a:rPr>
              <a:t>, it is encouraged that this person (or persons) assist during the practice sessions.</a:t>
            </a:r>
          </a:p>
          <a:p>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4816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pPr>
              <a:defRPr b="1"/>
            </a:pPr>
            <a:r>
              <a:rPr dirty="0">
                <a:latin typeface="Arial" panose="020B0604020202020204" pitchFamily="34" charset="0"/>
                <a:cs typeface="Arial" panose="020B0604020202020204" pitchFamily="34" charset="0"/>
              </a:rPr>
              <a:t>TRAINER INSTRUCTIONS</a:t>
            </a:r>
          </a:p>
          <a:p>
            <a:r>
              <a:rPr dirty="0">
                <a:latin typeface="Arial" panose="020B0604020202020204" pitchFamily="34" charset="0"/>
                <a:cs typeface="Arial" panose="020B0604020202020204" pitchFamily="34" charset="0"/>
              </a:rPr>
              <a:t>Use as many local statistics as possible, to make the training relevant to the geographic area you are providing this training.  Local statistics can be found through state or city health department websites.</a:t>
            </a:r>
          </a:p>
          <a:p>
            <a:pPr>
              <a:defRPr b="1"/>
            </a:pPr>
            <a:endParaRPr dirty="0">
              <a:latin typeface="Arial" panose="020B0604020202020204" pitchFamily="34" charset="0"/>
              <a:cs typeface="Arial" panose="020B0604020202020204" pitchFamily="34" charset="0"/>
            </a:endParaRPr>
          </a:p>
          <a:p>
            <a:pPr>
              <a:defRPr b="1"/>
            </a:pPr>
            <a:r>
              <a:rPr dirty="0">
                <a:latin typeface="Arial" panose="020B0604020202020204" pitchFamily="34" charset="0"/>
                <a:cs typeface="Arial" panose="020B0604020202020204" pitchFamily="34" charset="0"/>
              </a:rPr>
              <a:t>KEY MESSAGES</a:t>
            </a:r>
          </a:p>
          <a:p>
            <a:pPr>
              <a:buSzPct val="100000"/>
              <a:buChar char="•"/>
            </a:pPr>
            <a:r>
              <a:rPr dirty="0">
                <a:latin typeface="Arial" panose="020B0604020202020204" pitchFamily="34" charset="0"/>
                <a:cs typeface="Arial" panose="020B0604020202020204" pitchFamily="34" charset="0"/>
              </a:rPr>
              <a:t>Opioid Overdoses are classified by medical examiners/corners as “Unintentional drug poisoning deaths”. </a:t>
            </a:r>
          </a:p>
          <a:p>
            <a:pPr>
              <a:buSzPct val="100000"/>
              <a:buChar char="•"/>
            </a:pPr>
            <a:r>
              <a:rPr dirty="0">
                <a:latin typeface="Arial" panose="020B0604020202020204" pitchFamily="34" charset="0"/>
                <a:cs typeface="Arial" panose="020B0604020202020204" pitchFamily="34" charset="0"/>
              </a:rPr>
              <a:t>In a period of less then 10 years the numbers of unintentional/accidental drug poisoning DEATHS have at least tripled. </a:t>
            </a:r>
          </a:p>
          <a:p>
            <a:pPr>
              <a:buSzPct val="100000"/>
              <a:buChar char="•"/>
            </a:pPr>
            <a:r>
              <a:rPr dirty="0">
                <a:latin typeface="Arial" panose="020B0604020202020204" pitchFamily="34" charset="0"/>
                <a:cs typeface="Arial" panose="020B0604020202020204" pitchFamily="34" charset="0"/>
              </a:rPr>
              <a:t>In the past, vehicle accidents were the leading cause of accidental deaths, however now overdose is. </a:t>
            </a:r>
          </a:p>
          <a:p>
            <a:endParaRPr dirty="0">
              <a:latin typeface="Arial" panose="020B0604020202020204" pitchFamily="34" charset="0"/>
              <a:cs typeface="Arial" panose="020B0604020202020204" pitchFamily="34" charset="0"/>
            </a:endParaRPr>
          </a:p>
          <a:p>
            <a:r>
              <a:rPr dirty="0">
                <a:latin typeface="Arial" panose="020B0604020202020204" pitchFamily="34" charset="0"/>
                <a:cs typeface="Arial" panose="020B0604020202020204" pitchFamily="34" charset="0"/>
              </a:rPr>
              <a:t>Although overdoses from opiates are increasing, </a:t>
            </a:r>
            <a:r>
              <a:rPr u="sng" dirty="0">
                <a:latin typeface="Arial" panose="020B0604020202020204" pitchFamily="34" charset="0"/>
                <a:cs typeface="Arial" panose="020B0604020202020204" pitchFamily="34" charset="0"/>
              </a:rPr>
              <a:t>not all overdoses are fatal</a:t>
            </a:r>
            <a:r>
              <a:rPr dirty="0">
                <a:latin typeface="Arial" panose="020B0604020202020204" pitchFamily="34" charset="0"/>
                <a:cs typeface="Arial" panose="020B0604020202020204" pitchFamily="34" charset="0"/>
              </a:rPr>
              <a:t>.  </a:t>
            </a:r>
          </a:p>
          <a:p>
            <a:pPr>
              <a:lnSpc>
                <a:spcPct val="90000"/>
              </a:lnSpc>
              <a:buSzPct val="100000"/>
              <a:buChar char="•"/>
            </a:pPr>
            <a:r>
              <a:rPr dirty="0">
                <a:latin typeface="Arial" panose="020B0604020202020204" pitchFamily="34" charset="0"/>
                <a:cs typeface="Arial" panose="020B0604020202020204" pitchFamily="34" charset="0"/>
              </a:rPr>
              <a:t>Unintentional drug overdose deaths nationwide: 1999 (12,186) </a:t>
            </a:r>
            <a:r>
              <a:rPr dirty="0">
                <a:latin typeface="Arial" panose="020B0604020202020204" pitchFamily="34" charset="0"/>
                <a:ea typeface="Wingdings"/>
                <a:cs typeface="Arial" panose="020B0604020202020204" pitchFamily="34" charset="0"/>
                <a:sym typeface="Wingdings"/>
              </a:rPr>
              <a:t> </a:t>
            </a:r>
            <a:r>
              <a:rPr dirty="0">
                <a:latin typeface="Arial" panose="020B0604020202020204" pitchFamily="34" charset="0"/>
                <a:cs typeface="Arial" panose="020B0604020202020204" pitchFamily="34" charset="0"/>
              </a:rPr>
              <a:t>2013 (43,982)</a:t>
            </a:r>
          </a:p>
          <a:p>
            <a:pPr>
              <a:lnSpc>
                <a:spcPct val="90000"/>
              </a:lnSpc>
              <a:buSzPct val="100000"/>
              <a:buChar char="•"/>
            </a:pPr>
            <a:r>
              <a:rPr dirty="0">
                <a:latin typeface="Arial" panose="020B0604020202020204" pitchFamily="34" charset="0"/>
                <a:cs typeface="Arial" panose="020B0604020202020204" pitchFamily="34" charset="0"/>
              </a:rPr>
              <a:t>Of the 43,982 deaths in 2013, 22,767 deaths were related to pharmaceutical overdoses. </a:t>
            </a:r>
          </a:p>
          <a:p>
            <a:pPr>
              <a:lnSpc>
                <a:spcPct val="90000"/>
              </a:lnSpc>
              <a:buSzPct val="100000"/>
              <a:buChar char="•"/>
            </a:pPr>
            <a:r>
              <a:rPr dirty="0">
                <a:latin typeface="Arial" panose="020B0604020202020204" pitchFamily="34" charset="0"/>
                <a:cs typeface="Arial" panose="020B0604020202020204" pitchFamily="34" charset="0"/>
              </a:rPr>
              <a:t>71.3% involved opioid analgesics (also called opioid pain relievers or prescription painkillers)</a:t>
            </a:r>
          </a:p>
          <a:p>
            <a:pPr>
              <a:lnSpc>
                <a:spcPct val="90000"/>
              </a:lnSpc>
              <a:buSzPct val="100000"/>
              <a:buChar char="•"/>
            </a:pPr>
            <a:r>
              <a:rPr dirty="0">
                <a:latin typeface="Arial" panose="020B0604020202020204" pitchFamily="34" charset="0"/>
                <a:cs typeface="Arial" panose="020B0604020202020204" pitchFamily="34" charset="0"/>
              </a:rPr>
              <a:t>Drug overdose is now the leading cause of accidental death, now surpassing motor vehicle accidents.</a:t>
            </a:r>
          </a:p>
          <a:p>
            <a:endParaRPr lang="en-US" dirty="0">
              <a:latin typeface="Arial" panose="020B0604020202020204" pitchFamily="34" charset="0"/>
              <a:cs typeface="Arial" panose="020B0604020202020204" pitchFamily="34" charset="0"/>
            </a:endParaRPr>
          </a:p>
          <a:p>
            <a:pPr defTabSz="914439" eaLnBrk="1" fontAlgn="auto" hangingPunct="1">
              <a:spcBef>
                <a:spcPts val="400"/>
              </a:spcBef>
              <a:spcAft>
                <a:spcPts val="0"/>
              </a:spcAft>
              <a:defRPr/>
            </a:pPr>
            <a:r>
              <a:rPr lang="en-US" b="1" dirty="0">
                <a:latin typeface="Arial" panose="020B0604020202020204" pitchFamily="34" charset="0"/>
                <a:cs typeface="Arial" panose="020B0604020202020204" pitchFamily="34" charset="0"/>
              </a:rPr>
              <a:t>NOTES</a:t>
            </a:r>
          </a:p>
          <a:p>
            <a:pPr defTabSz="914439" eaLnBrk="1" fontAlgn="auto" hangingPunct="1">
              <a:spcBef>
                <a:spcPts val="400"/>
              </a:spcBef>
              <a:spcAft>
                <a:spcPts val="0"/>
              </a:spcAft>
              <a:defRPr/>
            </a:pPr>
            <a:r>
              <a:rPr dirty="0">
                <a:latin typeface="Arial" panose="020B0604020202020204" pitchFamily="34" charset="0"/>
                <a:cs typeface="Arial" panose="020B0604020202020204" pitchFamily="34" charset="0"/>
              </a:rPr>
              <a:t>Centers for Disease Control and Prevention. National Vital Statistics System mortality data.</a:t>
            </a:r>
            <a:r>
              <a:rPr lang="en-US"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(2015);  </a:t>
            </a:r>
            <a:r>
              <a:rPr u="sng" dirty="0">
                <a:solidFill>
                  <a:srgbClr val="0000FF"/>
                </a:solidFill>
                <a:uFill>
                  <a:solidFill>
                    <a:srgbClr val="0000FF"/>
                  </a:solidFill>
                </a:uFill>
                <a:latin typeface="Arial" panose="020B0604020202020204" pitchFamily="34" charset="0"/>
                <a:cs typeface="Arial" panose="020B0604020202020204" pitchFamily="34" charset="0"/>
                <a:hlinkClick r:id="rId3"/>
              </a:rPr>
              <a:t>http://www.cdc.gov/nchs/deaths.htm</a:t>
            </a:r>
            <a:r>
              <a:rP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09806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pPr>
              <a:defRPr b="1"/>
            </a:pPr>
            <a:r>
              <a:rPr lang="en-US" dirty="0">
                <a:latin typeface="Arial" panose="020B0604020202020204" pitchFamily="34" charset="0"/>
                <a:cs typeface="Arial" panose="020B0604020202020204" pitchFamily="34" charset="0"/>
              </a:rPr>
              <a:t>ASK</a:t>
            </a:r>
          </a:p>
          <a:p>
            <a:pPr marL="172753" indent="-172753">
              <a:buFont typeface="Arial" panose="020B0604020202020204" pitchFamily="34" charset="0"/>
              <a:buChar char="•"/>
            </a:pPr>
            <a:r>
              <a:rPr dirty="0">
                <a:latin typeface="Arial" panose="020B0604020202020204" pitchFamily="34" charset="0"/>
                <a:cs typeface="Arial" panose="020B0604020202020204" pitchFamily="34" charset="0"/>
              </a:rPr>
              <a:t>What are Opioids? </a:t>
            </a:r>
          </a:p>
          <a:p>
            <a:pPr marL="172753" indent="-172753">
              <a:buFont typeface="Arial" panose="020B0604020202020204" pitchFamily="34" charset="0"/>
              <a:buChar char="•"/>
            </a:pPr>
            <a:r>
              <a:rPr dirty="0">
                <a:latin typeface="Arial" panose="020B0604020202020204" pitchFamily="34" charset="0"/>
                <a:cs typeface="Arial" panose="020B0604020202020204" pitchFamily="34" charset="0"/>
              </a:rPr>
              <a:t>What are some examples?</a:t>
            </a:r>
          </a:p>
          <a:p>
            <a:pPr marL="172753" indent="-172753">
              <a:buFont typeface="Arial" panose="020B0604020202020204" pitchFamily="34" charset="0"/>
              <a:buChar char="•"/>
            </a:pPr>
            <a:r>
              <a:rPr dirty="0">
                <a:latin typeface="Arial" panose="020B0604020202020204" pitchFamily="34" charset="0"/>
                <a:cs typeface="Arial" panose="020B0604020202020204" pitchFamily="34" charset="0"/>
              </a:rPr>
              <a:t>What drugs are NOT opioids?</a:t>
            </a:r>
          </a:p>
          <a:p>
            <a:pPr>
              <a:defRPr b="1"/>
            </a:pPr>
            <a:endParaRPr dirty="0">
              <a:latin typeface="Arial" panose="020B0604020202020204" pitchFamily="34" charset="0"/>
              <a:cs typeface="Arial" panose="020B0604020202020204" pitchFamily="34" charset="0"/>
            </a:endParaRPr>
          </a:p>
          <a:p>
            <a:pPr>
              <a:defRPr b="1"/>
            </a:pPr>
            <a:r>
              <a:rPr dirty="0">
                <a:latin typeface="Arial" panose="020B0604020202020204" pitchFamily="34" charset="0"/>
                <a:cs typeface="Arial" panose="020B0604020202020204" pitchFamily="34" charset="0"/>
              </a:rPr>
              <a:t>KEY MESSAGES</a:t>
            </a:r>
          </a:p>
          <a:p>
            <a:pPr defTabSz="921349" eaLnBrk="1" fontAlgn="auto" hangingPunct="1">
              <a:lnSpc>
                <a:spcPct val="80000"/>
              </a:lnSpc>
              <a:spcBef>
                <a:spcPts val="403"/>
              </a:spcBef>
              <a:spcAft>
                <a:spcPts val="0"/>
              </a:spcAft>
              <a:defRPr u="sng"/>
            </a:pPr>
            <a:r>
              <a:rPr lang="en-US" u="none" dirty="0">
                <a:latin typeface="Arial" panose="020B0604020202020204" pitchFamily="34" charset="0"/>
                <a:cs typeface="Arial" panose="020B0604020202020204" pitchFamily="34" charset="0"/>
              </a:rPr>
              <a:t>People may not realize that the pills they are taking are Opioids and their doctor may not have discussed with them the risk of physical dependence and risk of overdose</a:t>
            </a:r>
          </a:p>
          <a:p>
            <a:pPr>
              <a:lnSpc>
                <a:spcPct val="80000"/>
              </a:lnSpc>
              <a:defRPr u="sng"/>
            </a:pPr>
            <a:r>
              <a:rPr dirty="0">
                <a:latin typeface="Arial" panose="020B0604020202020204" pitchFamily="34" charset="0"/>
                <a:cs typeface="Arial" panose="020B0604020202020204" pitchFamily="34" charset="0"/>
              </a:rPr>
              <a:t>Opioids</a:t>
            </a:r>
          </a:p>
          <a:p>
            <a:pPr>
              <a:lnSpc>
                <a:spcPct val="80000"/>
              </a:lnSpc>
              <a:buSzPct val="100000"/>
              <a:buChar char="•"/>
            </a:pPr>
            <a:r>
              <a:rPr dirty="0">
                <a:latin typeface="Arial" panose="020B0604020202020204" pitchFamily="34" charset="0"/>
                <a:cs typeface="Arial" panose="020B0604020202020204" pitchFamily="34" charset="0"/>
              </a:rPr>
              <a:t>Depress breathing</a:t>
            </a:r>
          </a:p>
          <a:p>
            <a:pPr>
              <a:lnSpc>
                <a:spcPct val="80000"/>
              </a:lnSpc>
              <a:buSzPct val="100000"/>
              <a:buChar char="•"/>
            </a:pPr>
            <a:r>
              <a:rPr dirty="0">
                <a:latin typeface="Arial" panose="020B0604020202020204" pitchFamily="34" charset="0"/>
                <a:cs typeface="Arial" panose="020B0604020202020204" pitchFamily="34" charset="0"/>
              </a:rPr>
              <a:t>Are synthetic and non-synthetic drugs </a:t>
            </a:r>
          </a:p>
          <a:p>
            <a:pPr>
              <a:buSzPct val="100000"/>
              <a:buChar char="•"/>
            </a:pPr>
            <a:r>
              <a:rPr dirty="0">
                <a:latin typeface="Arial" panose="020B0604020202020204" pitchFamily="34" charset="0"/>
                <a:cs typeface="Arial" panose="020B0604020202020204" pitchFamily="34" charset="0"/>
              </a:rPr>
              <a:t>Can be illegal (heroin) or by prescription (painkillers) and can be prescribed/obtained for pain management (OxyContin, Percocet) or addiction treatment (methadone, buprenorphine). </a:t>
            </a:r>
          </a:p>
          <a:p>
            <a:pPr>
              <a:buSzPct val="100000"/>
              <a:buChar char="•"/>
            </a:pPr>
            <a:r>
              <a:rPr dirty="0">
                <a:latin typeface="Arial" panose="020B0604020202020204" pitchFamily="34" charset="0"/>
                <a:cs typeface="Arial" panose="020B0604020202020204" pitchFamily="34" charset="0"/>
              </a:rPr>
              <a:t>Methadone: Is a long-lasting opioid, which most people only need to take once a day. </a:t>
            </a:r>
          </a:p>
          <a:p>
            <a:pPr>
              <a:buSzPct val="100000"/>
              <a:buChar char="•"/>
            </a:pPr>
            <a:r>
              <a:rPr dirty="0">
                <a:latin typeface="Arial" panose="020B0604020202020204" pitchFamily="34" charset="0"/>
                <a:cs typeface="Arial" panose="020B0604020202020204" pitchFamily="34" charset="0"/>
              </a:rPr>
              <a:t>Methadone can lead to an overdose if taken in combination with other opioids, or if more than the prescribed dosage is consumed. </a:t>
            </a:r>
          </a:p>
          <a:p>
            <a:pPr>
              <a:buSzPct val="100000"/>
              <a:buChar char="•"/>
            </a:pPr>
            <a:r>
              <a:rPr dirty="0">
                <a:latin typeface="Arial" panose="020B0604020202020204" pitchFamily="34" charset="0"/>
                <a:cs typeface="Arial" panose="020B0604020202020204" pitchFamily="34" charset="0"/>
              </a:rPr>
              <a:t>Fentanyl is very strong opiate, and it has been known that some batches of heroin been laced/cut with fentanyl leading to ODs. </a:t>
            </a:r>
          </a:p>
          <a:p>
            <a:pPr>
              <a:buSzPct val="100000"/>
              <a:buChar char="•"/>
            </a:pPr>
            <a:r>
              <a:rPr dirty="0">
                <a:latin typeface="Arial" panose="020B0604020202020204" pitchFamily="34" charset="0"/>
                <a:cs typeface="Arial" panose="020B0604020202020204" pitchFamily="34" charset="0"/>
              </a:rPr>
              <a:t>The strengths/amount of opioid pills can very greatly, e.g. Vicodin strengths are different OxyContin.</a:t>
            </a:r>
          </a:p>
          <a:p>
            <a:endParaRPr dirty="0">
              <a:latin typeface="Arial" panose="020B0604020202020204" pitchFamily="34" charset="0"/>
              <a:cs typeface="Arial" panose="020B0604020202020204" pitchFamily="34" charset="0"/>
            </a:endParaRPr>
          </a:p>
          <a:p>
            <a:pPr>
              <a:defRPr u="sng"/>
            </a:pPr>
            <a:r>
              <a:rPr dirty="0">
                <a:latin typeface="Arial" panose="020B0604020202020204" pitchFamily="34" charset="0"/>
                <a:cs typeface="Arial" panose="020B0604020202020204" pitchFamily="34" charset="0"/>
              </a:rPr>
              <a:t>What's NOT an Opioid</a:t>
            </a:r>
          </a:p>
          <a:p>
            <a:r>
              <a:rPr dirty="0">
                <a:latin typeface="Arial" panose="020B0604020202020204" pitchFamily="34" charset="0"/>
                <a:cs typeface="Arial" panose="020B0604020202020204" pitchFamily="34" charset="0"/>
              </a:rPr>
              <a:t>-Benzo’s (Valium, </a:t>
            </a:r>
            <a:r>
              <a:rPr dirty="0" err="1">
                <a:latin typeface="Arial" panose="020B0604020202020204" pitchFamily="34" charset="0"/>
                <a:cs typeface="Arial" panose="020B0604020202020204" pitchFamily="34" charset="0"/>
              </a:rPr>
              <a:t>Klonopin</a:t>
            </a:r>
            <a:r>
              <a:rPr dirty="0">
                <a:latin typeface="Arial" panose="020B0604020202020204" pitchFamily="34" charset="0"/>
                <a:cs typeface="Arial" panose="020B0604020202020204" pitchFamily="34" charset="0"/>
              </a:rPr>
              <a:t>, Xanax)</a:t>
            </a:r>
          </a:p>
          <a:p>
            <a:r>
              <a:rPr dirty="0">
                <a:latin typeface="Arial" panose="020B0604020202020204" pitchFamily="34" charset="0"/>
                <a:cs typeface="Arial" panose="020B0604020202020204" pitchFamily="34" charset="0"/>
              </a:rPr>
              <a:t>-Cocaine/Coke/Blow, Tina, Molly, Ecstasy, Crack. </a:t>
            </a:r>
          </a:p>
          <a:p>
            <a:endParaRPr dirty="0">
              <a:latin typeface="Arial" panose="020B0604020202020204" pitchFamily="34" charset="0"/>
              <a:cs typeface="Arial" panose="020B0604020202020204" pitchFamily="34" charset="0"/>
            </a:endParaRPr>
          </a:p>
          <a:p>
            <a:pPr>
              <a:defRPr u="sng"/>
            </a:pPr>
            <a:r>
              <a:rPr>
                <a:latin typeface="Arial" panose="020B0604020202020204" pitchFamily="34" charset="0"/>
                <a:cs typeface="Arial" panose="020B0604020202020204" pitchFamily="34" charset="0"/>
              </a:rPr>
              <a:t>Other</a:t>
            </a:r>
            <a:endParaRPr dirty="0">
              <a:latin typeface="Arial" panose="020B0604020202020204" pitchFamily="34" charset="0"/>
              <a:cs typeface="Arial" panose="020B0604020202020204" pitchFamily="34" charset="0"/>
            </a:endParaRPr>
          </a:p>
          <a:p>
            <a:r>
              <a:rPr dirty="0">
                <a:latin typeface="Arial" panose="020B0604020202020204" pitchFamily="34" charset="0"/>
                <a:cs typeface="Arial" panose="020B0604020202020204" pitchFamily="34" charset="0"/>
              </a:rPr>
              <a:t>-</a:t>
            </a:r>
            <a:r>
              <a:rPr dirty="0" err="1">
                <a:latin typeface="Arial" panose="020B0604020202020204" pitchFamily="34" charset="0"/>
                <a:cs typeface="Arial" panose="020B0604020202020204" pitchFamily="34" charset="0"/>
              </a:rPr>
              <a:t>Suboxone</a:t>
            </a:r>
            <a:r>
              <a:rPr dirty="0">
                <a:latin typeface="Arial" panose="020B0604020202020204" pitchFamily="34" charset="0"/>
                <a:cs typeface="Arial" panose="020B0604020202020204" pitchFamily="34" charset="0"/>
              </a:rPr>
              <a:t>: Is an opioid, but is complicated/different because mixed receptor/“agonist”</a:t>
            </a:r>
          </a:p>
          <a:p>
            <a:r>
              <a:rPr dirty="0">
                <a:latin typeface="Arial" panose="020B0604020202020204" pitchFamily="34" charset="0"/>
                <a:cs typeface="Arial" panose="020B0604020202020204" pitchFamily="34" charset="0"/>
              </a:rPr>
              <a:t>“like driving a car with a foot on the brake and the gas at the same time”).  If another opioid is taken while on </a:t>
            </a:r>
            <a:r>
              <a:rPr dirty="0" err="1">
                <a:latin typeface="Arial" panose="020B0604020202020204" pitchFamily="34" charset="0"/>
                <a:cs typeface="Arial" panose="020B0604020202020204" pitchFamily="34" charset="0"/>
              </a:rPr>
              <a:t>Suboxone</a:t>
            </a:r>
            <a:r>
              <a:rPr dirty="0">
                <a:latin typeface="Arial" panose="020B0604020202020204" pitchFamily="34" charset="0"/>
                <a:cs typeface="Arial" panose="020B0604020202020204" pitchFamily="34" charset="0"/>
              </a:rPr>
              <a:t>, it will have no effect.</a:t>
            </a:r>
          </a:p>
          <a:p>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399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pairs or small groups with people you do not currently work with</a:t>
            </a:r>
          </a:p>
        </p:txBody>
      </p:sp>
      <p:sp>
        <p:nvSpPr>
          <p:cNvPr id="4" name="Slide Number Placeholder 3"/>
          <p:cNvSpPr>
            <a:spLocks noGrp="1"/>
          </p:cNvSpPr>
          <p:nvPr>
            <p:ph type="sldNum" sz="quarter" idx="10"/>
          </p:nvPr>
        </p:nvSpPr>
        <p:spPr/>
        <p:txBody>
          <a:bodyPr/>
          <a:lstStyle/>
          <a:p>
            <a:pPr>
              <a:defRPr/>
            </a:pPr>
            <a:fld id="{44CC2BA5-5F5D-4E67-93E8-E3CFA641FB2B}" type="slidenum">
              <a:rPr lang="en-US" altLang="en-US" smtClean="0"/>
              <a:pPr>
                <a:defRPr/>
              </a:pPr>
              <a:t>6</a:t>
            </a:fld>
            <a:endParaRPr lang="en-US" altLang="en-US" dirty="0"/>
          </a:p>
        </p:txBody>
      </p:sp>
    </p:spTree>
    <p:extLst>
      <p:ext uri="{BB962C8B-B14F-4D97-AF65-F5344CB8AC3E}">
        <p14:creationId xmlns:p14="http://schemas.microsoft.com/office/powerpoint/2010/main" val="3279029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p>
            <a:pPr>
              <a:lnSpc>
                <a:spcPct val="80000"/>
              </a:lnSpc>
              <a:defRPr b="1"/>
            </a:pPr>
            <a:r>
              <a:rPr dirty="0">
                <a:latin typeface="Arial" panose="020B0604020202020204" pitchFamily="34" charset="0"/>
                <a:cs typeface="Arial" panose="020B0604020202020204" pitchFamily="34" charset="0"/>
              </a:rPr>
              <a:t>KEY MESSAGES</a:t>
            </a:r>
          </a:p>
          <a:p>
            <a:pPr>
              <a:lnSpc>
                <a:spcPct val="90000"/>
              </a:lnSpc>
              <a:defRPr u="sng"/>
            </a:pPr>
            <a:r>
              <a:rPr dirty="0">
                <a:latin typeface="Arial" panose="020B0604020202020204" pitchFamily="34" charset="0"/>
                <a:cs typeface="Arial" panose="020B0604020202020204" pitchFamily="34" charset="0"/>
              </a:rPr>
              <a:t>Abstinence decreases </a:t>
            </a:r>
            <a:r>
              <a:rPr i="0" u="sng" dirty="0">
                <a:latin typeface="Arial" panose="020B0604020202020204" pitchFamily="34" charset="0"/>
                <a:cs typeface="Arial" panose="020B0604020202020204" pitchFamily="34" charset="0"/>
              </a:rPr>
              <a:t>toleranc</a:t>
            </a:r>
            <a:r>
              <a:rPr lang="en-US" i="0" u="sng" dirty="0">
                <a:latin typeface="Arial" panose="020B0604020202020204" pitchFamily="34" charset="0"/>
                <a:cs typeface="Arial" panose="020B0604020202020204" pitchFamily="34" charset="0"/>
              </a:rPr>
              <a:t>e</a:t>
            </a:r>
            <a:r>
              <a:rPr lang="en-US" i="0" u="sng" baseline="0" dirty="0">
                <a:latin typeface="Arial" panose="020B0604020202020204" pitchFamily="34" charset="0"/>
                <a:cs typeface="Arial" panose="020B0604020202020204" pitchFamily="34" charset="0"/>
              </a:rPr>
              <a:t> and this increases risk for overdose.</a:t>
            </a:r>
            <a:endParaRPr u="none" dirty="0">
              <a:latin typeface="Arial" panose="020B0604020202020204" pitchFamily="34" charset="0"/>
              <a:cs typeface="Arial" panose="020B0604020202020204" pitchFamily="34" charset="0"/>
            </a:endParaRPr>
          </a:p>
          <a:p>
            <a:pPr>
              <a:lnSpc>
                <a:spcPct val="90000"/>
              </a:lnSpc>
              <a:buSzPct val="100000"/>
              <a:buChar char="-"/>
            </a:pPr>
            <a:r>
              <a:rPr dirty="0">
                <a:latin typeface="Arial" panose="020B0604020202020204" pitchFamily="34" charset="0"/>
                <a:cs typeface="Arial" panose="020B0604020202020204" pitchFamily="34" charset="0"/>
              </a:rPr>
              <a:t>Incarceration</a:t>
            </a:r>
          </a:p>
          <a:p>
            <a:pPr>
              <a:lnSpc>
                <a:spcPct val="90000"/>
              </a:lnSpc>
              <a:buSzPct val="100000"/>
              <a:buChar char="-"/>
            </a:pPr>
            <a:r>
              <a:rPr dirty="0">
                <a:latin typeface="Arial" panose="020B0604020202020204" pitchFamily="34" charset="0"/>
                <a:cs typeface="Arial" panose="020B0604020202020204" pitchFamily="34" charset="0"/>
              </a:rPr>
              <a:t>Hospitalization</a:t>
            </a:r>
          </a:p>
          <a:p>
            <a:pPr>
              <a:lnSpc>
                <a:spcPct val="90000"/>
              </a:lnSpc>
              <a:buSzPct val="100000"/>
              <a:buChar char="-"/>
            </a:pPr>
            <a:r>
              <a:rPr dirty="0">
                <a:latin typeface="Arial" panose="020B0604020202020204" pitchFamily="34" charset="0"/>
                <a:cs typeface="Arial" panose="020B0604020202020204" pitchFamily="34" charset="0"/>
              </a:rPr>
              <a:t>Drug treatment/ Detox/ Therapeutic communities</a:t>
            </a:r>
          </a:p>
          <a:p>
            <a:pPr>
              <a:lnSpc>
                <a:spcPct val="90000"/>
              </a:lnSpc>
              <a:buSzPct val="100000"/>
              <a:buChar char="-"/>
            </a:pPr>
            <a:r>
              <a:rPr dirty="0">
                <a:latin typeface="Arial" panose="020B0604020202020204" pitchFamily="34" charset="0"/>
                <a:cs typeface="Arial" panose="020B0604020202020204" pitchFamily="34" charset="0"/>
              </a:rPr>
              <a:t>Sporadic patterns of drug use (e.g. using within correctional facilities; only use in specific situations)</a:t>
            </a:r>
          </a:p>
          <a:p>
            <a:pPr>
              <a:lnSpc>
                <a:spcPct val="90000"/>
              </a:lnSpc>
              <a:buSzPct val="100000"/>
              <a:buChar char="•"/>
              <a:defRPr b="1"/>
            </a:pPr>
            <a:r>
              <a:rPr dirty="0">
                <a:latin typeface="Arial" panose="020B0604020202020204" pitchFamily="34" charset="0"/>
                <a:cs typeface="Arial" panose="020B0604020202020204" pitchFamily="34" charset="0"/>
              </a:rPr>
              <a:t>Tolerance</a:t>
            </a:r>
            <a:r>
              <a:rPr b="0" dirty="0">
                <a:latin typeface="Arial" panose="020B0604020202020204" pitchFamily="34" charset="0"/>
                <a:cs typeface="Arial" panose="020B0604020202020204" pitchFamily="34" charset="0"/>
              </a:rPr>
              <a:t> is repeated use of a substance may lead to the need for increased amounts to product the same effect. People need more to get same pain management/high as before and have physical dependence, so when not using, experience withdrawal symptoms (“dope sick”).</a:t>
            </a:r>
          </a:p>
          <a:p>
            <a:pPr>
              <a:lnSpc>
                <a:spcPct val="90000"/>
              </a:lnSpc>
              <a:buSzPct val="100000"/>
              <a:buChar char="•"/>
              <a:defRPr b="1"/>
            </a:pPr>
            <a:r>
              <a:rPr dirty="0">
                <a:latin typeface="Arial" panose="020B0604020202020204" pitchFamily="34" charset="0"/>
                <a:cs typeface="Arial" panose="020B0604020202020204" pitchFamily="34" charset="0"/>
              </a:rPr>
              <a:t>Mixing Drugs: </a:t>
            </a:r>
            <a:r>
              <a:rPr b="0" dirty="0">
                <a:latin typeface="Arial" panose="020B0604020202020204" pitchFamily="34" charset="0"/>
                <a:cs typeface="Arial" panose="020B0604020202020204" pitchFamily="34" charset="0"/>
              </a:rPr>
              <a:t>Most people that experience a lethal OD have more then one other drug in their system (e.g. </a:t>
            </a:r>
            <a:r>
              <a:rPr b="0" dirty="0" err="1">
                <a:latin typeface="Arial" panose="020B0604020202020204" pitchFamily="34" charset="0"/>
                <a:cs typeface="Arial" panose="020B0604020202020204" pitchFamily="34" charset="0"/>
              </a:rPr>
              <a:t>Opioid+Cocaine+Alcohol</a:t>
            </a:r>
            <a:r>
              <a:rPr b="0" dirty="0">
                <a:latin typeface="Arial" panose="020B0604020202020204" pitchFamily="34" charset="0"/>
                <a:cs typeface="Arial" panose="020B0604020202020204" pitchFamily="34" charset="0"/>
              </a:rPr>
              <a:t>)</a:t>
            </a:r>
          </a:p>
          <a:p>
            <a:pPr>
              <a:lnSpc>
                <a:spcPct val="90000"/>
              </a:lnSpc>
              <a:buSzPct val="100000"/>
              <a:buChar char="•"/>
              <a:defRPr b="1"/>
            </a:pPr>
            <a:r>
              <a:rPr dirty="0">
                <a:latin typeface="Arial" panose="020B0604020202020204" pitchFamily="34" charset="0"/>
                <a:cs typeface="Arial" panose="020B0604020202020204" pitchFamily="34" charset="0"/>
              </a:rPr>
              <a:t>Physical Health: </a:t>
            </a:r>
            <a:r>
              <a:rPr b="0" dirty="0">
                <a:latin typeface="Arial" panose="020B0604020202020204" pitchFamily="34" charset="0"/>
                <a:cs typeface="Arial" panose="020B0604020202020204" pitchFamily="34" charset="0"/>
              </a:rPr>
              <a:t>liver functioning, weight loss, asthma etc.</a:t>
            </a:r>
          </a:p>
          <a:p>
            <a:pPr>
              <a:lnSpc>
                <a:spcPct val="90000"/>
              </a:lnSpc>
              <a:buSzPct val="100000"/>
              <a:buChar char="•"/>
              <a:defRPr b="1"/>
            </a:pPr>
            <a:r>
              <a:rPr dirty="0">
                <a:latin typeface="Arial" panose="020B0604020202020204" pitchFamily="34" charset="0"/>
                <a:cs typeface="Arial" panose="020B0604020202020204" pitchFamily="34" charset="0"/>
              </a:rPr>
              <a:t>Injecting: </a:t>
            </a:r>
            <a:r>
              <a:rPr b="0" dirty="0">
                <a:latin typeface="Arial" panose="020B0604020202020204" pitchFamily="34" charset="0"/>
                <a:cs typeface="Arial" panose="020B0604020202020204" pitchFamily="34" charset="0"/>
              </a:rPr>
              <a:t>If someone has abstained for some time, and has a lapse/relapse, they may inject the same amount, but have developed a </a:t>
            </a:r>
            <a:r>
              <a:rPr b="0" u="sng" dirty="0">
                <a:latin typeface="Arial" panose="020B0604020202020204" pitchFamily="34" charset="0"/>
                <a:cs typeface="Arial" panose="020B0604020202020204" pitchFamily="34" charset="0"/>
              </a:rPr>
              <a:t>tolerance</a:t>
            </a:r>
            <a:r>
              <a:rPr b="0" dirty="0">
                <a:latin typeface="Arial" panose="020B0604020202020204" pitchFamily="34" charset="0"/>
                <a:cs typeface="Arial" panose="020B0604020202020204" pitchFamily="34" charset="0"/>
              </a:rPr>
              <a:t>, meaning now the same amount of drug is too much, leading to an overdose.  If someone is not experienced with injecting, they may inject too much, not knowing how much to draw up – why teaching safer injection strategies is so important.</a:t>
            </a:r>
          </a:p>
          <a:p>
            <a:pPr>
              <a:lnSpc>
                <a:spcPct val="80000"/>
              </a:lnSpc>
              <a:buSzPct val="100000"/>
              <a:buChar char="•"/>
              <a:defRPr b="1"/>
            </a:pPr>
            <a:r>
              <a:rPr dirty="0">
                <a:latin typeface="Arial" panose="020B0604020202020204" pitchFamily="34" charset="0"/>
                <a:cs typeface="Arial" panose="020B0604020202020204" pitchFamily="34" charset="0"/>
              </a:rPr>
              <a:t>Strength/Content: </a:t>
            </a:r>
            <a:r>
              <a:rPr b="0" dirty="0">
                <a:latin typeface="Arial" panose="020B0604020202020204" pitchFamily="34" charset="0"/>
                <a:cs typeface="Arial" panose="020B0604020202020204" pitchFamily="34" charset="0"/>
              </a:rPr>
              <a:t>Some drugs can be laced with other opiates (like heroin with Fentanyl), making them more potent.  Additionally, some opioid prescription drugs are much stronger than others.  How much you take can lead to OD as well – not knowing how much is too much, whether prescribed medication, or heroin/pills bought off the street.</a:t>
            </a:r>
          </a:p>
          <a:p>
            <a:pPr>
              <a:lnSpc>
                <a:spcPct val="90000"/>
              </a:lnSpc>
              <a:buSzPct val="100000"/>
              <a:buChar char="•"/>
              <a:defRPr b="1"/>
            </a:pPr>
            <a:r>
              <a:rPr dirty="0">
                <a:latin typeface="Arial" panose="020B0604020202020204" pitchFamily="34" charset="0"/>
                <a:cs typeface="Arial" panose="020B0604020202020204" pitchFamily="34" charset="0"/>
              </a:rPr>
              <a:t>Using Alone: </a:t>
            </a:r>
            <a:r>
              <a:rPr b="0" dirty="0">
                <a:latin typeface="Arial" panose="020B0604020202020204" pitchFamily="34" charset="0"/>
                <a:cs typeface="Arial" panose="020B0604020202020204" pitchFamily="34" charset="0"/>
              </a:rPr>
              <a:t>Means there is no one around to help if the person slips into an OD (importance of making a plan).</a:t>
            </a:r>
          </a:p>
          <a:p>
            <a:pPr>
              <a:lnSpc>
                <a:spcPct val="80000"/>
              </a:lnSpc>
              <a:buSzPct val="100000"/>
              <a:buChar char="•"/>
            </a:pPr>
            <a:endParaRPr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5498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INSTRUCTIONS:</a:t>
            </a:r>
          </a:p>
          <a:p>
            <a:pPr defTabSz="914439" eaLnBrk="1" fontAlgn="auto" hangingPunct="1">
              <a:spcBef>
                <a:spcPts val="0"/>
              </a:spcBef>
              <a:spcAft>
                <a:spcPts val="0"/>
              </a:spcAft>
              <a:defRPr/>
            </a:pPr>
            <a:r>
              <a:rPr lang="en-US" dirty="0"/>
              <a:t>1. Ask the audience for a definition of stigma:</a:t>
            </a:r>
            <a:r>
              <a:rPr lang="en-US" baseline="0" dirty="0"/>
              <a:t> </a:t>
            </a:r>
            <a:r>
              <a:rPr lang="en-US" dirty="0"/>
              <a:t>“What comes to mind when you think about the term “stigma”?</a:t>
            </a:r>
            <a:r>
              <a:rPr lang="en-US" baseline="0" dirty="0"/>
              <a:t> </a:t>
            </a:r>
            <a:r>
              <a:rPr lang="en-US" dirty="0"/>
              <a:t>If</a:t>
            </a:r>
            <a:r>
              <a:rPr lang="en-US" baseline="0" dirty="0"/>
              <a:t> people seem stuck, it</a:t>
            </a:r>
            <a:r>
              <a:rPr lang="en-US" dirty="0"/>
              <a:t> may be helpful to ask participants to quickly name some examples of how stigma is imposed. For example: HIV/AIDS-related stigma,</a:t>
            </a:r>
            <a:r>
              <a:rPr lang="en-US" baseline="0" dirty="0"/>
              <a:t> w</a:t>
            </a:r>
            <a:r>
              <a:rPr lang="en-US" dirty="0"/>
              <a:t>eight-related stigma,</a:t>
            </a:r>
            <a:r>
              <a:rPr lang="en-US" baseline="0" dirty="0"/>
              <a:t> m</a:t>
            </a:r>
            <a:r>
              <a:rPr lang="en-US" dirty="0"/>
              <a:t>ental health-related stigma,</a:t>
            </a:r>
            <a:r>
              <a:rPr lang="en-US" baseline="0" dirty="0"/>
              <a:t> r</a:t>
            </a:r>
            <a:r>
              <a:rPr lang="en-US" dirty="0"/>
              <a:t>ace/ethnicity-related stigma, etc. </a:t>
            </a:r>
            <a:r>
              <a:rPr lang="en-US" baseline="0" dirty="0"/>
              <a:t>(</a:t>
            </a:r>
            <a:r>
              <a:rPr lang="en-US" i="1" dirty="0"/>
              <a:t>Optional: </a:t>
            </a:r>
            <a:r>
              <a:rPr lang="en-US" i="0" dirty="0"/>
              <a:t>r</a:t>
            </a:r>
            <a:r>
              <a:rPr lang="en-US" dirty="0"/>
              <a:t>ecord responses on flip chart)</a:t>
            </a:r>
          </a:p>
          <a:p>
            <a:r>
              <a:rPr lang="en-US" dirty="0"/>
              <a:t>2.</a:t>
            </a:r>
            <a:r>
              <a:rPr lang="en-US" baseline="0" dirty="0"/>
              <a:t> </a:t>
            </a:r>
            <a:r>
              <a:rPr lang="en-US" dirty="0"/>
              <a:t>Show remainder of slide, offering a common definition of stigma. </a:t>
            </a:r>
          </a:p>
          <a:p>
            <a:r>
              <a:rPr lang="en-US" dirty="0"/>
              <a:t>3.</a:t>
            </a:r>
            <a:r>
              <a:rPr lang="en-US" baseline="0" dirty="0"/>
              <a:t> </a:t>
            </a:r>
            <a:r>
              <a:rPr lang="en-US" dirty="0"/>
              <a:t>Acknowledge that in all likelihood, each of us has at one point been stigmatized ourselves AND imposed stigma upon someone else. Encourage each person to take a moment, and in their minds, think about a time that they may have been stigmatized and when they may have imposed stigma on others. This can be useful for people to use as a personal reference throughout the training. </a:t>
            </a:r>
          </a:p>
          <a:p>
            <a:endParaRPr lang="en-US" dirty="0"/>
          </a:p>
          <a:p>
            <a:r>
              <a:rPr lang="en-US" b="1" dirty="0"/>
              <a:t>KEY MESSAGES:</a:t>
            </a:r>
          </a:p>
          <a:p>
            <a:r>
              <a:rPr lang="en-US" dirty="0"/>
              <a:t>Stigma is a social process that is linked to power and control, and leads to stereotypes, labeling.  Stigma originates from the Greek word meaning tattoo or puncture mark with a sharp object, which stems from the practice of branding slaves to ensure that their status was recognized. Stigma is different from discrimination, but it can be used to legitimize discrimination,</a:t>
            </a:r>
            <a:r>
              <a:rPr lang="en-US" baseline="0" dirty="0"/>
              <a:t> b</a:t>
            </a:r>
            <a:r>
              <a:rPr lang="en-US" dirty="0"/>
              <a:t>ased on attributes (i.e. housing, race, class) or behaviors (i.e. drug use, sexual identity, mental health issues). </a:t>
            </a:r>
          </a:p>
          <a:p>
            <a:endParaRPr lang="en-US" dirty="0"/>
          </a:p>
          <a:p>
            <a:r>
              <a:rPr lang="en-US" dirty="0"/>
              <a:t>There are consequences for stigmatized (i.e. status loss, self-esteem) and the ‘stigmatizer’ (i.e. power/social, economic, political control). So, even in cases where the stigma may be understood, it has serious consequences that are negative for the stigmatized and can have broader consequences for society (example – stigma against child</a:t>
            </a:r>
            <a:r>
              <a:rPr lang="en-US" baseline="0" dirty="0"/>
              <a:t> sex offenders</a:t>
            </a:r>
            <a:r>
              <a:rPr lang="en-US" dirty="0"/>
              <a:t>:</a:t>
            </a:r>
            <a:r>
              <a:rPr lang="en-US" baseline="0" dirty="0"/>
              <a:t> </a:t>
            </a:r>
            <a:r>
              <a:rPr lang="en-US" dirty="0"/>
              <a:t>the stigmatized is shunned from society and isolated,</a:t>
            </a:r>
            <a:r>
              <a:rPr lang="en-US" baseline="0" dirty="0"/>
              <a:t> </a:t>
            </a:r>
            <a:r>
              <a:rPr lang="en-US" dirty="0"/>
              <a:t>leading to consequences that are negative and damaging for the individual (e.g. isolation, not able to get help, not feeling deserving of help due to shame</a:t>
            </a:r>
            <a:r>
              <a:rPr lang="en-US" dirty="0">
                <a:sym typeface="Wingdings" panose="05000000000000000000" pitchFamily="2" charset="2"/>
              </a:rPr>
              <a:t> may </a:t>
            </a:r>
            <a:r>
              <a:rPr lang="en-US" baseline="0" dirty="0"/>
              <a:t>lead to repeated harmful behaviors to others).</a:t>
            </a:r>
          </a:p>
          <a:p>
            <a:endParaRPr lang="en-US" dirty="0"/>
          </a:p>
        </p:txBody>
      </p:sp>
      <p:sp>
        <p:nvSpPr>
          <p:cNvPr id="4" name="Slide Number Placeholder 3"/>
          <p:cNvSpPr>
            <a:spLocks noGrp="1"/>
          </p:cNvSpPr>
          <p:nvPr>
            <p:ph type="sldNum" sz="quarter" idx="10"/>
          </p:nvPr>
        </p:nvSpPr>
        <p:spPr/>
        <p:txBody>
          <a:bodyPr/>
          <a:lstStyle/>
          <a:p>
            <a:fld id="{5B7D6C5B-FF81-42CE-908A-48566EFD8655}" type="slidenum">
              <a:rPr lang="en-US" smtClean="0"/>
              <a:t>35</a:t>
            </a:fld>
            <a:endParaRPr lang="en-US" dirty="0"/>
          </a:p>
        </p:txBody>
      </p:sp>
    </p:spTree>
    <p:extLst>
      <p:ext uri="{BB962C8B-B14F-4D97-AF65-F5344CB8AC3E}">
        <p14:creationId xmlns:p14="http://schemas.microsoft.com/office/powerpoint/2010/main" val="284032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kern="1200" dirty="0">
                <a:solidFill>
                  <a:schemeClr val="tx1"/>
                </a:solidFill>
                <a:effectLst/>
                <a:latin typeface="+mn-lt"/>
                <a:ea typeface="+mn-ea"/>
                <a:cs typeface="+mn-cs"/>
              </a:rPr>
              <a:t>Monique</a:t>
            </a:r>
          </a:p>
          <a:p>
            <a:pPr marL="171450" indent="-171450" algn="l">
              <a:buFont typeface="Arial" panose="020B0604020202020204" pitchFamily="34" charset="0"/>
              <a:buChar char="•"/>
            </a:pPr>
            <a:r>
              <a:rPr lang="en-US" sz="1200" kern="1200" dirty="0">
                <a:solidFill>
                  <a:schemeClr val="tx1"/>
                </a:solidFill>
                <a:effectLst/>
                <a:latin typeface="+mn-lt"/>
                <a:ea typeface="+mn-ea"/>
                <a:cs typeface="+mn-cs"/>
              </a:rPr>
              <a:t>Process of stigma involves severe social disapproval of a person’s characteristics or their beliefs which are considered to be unacceptable to dominant cultural norms. </a:t>
            </a:r>
          </a:p>
          <a:p>
            <a:pPr marL="171450" indent="-171450" algn="l">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lgn="l">
              <a:buFont typeface="Arial" panose="020B0604020202020204" pitchFamily="34" charset="0"/>
              <a:buChar char="•"/>
            </a:pPr>
            <a:r>
              <a:rPr lang="en-US" sz="1200" kern="1200" dirty="0">
                <a:solidFill>
                  <a:schemeClr val="tx1"/>
                </a:solidFill>
                <a:effectLst/>
                <a:latin typeface="+mn-lt"/>
                <a:ea typeface="+mn-ea"/>
                <a:cs typeface="+mn-cs"/>
              </a:rPr>
              <a:t>The outcomes are the result of a series of diminishing returns that keeps people on the outside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PWUD are among the most marginalized &amp; invisible people in society</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Socially stigmatized &amp; criminalized population</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Support often only comes from each other through informal peer networks</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811423-922B-4578-9CB2-081924D2FC7C}" type="slidenum">
              <a:rPr lang="en-US" smtClean="0"/>
              <a:t>36</a:t>
            </a:fld>
            <a:endParaRPr lang="en-US"/>
          </a:p>
        </p:txBody>
      </p:sp>
    </p:spTree>
    <p:extLst>
      <p:ext uri="{BB962C8B-B14F-4D97-AF65-F5344CB8AC3E}">
        <p14:creationId xmlns:p14="http://schemas.microsoft.com/office/powerpoint/2010/main" val="2675117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prstGeom prst="rect">
            <a:avLst/>
          </a:prstGeom>
        </p:spPr>
        <p:txBody>
          <a:bodyPr lIns="92496" tIns="46248" rIns="92496" bIns="46248"/>
          <a:lstStyle/>
          <a:p>
            <a:endParaRPr/>
          </a:p>
        </p:txBody>
      </p:sp>
      <p:sp>
        <p:nvSpPr>
          <p:cNvPr id="122" name="Shape 122"/>
          <p:cNvSpPr>
            <a:spLocks noGrp="1"/>
          </p:cNvSpPr>
          <p:nvPr>
            <p:ph type="body" sz="quarter" idx="1"/>
          </p:nvPr>
        </p:nvSpPr>
        <p:spPr>
          <a:prstGeom prst="rect">
            <a:avLst/>
          </a:prstGeom>
        </p:spPr>
        <p:txBody>
          <a:bodyPr/>
          <a:lstStyle/>
          <a:p>
            <a:pPr>
              <a:spcBef>
                <a:spcPts val="0"/>
              </a:spcBef>
              <a:defRPr b="1"/>
            </a:pPr>
            <a:r>
              <a:rPr dirty="0">
                <a:latin typeface="Arial" panose="020B0604020202020204" pitchFamily="34" charset="0"/>
                <a:cs typeface="Arial" panose="020B0604020202020204" pitchFamily="34" charset="0"/>
              </a:rPr>
              <a:t>TRAINER INSTRUCTIONS</a:t>
            </a:r>
          </a:p>
          <a:p>
            <a:pPr>
              <a:spcBef>
                <a:spcPts val="0"/>
              </a:spcBef>
              <a:buSzPct val="100000"/>
            </a:pPr>
            <a:r>
              <a:rPr dirty="0">
                <a:latin typeface="Arial" panose="020B0604020202020204" pitchFamily="34" charset="0"/>
                <a:cs typeface="Arial" panose="020B0604020202020204" pitchFamily="34" charset="0"/>
              </a:rPr>
              <a:t>Differentiate between stigma and discrimination:</a:t>
            </a:r>
          </a:p>
          <a:p>
            <a:pPr marL="173429" indent="-173429">
              <a:spcBef>
                <a:spcPts val="0"/>
              </a:spcBef>
              <a:buSzPct val="100000"/>
              <a:buFont typeface="Arial" panose="020B0604020202020204" pitchFamily="34" charset="0"/>
              <a:buChar char="•"/>
              <a:defRPr b="1" i="1"/>
            </a:pPr>
            <a:r>
              <a:rPr lang="en-US" b="0" i="0" dirty="0">
                <a:latin typeface="Arial" panose="020B0604020202020204" pitchFamily="34" charset="0"/>
                <a:cs typeface="Arial" panose="020B0604020202020204" pitchFamily="34" charset="0"/>
              </a:rPr>
              <a:t>St</a:t>
            </a:r>
            <a:r>
              <a:rPr b="0" i="0" dirty="0">
                <a:latin typeface="Arial" panose="020B0604020202020204" pitchFamily="34" charset="0"/>
                <a:cs typeface="Arial" panose="020B0604020202020204" pitchFamily="34" charset="0"/>
              </a:rPr>
              <a:t>igma is the belief </a:t>
            </a:r>
            <a:endParaRPr lang="en-US" b="0" i="0" dirty="0">
              <a:latin typeface="Arial" panose="020B0604020202020204" pitchFamily="34" charset="0"/>
              <a:cs typeface="Arial" panose="020B0604020202020204" pitchFamily="34" charset="0"/>
            </a:endParaRPr>
          </a:p>
          <a:p>
            <a:pPr marL="173429" indent="-173429">
              <a:spcBef>
                <a:spcPts val="0"/>
              </a:spcBef>
              <a:buSzPct val="100000"/>
              <a:buFont typeface="Arial" panose="020B0604020202020204" pitchFamily="34" charset="0"/>
              <a:buChar char="•"/>
              <a:defRPr b="1" i="1"/>
            </a:pPr>
            <a:r>
              <a:rPr lang="en-US" b="0" i="0" dirty="0">
                <a:latin typeface="Arial" panose="020B0604020202020204" pitchFamily="34" charset="0"/>
                <a:cs typeface="Arial" panose="020B0604020202020204" pitchFamily="34" charset="0"/>
              </a:rPr>
              <a:t>D</a:t>
            </a:r>
            <a:r>
              <a:rPr b="0" i="0" dirty="0">
                <a:latin typeface="Arial" panose="020B0604020202020204" pitchFamily="34" charset="0"/>
                <a:cs typeface="Arial" panose="020B0604020202020204" pitchFamily="34" charset="0"/>
              </a:rPr>
              <a:t>iscrimination is the action</a:t>
            </a:r>
          </a:p>
          <a:p>
            <a:pPr>
              <a:spcBef>
                <a:spcPts val="0"/>
              </a:spcBef>
              <a:buSzPct val="100000"/>
            </a:pPr>
            <a:endParaRPr dirty="0">
              <a:latin typeface="Arial" panose="020B0604020202020204" pitchFamily="34" charset="0"/>
              <a:cs typeface="Arial" panose="020B0604020202020204" pitchFamily="34" charset="0"/>
            </a:endParaRPr>
          </a:p>
          <a:p>
            <a:pPr>
              <a:spcBef>
                <a:spcPts val="0"/>
              </a:spcBef>
              <a:buSzPct val="100000"/>
              <a:buChar char="•"/>
            </a:pP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903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5000"/>
            </a:pPr>
            <a:r>
              <a:rPr lang="en-US" sz="2800" b="1" dirty="0"/>
              <a:t>TRAINER INSTRUCTIONS:</a:t>
            </a:r>
          </a:p>
          <a:p>
            <a:pPr>
              <a:buSzPct val="125000"/>
            </a:pPr>
            <a:r>
              <a:rPr lang="en-US" sz="2800" dirty="0"/>
              <a:t>To set a general tone for the training and to address stigmatizing ideas and generalizations about who is considered a “drug user”. Use this as an opportunity to set the tone. Rather than having a complete discussion about harm reduction, this slide pulls out some points from harm reduction that are particularly relevant to this session. Encourage people to think beyond one idea/definition of “drug use”, “drug user” wherein drugs are placed in a “good/bad” dichotomy and to move away from presumptions that there is a single/definable drug user experience. </a:t>
            </a:r>
          </a:p>
          <a:p>
            <a:pPr>
              <a:buSzPct val="125000"/>
            </a:pPr>
            <a:endParaRPr lang="en-US" sz="2800" b="1" dirty="0"/>
          </a:p>
          <a:p>
            <a:pPr>
              <a:buSzPct val="125000"/>
            </a:pPr>
            <a:r>
              <a:rPr lang="en-US" b="1" dirty="0"/>
              <a:t>KEY</a:t>
            </a:r>
            <a:r>
              <a:rPr lang="en-US" b="1" baseline="0" dirty="0"/>
              <a:t> MESSAGES:</a:t>
            </a:r>
          </a:p>
          <a:p>
            <a:pPr>
              <a:buSzPct val="125000"/>
            </a:pPr>
            <a:r>
              <a:rPr lang="en-US" baseline="0" dirty="0"/>
              <a:t>Guiding principles of harm reduction:</a:t>
            </a:r>
          </a:p>
          <a:p>
            <a:pPr>
              <a:buSzPct val="125000"/>
            </a:pPr>
            <a:endParaRPr lang="en-US" dirty="0"/>
          </a:p>
        </p:txBody>
      </p:sp>
      <p:sp>
        <p:nvSpPr>
          <p:cNvPr id="4" name="Slide Number Placeholder 3"/>
          <p:cNvSpPr>
            <a:spLocks noGrp="1"/>
          </p:cNvSpPr>
          <p:nvPr>
            <p:ph type="sldNum" sz="quarter" idx="10"/>
          </p:nvPr>
        </p:nvSpPr>
        <p:spPr/>
        <p:txBody>
          <a:bodyPr/>
          <a:lstStyle/>
          <a:p>
            <a:fld id="{5B7D6C5B-FF81-42CE-908A-48566EFD8655}" type="slidenum">
              <a:rPr lang="en-US" smtClean="0"/>
              <a:t>38</a:t>
            </a:fld>
            <a:endParaRPr lang="en-US" dirty="0"/>
          </a:p>
        </p:txBody>
      </p:sp>
    </p:spTree>
    <p:extLst>
      <p:ext uri="{BB962C8B-B14F-4D97-AF65-F5344CB8AC3E}">
        <p14:creationId xmlns:p14="http://schemas.microsoft.com/office/powerpoint/2010/main" val="25255066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lIns="92496" tIns="46248" rIns="92496" bIns="46248"/>
          <a:lstStyle/>
          <a:p>
            <a:endParaRPr/>
          </a:p>
        </p:txBody>
      </p:sp>
      <p:sp>
        <p:nvSpPr>
          <p:cNvPr id="140" name="Shape 140"/>
          <p:cNvSpPr>
            <a:spLocks noGrp="1"/>
          </p:cNvSpPr>
          <p:nvPr>
            <p:ph type="body" sz="quarter" idx="1"/>
          </p:nvPr>
        </p:nvSpPr>
        <p:spPr>
          <a:prstGeom prst="rect">
            <a:avLst/>
          </a:prstGeom>
        </p:spPr>
        <p:txBody>
          <a:bodyPr/>
          <a:lstStyle/>
          <a:p>
            <a:pPr>
              <a:spcBef>
                <a:spcPts val="0"/>
              </a:spcBef>
              <a:defRPr b="1"/>
            </a:pPr>
            <a:r>
              <a:rPr lang="en-US" b="1" dirty="0">
                <a:latin typeface="Arial" panose="020B0604020202020204" pitchFamily="34" charset="0"/>
                <a:cs typeface="Arial" panose="020B0604020202020204" pitchFamily="34" charset="0"/>
              </a:rPr>
              <a:t>ASK</a:t>
            </a:r>
          </a:p>
          <a:p>
            <a:pPr marL="173429" indent="-173429">
              <a:spcBef>
                <a:spcPts val="0"/>
              </a:spcBef>
              <a:buFont typeface="Arial" panose="020B0604020202020204" pitchFamily="34" charset="0"/>
              <a:buChar char="•"/>
              <a:defRPr b="1"/>
            </a:pPr>
            <a:r>
              <a:rPr lang="en-US" b="0" dirty="0">
                <a:latin typeface="Arial" panose="020B0604020202020204" pitchFamily="34" charset="0"/>
                <a:cs typeface="Arial" panose="020B0604020202020204" pitchFamily="34" charset="0"/>
              </a:rPr>
              <a:t>How are PWUD stigmatized within institutions?</a:t>
            </a:r>
          </a:p>
          <a:p>
            <a:pPr marL="173429" indent="-173429">
              <a:spcBef>
                <a:spcPts val="0"/>
              </a:spcBef>
              <a:buFont typeface="Arial" panose="020B0604020202020204" pitchFamily="34" charset="0"/>
              <a:buChar char="•"/>
              <a:defRPr u="sng"/>
            </a:pPr>
            <a:r>
              <a:rPr lang="en-US" u="none" dirty="0">
                <a:latin typeface="Arial" panose="020B0604020202020204" pitchFamily="34" charset="0"/>
                <a:cs typeface="Arial" panose="020B0604020202020204" pitchFamily="34" charset="0"/>
              </a:rPr>
              <a:t>How does stigma by association impact peer workers, </a:t>
            </a:r>
            <a:r>
              <a:rPr lang="en-US" b="0" u="none" dirty="0">
                <a:latin typeface="Arial" panose="020B0604020202020204" pitchFamily="34" charset="0"/>
                <a:cs typeface="Arial" panose="020B0604020202020204" pitchFamily="34" charset="0"/>
              </a:rPr>
              <a:t>participants of HR programs?</a:t>
            </a:r>
          </a:p>
          <a:p>
            <a:pPr marL="173429" indent="-173429">
              <a:spcBef>
                <a:spcPts val="0"/>
              </a:spcBef>
              <a:buFont typeface="Arial" panose="020B0604020202020204" pitchFamily="34" charset="0"/>
              <a:buChar char="•"/>
              <a:defRPr b="1"/>
            </a:pPr>
            <a:r>
              <a:rPr lang="en-US" b="0" dirty="0">
                <a:latin typeface="Arial" panose="020B0604020202020204" pitchFamily="34" charset="0"/>
                <a:cs typeface="Arial" panose="020B0604020202020204" pitchFamily="34" charset="0"/>
              </a:rPr>
              <a:t>How does that impact family/friends of PWID?</a:t>
            </a:r>
            <a:endParaRPr lang="en-US" b="0" u="sng" dirty="0">
              <a:latin typeface="Arial" panose="020B0604020202020204" pitchFamily="34" charset="0"/>
              <a:cs typeface="Arial" panose="020B0604020202020204" pitchFamily="34" charset="0"/>
            </a:endParaRPr>
          </a:p>
          <a:p>
            <a:pPr>
              <a:spcBef>
                <a:spcPts val="0"/>
              </a:spcBef>
              <a:defRPr b="1"/>
            </a:pPr>
            <a:endParaRPr lang="en-US" dirty="0">
              <a:latin typeface="Arial" panose="020B0604020202020204" pitchFamily="34" charset="0"/>
              <a:cs typeface="Arial" panose="020B0604020202020204" pitchFamily="34" charset="0"/>
            </a:endParaRPr>
          </a:p>
          <a:p>
            <a:pPr>
              <a:spcBef>
                <a:spcPts val="0"/>
              </a:spcBef>
              <a:defRPr b="1"/>
            </a:pPr>
            <a:r>
              <a:rPr dirty="0">
                <a:latin typeface="Arial" panose="020B0604020202020204" pitchFamily="34" charset="0"/>
                <a:cs typeface="Arial" panose="020B0604020202020204" pitchFamily="34" charset="0"/>
              </a:rPr>
              <a:t>MESSAGES</a:t>
            </a:r>
          </a:p>
          <a:p>
            <a:pPr>
              <a:spcBef>
                <a:spcPts val="0"/>
              </a:spcBef>
              <a:defRPr u="sng"/>
            </a:pPr>
            <a:r>
              <a:rPr dirty="0">
                <a:latin typeface="Arial" panose="020B0604020202020204" pitchFamily="34" charset="0"/>
                <a:cs typeface="Arial" panose="020B0604020202020204" pitchFamily="34" charset="0"/>
              </a:rPr>
              <a:t>Stigma from Individuals</a:t>
            </a:r>
            <a:r>
              <a:rPr u="none" dirty="0">
                <a:latin typeface="Arial" panose="020B0604020202020204" pitchFamily="34" charset="0"/>
                <a:cs typeface="Arial" panose="020B0604020202020204" pitchFamily="34" charset="0"/>
              </a:rPr>
              <a:t> </a:t>
            </a:r>
          </a:p>
          <a:p>
            <a:pPr>
              <a:spcBef>
                <a:spcPts val="0"/>
              </a:spcBef>
              <a:buSzPct val="100000"/>
              <a:buChar char="•"/>
            </a:pPr>
            <a:r>
              <a:rPr dirty="0">
                <a:latin typeface="Arial" panose="020B0604020202020204" pitchFamily="34" charset="0"/>
                <a:cs typeface="Arial" panose="020B0604020202020204" pitchFamily="34" charset="0"/>
              </a:rPr>
              <a:t>When the individual sustains negative stereotypes and assumptions about other individuals; can be verbal or physical. </a:t>
            </a:r>
          </a:p>
          <a:p>
            <a:pPr>
              <a:spcBef>
                <a:spcPts val="0"/>
              </a:spcBef>
              <a:buSzPct val="100000"/>
              <a:buChar char="•"/>
              <a:defRPr i="1"/>
            </a:pPr>
            <a:r>
              <a:rPr dirty="0">
                <a:latin typeface="Arial" panose="020B0604020202020204" pitchFamily="34" charset="0"/>
                <a:cs typeface="Arial" panose="020B0604020202020204" pitchFamily="34" charset="0"/>
              </a:rPr>
              <a:t>Ex: </a:t>
            </a:r>
            <a:r>
              <a:rPr i="0" dirty="0">
                <a:latin typeface="Arial" panose="020B0604020202020204" pitchFamily="34" charset="0"/>
                <a:cs typeface="Arial" panose="020B0604020202020204" pitchFamily="34" charset="0"/>
              </a:rPr>
              <a:t>calling people “junkies” or “whore”</a:t>
            </a:r>
            <a:endParaRPr lang="en-US" i="0" dirty="0">
              <a:latin typeface="Arial" panose="020B0604020202020204" pitchFamily="34" charset="0"/>
              <a:cs typeface="Arial" panose="020B0604020202020204" pitchFamily="34" charset="0"/>
            </a:endParaRPr>
          </a:p>
          <a:p>
            <a:pPr>
              <a:spcBef>
                <a:spcPts val="0"/>
              </a:spcBef>
              <a:buSzPct val="100000"/>
              <a:defRPr i="1"/>
            </a:pPr>
            <a:endParaRPr i="0" dirty="0">
              <a:latin typeface="Arial" panose="020B0604020202020204" pitchFamily="34" charset="0"/>
              <a:cs typeface="Arial" panose="020B0604020202020204" pitchFamily="34" charset="0"/>
            </a:endParaRPr>
          </a:p>
          <a:p>
            <a:pPr>
              <a:spcBef>
                <a:spcPts val="0"/>
              </a:spcBef>
              <a:defRPr u="sng"/>
            </a:pPr>
            <a:r>
              <a:rPr dirty="0">
                <a:latin typeface="Arial" panose="020B0604020202020204" pitchFamily="34" charset="0"/>
                <a:cs typeface="Arial" panose="020B0604020202020204" pitchFamily="34" charset="0"/>
              </a:rPr>
              <a:t>Institutional Stigma</a:t>
            </a:r>
            <a:r>
              <a:rPr u="none" dirty="0">
                <a:latin typeface="Arial" panose="020B0604020202020204" pitchFamily="34" charset="0"/>
                <a:cs typeface="Arial" panose="020B0604020202020204" pitchFamily="34" charset="0"/>
              </a:rPr>
              <a:t> </a:t>
            </a:r>
          </a:p>
          <a:p>
            <a:pPr>
              <a:spcBef>
                <a:spcPts val="0"/>
              </a:spcBef>
              <a:buSzPct val="100000"/>
              <a:buChar char="•"/>
            </a:pPr>
            <a:r>
              <a:rPr dirty="0">
                <a:latin typeface="Arial" panose="020B0604020202020204" pitchFamily="34" charset="0"/>
                <a:cs typeface="Arial" panose="020B0604020202020204" pitchFamily="34" charset="0"/>
              </a:rPr>
              <a:t>When assumptions and stereotypes are translated into public policy, practice and funding decisions. </a:t>
            </a:r>
          </a:p>
          <a:p>
            <a:pPr>
              <a:spcBef>
                <a:spcPts val="0"/>
              </a:spcBef>
              <a:buSzPct val="100000"/>
              <a:buChar char="•"/>
              <a:defRPr i="1"/>
            </a:pPr>
            <a:r>
              <a:rPr dirty="0">
                <a:latin typeface="Arial" panose="020B0604020202020204" pitchFamily="34" charset="0"/>
                <a:cs typeface="Arial" panose="020B0604020202020204" pitchFamily="34" charset="0"/>
              </a:rPr>
              <a:t>Ex: </a:t>
            </a:r>
            <a:r>
              <a:rPr i="0" dirty="0">
                <a:latin typeface="Arial" panose="020B0604020202020204" pitchFamily="34" charset="0"/>
                <a:cs typeface="Arial" panose="020B0604020202020204" pitchFamily="34" charset="0"/>
              </a:rPr>
              <a:t>hiring practices around drug use. </a:t>
            </a:r>
          </a:p>
          <a:p>
            <a:pPr>
              <a:spcBef>
                <a:spcPts val="0"/>
              </a:spcBef>
              <a:defRPr u="sng"/>
            </a:pPr>
            <a:endParaRPr lang="en-US" dirty="0">
              <a:latin typeface="Arial" panose="020B0604020202020204" pitchFamily="34" charset="0"/>
              <a:cs typeface="Arial" panose="020B0604020202020204" pitchFamily="34" charset="0"/>
            </a:endParaRPr>
          </a:p>
          <a:p>
            <a:pPr>
              <a:spcBef>
                <a:spcPts val="0"/>
              </a:spcBef>
              <a:defRPr u="sng"/>
            </a:pPr>
            <a:r>
              <a:rPr dirty="0">
                <a:latin typeface="Arial" panose="020B0604020202020204" pitchFamily="34" charset="0"/>
                <a:cs typeface="Arial" panose="020B0604020202020204" pitchFamily="34" charset="0"/>
              </a:rPr>
              <a:t>Self-stigma (</a:t>
            </a:r>
            <a:r>
              <a:rPr lang="en-US" dirty="0">
                <a:latin typeface="Arial" panose="020B0604020202020204" pitchFamily="34" charset="0"/>
                <a:cs typeface="Arial" panose="020B0604020202020204" pitchFamily="34" charset="0"/>
              </a:rPr>
              <a:t>I</a:t>
            </a:r>
            <a:r>
              <a:rPr dirty="0">
                <a:latin typeface="Arial" panose="020B0604020202020204" pitchFamily="34" charset="0"/>
                <a:cs typeface="Arial" panose="020B0604020202020204" pitchFamily="34" charset="0"/>
              </a:rPr>
              <a:t>nternalized)</a:t>
            </a:r>
            <a:endParaRPr u="none" dirty="0">
              <a:latin typeface="Arial" panose="020B0604020202020204" pitchFamily="34" charset="0"/>
              <a:cs typeface="Arial" panose="020B0604020202020204" pitchFamily="34" charset="0"/>
            </a:endParaRPr>
          </a:p>
          <a:p>
            <a:pPr>
              <a:spcBef>
                <a:spcPts val="0"/>
              </a:spcBef>
              <a:buSzPct val="100000"/>
              <a:buChar char="•"/>
            </a:pPr>
            <a:r>
              <a:rPr dirty="0">
                <a:latin typeface="Arial" panose="020B0604020202020204" pitchFamily="34" charset="0"/>
                <a:cs typeface="Arial" panose="020B0604020202020204" pitchFamily="34" charset="0"/>
              </a:rPr>
              <a:t>When individuals adopt negative stereotypes and assumptions about themselves. </a:t>
            </a:r>
          </a:p>
          <a:p>
            <a:pPr>
              <a:spcBef>
                <a:spcPts val="0"/>
              </a:spcBef>
              <a:buSzPct val="100000"/>
              <a:buChar char="•"/>
              <a:defRPr i="1"/>
            </a:pPr>
            <a:r>
              <a:rPr dirty="0">
                <a:latin typeface="Arial" panose="020B0604020202020204" pitchFamily="34" charset="0"/>
                <a:cs typeface="Arial" panose="020B0604020202020204" pitchFamily="34" charset="0"/>
              </a:rPr>
              <a:t>Ex: </a:t>
            </a:r>
            <a:r>
              <a:rPr i="0" dirty="0">
                <a:latin typeface="Arial" panose="020B0604020202020204" pitchFamily="34" charset="0"/>
                <a:cs typeface="Arial" panose="020B0604020202020204" pitchFamily="34" charset="0"/>
              </a:rPr>
              <a:t>feeling they are “bad” people and don’t “deserve” services or respect</a:t>
            </a:r>
          </a:p>
          <a:p>
            <a:pPr>
              <a:spcBef>
                <a:spcPts val="0"/>
              </a:spcBef>
            </a:pPr>
            <a:endParaRPr i="0" dirty="0">
              <a:latin typeface="Arial" panose="020B0604020202020204" pitchFamily="34" charset="0"/>
              <a:cs typeface="Arial" panose="020B0604020202020204" pitchFamily="34" charset="0"/>
            </a:endParaRPr>
          </a:p>
          <a:p>
            <a:pPr>
              <a:spcBef>
                <a:spcPts val="0"/>
              </a:spcBef>
              <a:defRPr u="sng"/>
            </a:pPr>
            <a:r>
              <a:rPr dirty="0">
                <a:latin typeface="Arial" panose="020B0604020202020204" pitchFamily="34" charset="0"/>
                <a:cs typeface="Arial" panose="020B0604020202020204" pitchFamily="34" charset="0"/>
              </a:rPr>
              <a:t>Stigma through </a:t>
            </a:r>
            <a:r>
              <a:rPr lang="en-US" dirty="0">
                <a:latin typeface="Arial" panose="020B0604020202020204" pitchFamily="34" charset="0"/>
                <a:cs typeface="Arial" panose="020B0604020202020204" pitchFamily="34" charset="0"/>
              </a:rPr>
              <a:t>A</a:t>
            </a:r>
            <a:r>
              <a:rPr dirty="0">
                <a:latin typeface="Arial" panose="020B0604020202020204" pitchFamily="34" charset="0"/>
                <a:cs typeface="Arial" panose="020B0604020202020204" pitchFamily="34" charset="0"/>
              </a:rPr>
              <a:t>ssociation</a:t>
            </a:r>
            <a:r>
              <a:rPr lang="en-US" dirty="0">
                <a:latin typeface="Arial" panose="020B0604020202020204" pitchFamily="34" charset="0"/>
                <a:cs typeface="Arial" panose="020B0604020202020204" pitchFamily="34" charset="0"/>
              </a:rPr>
              <a:t> </a:t>
            </a:r>
          </a:p>
          <a:p>
            <a:pPr>
              <a:spcBef>
                <a:spcPts val="0"/>
              </a:spcBef>
              <a:buSzPct val="100000"/>
              <a:buChar char="•"/>
            </a:pPr>
            <a:r>
              <a:rPr dirty="0">
                <a:latin typeface="Arial" panose="020B0604020202020204" pitchFamily="34" charset="0"/>
                <a:cs typeface="Arial" panose="020B0604020202020204" pitchFamily="34" charset="0"/>
              </a:rPr>
              <a:t>When assumptions and stereotypes are made based on association with stigmatized individuals/groups. </a:t>
            </a:r>
            <a:endParaRPr lang="en-US" dirty="0">
              <a:latin typeface="Arial" panose="020B0604020202020204" pitchFamily="34" charset="0"/>
              <a:cs typeface="Arial" panose="020B0604020202020204" pitchFamily="34" charset="0"/>
            </a:endParaRPr>
          </a:p>
          <a:p>
            <a:pPr>
              <a:spcBef>
                <a:spcPts val="0"/>
              </a:spcBef>
              <a:buSzPct val="100000"/>
              <a:buChar char="•"/>
            </a:pPr>
            <a:r>
              <a:rPr lang="en-US" dirty="0">
                <a:latin typeface="Arial" panose="020B0604020202020204" pitchFamily="34" charset="0"/>
                <a:cs typeface="Arial" panose="020B0604020202020204" pitchFamily="34" charset="0"/>
              </a:rPr>
              <a:t>Has also been referred to as</a:t>
            </a:r>
            <a:r>
              <a:rPr lang="en-US" baseline="0" dirty="0">
                <a:latin typeface="Arial" panose="020B0604020202020204" pitchFamily="34" charset="0"/>
                <a:cs typeface="Arial" panose="020B0604020202020204" pitchFamily="34" charset="0"/>
              </a:rPr>
              <a:t> </a:t>
            </a:r>
            <a:r>
              <a:rPr lang="en-US" i="1" baseline="0" dirty="0">
                <a:latin typeface="Arial" panose="020B0604020202020204" pitchFamily="34" charset="0"/>
                <a:cs typeface="Arial" panose="020B0604020202020204" pitchFamily="34" charset="0"/>
              </a:rPr>
              <a:t>second-hand stigma.</a:t>
            </a:r>
            <a:endParaRPr dirty="0">
              <a:latin typeface="Arial" panose="020B0604020202020204" pitchFamily="34" charset="0"/>
              <a:cs typeface="Arial" panose="020B0604020202020204" pitchFamily="34" charset="0"/>
            </a:endParaRPr>
          </a:p>
          <a:p>
            <a:pPr>
              <a:spcBef>
                <a:spcPts val="0"/>
              </a:spcBef>
              <a:buSzPct val="100000"/>
              <a:buChar char="•"/>
              <a:defRPr i="1"/>
            </a:pPr>
            <a:r>
              <a:rPr dirty="0">
                <a:latin typeface="Arial" panose="020B0604020202020204" pitchFamily="34" charset="0"/>
                <a:cs typeface="Arial" panose="020B0604020202020204" pitchFamily="34" charset="0"/>
              </a:rPr>
              <a:t>Ex: </a:t>
            </a:r>
            <a:r>
              <a:rPr i="0" dirty="0">
                <a:latin typeface="Arial" panose="020B0604020202020204" pitchFamily="34" charset="0"/>
                <a:cs typeface="Arial" panose="020B0604020202020204" pitchFamily="34" charset="0"/>
              </a:rPr>
              <a:t>having a family-member who uses or injects drugs, is HIV+, went to jail</a:t>
            </a:r>
            <a:endParaRPr lang="en-US" i="0" dirty="0">
              <a:latin typeface="Arial" panose="020B0604020202020204" pitchFamily="34" charset="0"/>
              <a:cs typeface="Arial" panose="020B0604020202020204" pitchFamily="34" charset="0"/>
            </a:endParaRPr>
          </a:p>
          <a:p>
            <a:pPr>
              <a:spcBef>
                <a:spcPts val="0"/>
              </a:spcBef>
              <a:buSzPct val="100000"/>
              <a:buChar char="•"/>
              <a:defRPr i="1"/>
            </a:pPr>
            <a:endParaRPr lang="en-US" i="0" dirty="0">
              <a:latin typeface="Arial" panose="020B0604020202020204" pitchFamily="34" charset="0"/>
              <a:cs typeface="Arial" panose="020B0604020202020204" pitchFamily="34" charset="0"/>
            </a:endParaRPr>
          </a:p>
          <a:p>
            <a:pPr>
              <a:spcBef>
                <a:spcPts val="0"/>
              </a:spcBef>
              <a:buSzPct val="100000"/>
              <a:defRPr i="1"/>
            </a:pPr>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5811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prstGeom prst="rect">
            <a:avLst/>
          </a:prstGeom>
        </p:spPr>
        <p:txBody>
          <a:bodyPr lIns="92496" tIns="46248" rIns="92496" bIns="46248"/>
          <a:lstStyle/>
          <a:p>
            <a:endParaRPr/>
          </a:p>
        </p:txBody>
      </p:sp>
      <p:sp>
        <p:nvSpPr>
          <p:cNvPr id="285" name="Shape 285"/>
          <p:cNvSpPr>
            <a:spLocks noGrp="1"/>
          </p:cNvSpPr>
          <p:nvPr>
            <p:ph type="body" sz="quarter" idx="1"/>
          </p:nvPr>
        </p:nvSpPr>
        <p:spPr>
          <a:prstGeom prst="rect">
            <a:avLst/>
          </a:prstGeom>
        </p:spPr>
        <p:txBody>
          <a:bodyPr/>
          <a:lstStyle/>
          <a:p>
            <a:pPr>
              <a:spcBef>
                <a:spcPts val="0"/>
              </a:spcBef>
              <a:defRPr b="1"/>
            </a:pPr>
            <a:r>
              <a:rPr dirty="0">
                <a:latin typeface="Arial" panose="020B0604020202020204" pitchFamily="34" charset="0"/>
                <a:cs typeface="Arial" panose="020B0604020202020204" pitchFamily="34" charset="0"/>
              </a:rPr>
              <a:t>TRAINER INSTRUCTIONS</a:t>
            </a:r>
          </a:p>
          <a:p>
            <a:pPr>
              <a:spcBef>
                <a:spcPts val="0"/>
              </a:spcBef>
            </a:pPr>
            <a:r>
              <a:rPr dirty="0">
                <a:latin typeface="Arial" panose="020B0604020202020204" pitchFamily="34" charset="0"/>
                <a:cs typeface="Arial" panose="020B0604020202020204" pitchFamily="34" charset="0"/>
              </a:rPr>
              <a:t>This slide provides participants with a context for the “3D” exercise by briefly reviewing the functions of stigma, while providing one or two examples for further clarification. </a:t>
            </a:r>
          </a:p>
          <a:p>
            <a:pPr>
              <a:spcBef>
                <a:spcPts val="0"/>
              </a:spcBef>
            </a:pPr>
            <a:endParaRPr dirty="0">
              <a:latin typeface="Arial" panose="020B0604020202020204" pitchFamily="34" charset="0"/>
              <a:cs typeface="Arial" panose="020B0604020202020204" pitchFamily="34" charset="0"/>
            </a:endParaRPr>
          </a:p>
          <a:p>
            <a:pPr>
              <a:spcBef>
                <a:spcPts val="0"/>
              </a:spcBef>
              <a:defRPr b="1"/>
            </a:pPr>
            <a:r>
              <a:rPr dirty="0">
                <a:latin typeface="Arial" panose="020B0604020202020204" pitchFamily="34" charset="0"/>
                <a:cs typeface="Arial" panose="020B0604020202020204" pitchFamily="34" charset="0"/>
              </a:rPr>
              <a:t>KEY MESSAGES</a:t>
            </a:r>
          </a:p>
          <a:p>
            <a:pPr>
              <a:spcBef>
                <a:spcPts val="0"/>
              </a:spcBef>
            </a:pPr>
            <a:r>
              <a:rPr dirty="0">
                <a:latin typeface="Arial" panose="020B0604020202020204" pitchFamily="34" charset="0"/>
                <a:cs typeface="Arial" panose="020B0604020202020204" pitchFamily="34" charset="0"/>
              </a:rPr>
              <a:t>Different functions are more directly linked to drug-related stigma, but each speaks to the roots of the behavior. Stigma exists and serves a function in our society – therefore, we need to be mindful of where stigma comes from. </a:t>
            </a:r>
          </a:p>
          <a:p>
            <a:pPr>
              <a:spcBef>
                <a:spcPts val="0"/>
              </a:spcBef>
              <a:defRPr u="sng"/>
            </a:pPr>
            <a:r>
              <a:rPr dirty="0">
                <a:latin typeface="Arial" panose="020B0604020202020204" pitchFamily="34" charset="0"/>
                <a:cs typeface="Arial" panose="020B0604020202020204" pitchFamily="34" charset="0"/>
              </a:rPr>
              <a:t>Difference</a:t>
            </a:r>
          </a:p>
          <a:p>
            <a:pPr>
              <a:spcBef>
                <a:spcPts val="0"/>
              </a:spcBef>
              <a:buSzPct val="100000"/>
              <a:buChar char="•"/>
            </a:pPr>
            <a:r>
              <a:rPr dirty="0">
                <a:latin typeface="Arial" panose="020B0604020202020204" pitchFamily="34" charset="0"/>
                <a:cs typeface="Arial" panose="020B0604020202020204" pitchFamily="34" charset="0"/>
              </a:rPr>
              <a:t>This is the most common function of stigma as it applies to drugs and drug use. </a:t>
            </a:r>
          </a:p>
          <a:p>
            <a:pPr>
              <a:spcBef>
                <a:spcPts val="0"/>
              </a:spcBef>
              <a:buSzPct val="100000"/>
              <a:buChar char="•"/>
            </a:pPr>
            <a:r>
              <a:rPr dirty="0">
                <a:latin typeface="Arial" panose="020B0604020202020204" pitchFamily="34" charset="0"/>
                <a:cs typeface="Arial" panose="020B0604020202020204" pitchFamily="34" charset="0"/>
              </a:rPr>
              <a:t>Just as much as this type of stigma is about keeping “them” out, it is also about keeping people “inside” the boundaries of “normal”. </a:t>
            </a:r>
          </a:p>
          <a:p>
            <a:pPr>
              <a:spcBef>
                <a:spcPts val="0"/>
              </a:spcBef>
              <a:buSzPct val="100000"/>
              <a:buChar char="•"/>
            </a:pPr>
            <a:r>
              <a:rPr dirty="0">
                <a:latin typeface="Arial" panose="020B0604020202020204" pitchFamily="34" charset="0"/>
                <a:cs typeface="Arial" panose="020B0604020202020204" pitchFamily="34" charset="0"/>
              </a:rPr>
              <a:t>This function of stigma is strongly linked to morals, values and social norms, emphasizing personal choice at the root</a:t>
            </a:r>
          </a:p>
          <a:p>
            <a:pPr>
              <a:spcBef>
                <a:spcPts val="0"/>
              </a:spcBef>
            </a:pPr>
            <a:r>
              <a:rPr dirty="0">
                <a:latin typeface="Arial" panose="020B0604020202020204" pitchFamily="34" charset="0"/>
                <a:cs typeface="Arial" panose="020B0604020202020204" pitchFamily="34" charset="0"/>
              </a:rPr>
              <a:t> </a:t>
            </a:r>
            <a:r>
              <a:rPr i="1" dirty="0">
                <a:latin typeface="Arial" panose="020B0604020202020204" pitchFamily="34" charset="0"/>
                <a:cs typeface="Arial" panose="020B0604020202020204" pitchFamily="34" charset="0"/>
              </a:rPr>
              <a:t>Ex: </a:t>
            </a:r>
            <a:r>
              <a:rPr dirty="0">
                <a:latin typeface="Arial" panose="020B0604020202020204" pitchFamily="34" charset="0"/>
                <a:cs typeface="Arial" panose="020B0604020202020204" pitchFamily="34" charset="0"/>
              </a:rPr>
              <a:t>drug use, sex work, homosexuality (when seen as a choice); infidelity; unprotected sex/teenage pregnancy</a:t>
            </a:r>
          </a:p>
          <a:p>
            <a:pPr>
              <a:spcBef>
                <a:spcPts val="0"/>
              </a:spcBef>
              <a:defRPr u="sng"/>
            </a:pPr>
            <a:r>
              <a:rPr dirty="0">
                <a:latin typeface="Arial" panose="020B0604020202020204" pitchFamily="34" charset="0"/>
                <a:cs typeface="Arial" panose="020B0604020202020204" pitchFamily="34" charset="0"/>
              </a:rPr>
              <a:t>Danger</a:t>
            </a:r>
          </a:p>
          <a:p>
            <a:pPr>
              <a:spcBef>
                <a:spcPts val="0"/>
              </a:spcBef>
              <a:buSzPct val="100000"/>
              <a:buChar char="•"/>
            </a:pPr>
            <a:r>
              <a:rPr dirty="0">
                <a:latin typeface="Arial" panose="020B0604020202020204" pitchFamily="34" charset="0"/>
                <a:cs typeface="Arial" panose="020B0604020202020204" pitchFamily="34" charset="0"/>
              </a:rPr>
              <a:t>This function of stigma is largely historical (evolutionary theories). </a:t>
            </a:r>
          </a:p>
          <a:p>
            <a:pPr>
              <a:spcBef>
                <a:spcPts val="0"/>
              </a:spcBef>
              <a:buSzPct val="100000"/>
              <a:buChar char="•"/>
            </a:pPr>
            <a:r>
              <a:rPr dirty="0">
                <a:latin typeface="Arial" panose="020B0604020202020204" pitchFamily="34" charset="0"/>
                <a:cs typeface="Arial" panose="020B0604020202020204" pitchFamily="34" charset="0"/>
              </a:rPr>
              <a:t>Modern day, consider issues such as HIV and Hep C. </a:t>
            </a:r>
          </a:p>
          <a:p>
            <a:pPr>
              <a:spcBef>
                <a:spcPts val="0"/>
              </a:spcBef>
              <a:buSzPct val="100000"/>
              <a:buChar char="•"/>
            </a:pPr>
            <a:r>
              <a:rPr dirty="0">
                <a:latin typeface="Arial" panose="020B0604020202020204" pitchFamily="34" charset="0"/>
                <a:cs typeface="Arial" panose="020B0604020202020204" pitchFamily="34" charset="0"/>
              </a:rPr>
              <a:t>Stigma as disease avoidance can function in two ways: using stigma to keep people who are perceived as dangerous/infectious away, and to discourage people from engaging in behaviors that could lead to disease. </a:t>
            </a:r>
          </a:p>
          <a:p>
            <a:pPr>
              <a:spcBef>
                <a:spcPts val="0"/>
              </a:spcBef>
              <a:defRPr i="1"/>
            </a:pPr>
            <a:r>
              <a:rPr dirty="0">
                <a:latin typeface="Arial" panose="020B0604020202020204" pitchFamily="34" charset="0"/>
                <a:cs typeface="Arial" panose="020B0604020202020204" pitchFamily="34" charset="0"/>
              </a:rPr>
              <a:t>Ex: </a:t>
            </a:r>
            <a:r>
              <a:rPr i="0" dirty="0">
                <a:latin typeface="Arial" panose="020B0604020202020204" pitchFamily="34" charset="0"/>
                <a:cs typeface="Arial" panose="020B0604020202020204" pitchFamily="34" charset="0"/>
              </a:rPr>
              <a:t>quarantining HIV+ people, incarceration of drug users, arrest of homeless, isolation of people with illness/disability </a:t>
            </a:r>
          </a:p>
          <a:p>
            <a:pPr>
              <a:spcBef>
                <a:spcPts val="0"/>
              </a:spcBef>
              <a:defRPr u="sng"/>
            </a:pPr>
            <a:r>
              <a:rPr dirty="0">
                <a:latin typeface="Arial" panose="020B0604020202020204" pitchFamily="34" charset="0"/>
                <a:cs typeface="Arial" panose="020B0604020202020204" pitchFamily="34" charset="0"/>
              </a:rPr>
              <a:t>Discrimination</a:t>
            </a:r>
            <a:r>
              <a:rPr u="none" dirty="0">
                <a:latin typeface="Arial" panose="020B0604020202020204" pitchFamily="34" charset="0"/>
                <a:cs typeface="Arial" panose="020B0604020202020204" pitchFamily="34" charset="0"/>
              </a:rPr>
              <a:t> </a:t>
            </a:r>
          </a:p>
          <a:p>
            <a:pPr>
              <a:spcBef>
                <a:spcPts val="0"/>
              </a:spcBef>
              <a:buSzPct val="100000"/>
              <a:buChar char="•"/>
            </a:pPr>
            <a:r>
              <a:rPr dirty="0">
                <a:latin typeface="Arial" panose="020B0604020202020204" pitchFamily="34" charset="0"/>
                <a:cs typeface="Arial" panose="020B0604020202020204" pitchFamily="34" charset="0"/>
              </a:rPr>
              <a:t>This function of stigma is linked to the end goal of reducing power in others as a means of elevating the </a:t>
            </a:r>
            <a:r>
              <a:rPr dirty="0" err="1">
                <a:latin typeface="Arial" panose="020B0604020202020204" pitchFamily="34" charset="0"/>
                <a:cs typeface="Arial" panose="020B0604020202020204" pitchFamily="34" charset="0"/>
              </a:rPr>
              <a:t>stigmatizer’s</a:t>
            </a:r>
            <a:r>
              <a:rPr dirty="0">
                <a:latin typeface="Arial" panose="020B0604020202020204" pitchFamily="34" charset="0"/>
                <a:cs typeface="Arial" panose="020B0604020202020204" pitchFamily="34" charset="0"/>
              </a:rPr>
              <a:t> position and power. </a:t>
            </a:r>
          </a:p>
          <a:p>
            <a:pPr>
              <a:spcBef>
                <a:spcPts val="0"/>
              </a:spcBef>
              <a:buSzPct val="100000"/>
              <a:buChar char="•"/>
            </a:pPr>
            <a:r>
              <a:rPr dirty="0">
                <a:latin typeface="Arial" panose="020B0604020202020204" pitchFamily="34" charset="0"/>
                <a:cs typeface="Arial" panose="020B0604020202020204" pitchFamily="34" charset="0"/>
              </a:rPr>
              <a:t>Stigma is also used to legitimize discrimination (e.g. “there are some people that are just inferior to others and therefore do not deserve the same amount of power and opportunity”). </a:t>
            </a:r>
          </a:p>
          <a:p>
            <a:pPr>
              <a:spcBef>
                <a:spcPts val="0"/>
              </a:spcBef>
              <a:defRPr i="1"/>
            </a:pPr>
            <a:r>
              <a:rPr dirty="0">
                <a:latin typeface="Arial" panose="020B0604020202020204" pitchFamily="34" charset="0"/>
                <a:cs typeface="Arial" panose="020B0604020202020204" pitchFamily="34" charset="0"/>
              </a:rPr>
              <a:t>Ex: </a:t>
            </a:r>
            <a:r>
              <a:rPr i="0" dirty="0">
                <a:latin typeface="Arial" panose="020B0604020202020204" pitchFamily="34" charset="0"/>
                <a:cs typeface="Arial" panose="020B0604020202020204" pitchFamily="34" charset="0"/>
              </a:rPr>
              <a:t>mass incarceration of individuals for non-violent drug-related offenses; immigrant labor and less desirable jobs (e.g. belief that immigrants don’t deserve better jobs and/or must earn their place in society).</a:t>
            </a:r>
          </a:p>
        </p:txBody>
      </p:sp>
    </p:spTree>
    <p:extLst>
      <p:ext uri="{BB962C8B-B14F-4D97-AF65-F5344CB8AC3E}">
        <p14:creationId xmlns:p14="http://schemas.microsoft.com/office/powerpoint/2010/main" val="2453254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noRot="1" noChangeAspect="1"/>
          </p:cNvSpPr>
          <p:nvPr>
            <p:ph type="sldImg"/>
          </p:nvPr>
        </p:nvSpPr>
        <p:spPr>
          <a:prstGeom prst="rect">
            <a:avLst/>
          </a:prstGeom>
        </p:spPr>
        <p:txBody>
          <a:bodyPr lIns="92496" tIns="46248" rIns="92496" bIns="46248"/>
          <a:lstStyle/>
          <a:p>
            <a:endParaRPr/>
          </a:p>
        </p:txBody>
      </p:sp>
      <p:sp>
        <p:nvSpPr>
          <p:cNvPr id="256" name="Shape 256"/>
          <p:cNvSpPr>
            <a:spLocks noGrp="1"/>
          </p:cNvSpPr>
          <p:nvPr>
            <p:ph type="body" sz="quarter" idx="1"/>
          </p:nvPr>
        </p:nvSpPr>
        <p:spPr>
          <a:prstGeom prst="rect">
            <a:avLst/>
          </a:prstGeom>
        </p:spPr>
        <p:txBody>
          <a:bodyPr/>
          <a:lstStyle/>
          <a:p>
            <a:pPr>
              <a:spcBef>
                <a:spcPts val="0"/>
              </a:spcBef>
              <a:defRPr b="1"/>
            </a:pPr>
            <a:r>
              <a:rPr dirty="0">
                <a:latin typeface="Arial" panose="020B0604020202020204" pitchFamily="34" charset="0"/>
                <a:cs typeface="Arial" panose="020B0604020202020204" pitchFamily="34" charset="0"/>
              </a:rPr>
              <a:t>ASK</a:t>
            </a:r>
            <a:endParaRPr lang="en-US" dirty="0">
              <a:latin typeface="Arial" panose="020B0604020202020204" pitchFamily="34" charset="0"/>
              <a:cs typeface="Arial" panose="020B0604020202020204" pitchFamily="34" charset="0"/>
            </a:endParaRPr>
          </a:p>
          <a:p>
            <a:pPr marL="173429" indent="-173429">
              <a:spcBef>
                <a:spcPts val="0"/>
              </a:spcBef>
              <a:buFont typeface="Arial" panose="020B0604020202020204" pitchFamily="34" charset="0"/>
              <a:buChar char="•"/>
              <a:defRPr b="1"/>
            </a:pPr>
            <a:r>
              <a:rPr b="0" dirty="0">
                <a:latin typeface="Arial" panose="020B0604020202020204" pitchFamily="34" charset="0"/>
                <a:cs typeface="Arial" panose="020B0604020202020204" pitchFamily="34" charset="0"/>
              </a:rPr>
              <a:t>What kind of language/attitudes/behaviors have you observed (at your agency, in the media, your social circles, etc.)?  </a:t>
            </a:r>
          </a:p>
          <a:p>
            <a:pPr marL="173429" indent="-173429">
              <a:spcBef>
                <a:spcPts val="0"/>
              </a:spcBef>
              <a:buFont typeface="Arial" panose="020B0604020202020204" pitchFamily="34" charset="0"/>
              <a:buChar char="•"/>
              <a:defRPr b="1"/>
            </a:pPr>
            <a:r>
              <a:rPr b="0" dirty="0">
                <a:latin typeface="Arial" panose="020B0604020202020204" pitchFamily="34" charset="0"/>
                <a:cs typeface="Arial" panose="020B0604020202020204" pitchFamily="34" charset="0"/>
              </a:rPr>
              <a:t>How might these attitudes and behaviors impact peoples’ risks behaviors?  Willingness to access services?  How they feel about themselves?</a:t>
            </a:r>
          </a:p>
          <a:p>
            <a:pPr marL="173429" indent="-173429">
              <a:spcBef>
                <a:spcPts val="0"/>
              </a:spcBef>
              <a:buFont typeface="Arial" panose="020B0604020202020204" pitchFamily="34" charset="0"/>
              <a:buChar char="•"/>
              <a:defRPr b="1"/>
            </a:pPr>
            <a:r>
              <a:rPr b="0" dirty="0">
                <a:latin typeface="Arial" panose="020B0604020202020204" pitchFamily="34" charset="0"/>
                <a:cs typeface="Arial" panose="020B0604020202020204" pitchFamily="34" charset="0"/>
              </a:rPr>
              <a:t>What are some concrete examples of ways you can communicate more effectively to avoid perpetuating stigmatizing labels, language, and behaviors in your role as an HR</a:t>
            </a:r>
            <a:r>
              <a:rPr lang="en-US" b="0" dirty="0">
                <a:latin typeface="Arial" panose="020B0604020202020204" pitchFamily="34" charset="0"/>
                <a:cs typeface="Arial" panose="020B0604020202020204" pitchFamily="34" charset="0"/>
              </a:rPr>
              <a:t>PW</a:t>
            </a:r>
            <a:r>
              <a:rPr b="0" dirty="0">
                <a:latin typeface="Arial" panose="020B0604020202020204" pitchFamily="34" charset="0"/>
                <a:cs typeface="Arial" panose="020B0604020202020204" pitchFamily="34" charset="0"/>
              </a:rPr>
              <a:t>?  </a:t>
            </a:r>
          </a:p>
          <a:p>
            <a:pPr>
              <a:spcBef>
                <a:spcPts val="0"/>
              </a:spcBef>
              <a:defRPr b="1"/>
            </a:pPr>
            <a:endParaRPr b="0" dirty="0">
              <a:latin typeface="Arial" panose="020B0604020202020204" pitchFamily="34" charset="0"/>
              <a:cs typeface="Arial" panose="020B0604020202020204" pitchFamily="34" charset="0"/>
            </a:endParaRPr>
          </a:p>
          <a:p>
            <a:pPr>
              <a:spcBef>
                <a:spcPts val="0"/>
              </a:spcBef>
              <a:defRPr b="1"/>
            </a:pPr>
            <a:r>
              <a:rPr dirty="0">
                <a:latin typeface="Arial" panose="020B0604020202020204" pitchFamily="34" charset="0"/>
                <a:cs typeface="Arial" panose="020B0604020202020204" pitchFamily="34" charset="0"/>
              </a:rPr>
              <a:t>TRAINER INSTRUCTIONS</a:t>
            </a:r>
          </a:p>
          <a:p>
            <a:pPr>
              <a:spcBef>
                <a:spcPts val="0"/>
              </a:spcBef>
              <a:buSzPct val="100000"/>
              <a:buChar char="•"/>
            </a:pPr>
            <a:r>
              <a:rPr dirty="0">
                <a:latin typeface="Arial" panose="020B0604020202020204" pitchFamily="34" charset="0"/>
                <a:cs typeface="Arial" panose="020B0604020202020204" pitchFamily="34" charset="0"/>
              </a:rPr>
              <a:t>Introduce that we will explore the relationship between language/labels and stigmatizing attitudes and behaviors around people who use drugs</a:t>
            </a:r>
            <a:r>
              <a:rPr lang="en-US" dirty="0">
                <a:latin typeface="Arial" panose="020B0604020202020204" pitchFamily="34" charset="0"/>
                <a:cs typeface="Arial" panose="020B0604020202020204" pitchFamily="34" charset="0"/>
              </a:rPr>
              <a:t> and/or engage in sex work</a:t>
            </a:r>
            <a:r>
              <a:rP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spcBef>
                <a:spcPts val="0"/>
              </a:spcBef>
              <a:buSzPct val="100000"/>
              <a:buChar char="•"/>
            </a:pPr>
            <a:r>
              <a:rPr dirty="0">
                <a:latin typeface="Arial" panose="020B0604020202020204" pitchFamily="34" charset="0"/>
                <a:cs typeface="Arial" panose="020B0604020202020204" pitchFamily="34" charset="0"/>
              </a:rPr>
              <a:t>Participants will be offered an opportunity to brainstorm ways language and labels play a role in perpetrating stigma – at the individual, agency, and broader (societal, political) level. </a:t>
            </a:r>
          </a:p>
          <a:p>
            <a:pPr>
              <a:spcBef>
                <a:spcPts val="0"/>
              </a:spcBef>
            </a:pPr>
            <a:endParaRPr dirty="0">
              <a:latin typeface="Arial" panose="020B0604020202020204" pitchFamily="34" charset="0"/>
              <a:cs typeface="Arial" panose="020B0604020202020204" pitchFamily="34" charset="0"/>
            </a:endParaRPr>
          </a:p>
          <a:p>
            <a:pPr>
              <a:spcBef>
                <a:spcPts val="0"/>
              </a:spcBef>
              <a:defRPr b="1"/>
            </a:pPr>
            <a:r>
              <a:rPr dirty="0">
                <a:latin typeface="Arial" panose="020B0604020202020204" pitchFamily="34" charset="0"/>
                <a:cs typeface="Arial" panose="020B0604020202020204" pitchFamily="34" charset="0"/>
              </a:rPr>
              <a:t>KEY MESSAGES</a:t>
            </a:r>
          </a:p>
          <a:p>
            <a:pPr defTabSz="924956" eaLnBrk="1" fontAlgn="auto" hangingPunct="1">
              <a:spcBef>
                <a:spcPts val="0"/>
              </a:spcBef>
              <a:spcAft>
                <a:spcPts val="0"/>
              </a:spcAft>
              <a:buSzPct val="100000"/>
              <a:buFontTx/>
              <a:buChar char="•"/>
              <a:defRPr/>
            </a:pPr>
            <a:r>
              <a:rPr lang="en-US" dirty="0">
                <a:latin typeface="Arial" panose="020B0604020202020204" pitchFamily="34" charset="0"/>
                <a:cs typeface="Arial" panose="020B0604020202020204" pitchFamily="34" charset="0"/>
              </a:rPr>
              <a:t>Stigma changes over time...language becomes loaded</a:t>
            </a:r>
            <a:endParaRPr lang="en-US" b="1" dirty="0">
              <a:latin typeface="Arial" panose="020B0604020202020204" pitchFamily="34" charset="0"/>
              <a:cs typeface="Arial" panose="020B0604020202020204" pitchFamily="34" charset="0"/>
            </a:endParaRPr>
          </a:p>
          <a:p>
            <a:pPr>
              <a:spcBef>
                <a:spcPts val="0"/>
              </a:spcBef>
              <a:buSzPct val="100000"/>
              <a:buChar char="•"/>
            </a:pPr>
            <a:r>
              <a:rPr dirty="0">
                <a:latin typeface="Arial" panose="020B0604020202020204" pitchFamily="34" charset="0"/>
                <a:cs typeface="Arial" panose="020B0604020202020204" pitchFamily="34" charset="0"/>
              </a:rPr>
              <a:t>Language and labels can be tied directly to the elements of stigma discussed earlier: judgment, criminalize, pathologize, patronize, fear and isolate. </a:t>
            </a:r>
          </a:p>
          <a:p>
            <a:pPr>
              <a:spcBef>
                <a:spcPts val="0"/>
              </a:spcBef>
              <a:buSzPct val="100000"/>
              <a:buChar char="•"/>
            </a:pPr>
            <a:r>
              <a:rPr dirty="0">
                <a:latin typeface="Arial" panose="020B0604020202020204" pitchFamily="34" charset="0"/>
                <a:cs typeface="Arial" panose="020B0604020202020204" pitchFamily="34" charset="0"/>
              </a:rPr>
              <a:t>In harm reduction practice, this also speaks to the standards around how we communicate with clients day-to-day, and how the agency values input from clients around programs and services, treatment planning, etc. </a:t>
            </a:r>
          </a:p>
          <a:p>
            <a:pPr>
              <a:spcBef>
                <a:spcPts val="0"/>
              </a:spcBef>
              <a:buSzPct val="100000"/>
              <a:buChar char="•"/>
            </a:pPr>
            <a:r>
              <a:rPr dirty="0">
                <a:latin typeface="Arial" panose="020B0604020202020204" pitchFamily="34" charset="0"/>
                <a:cs typeface="Arial" panose="020B0604020202020204" pitchFamily="34" charset="0"/>
              </a:rPr>
              <a:t>Additionally, clients are asked to make themselves as vulnerable as possible by disclosing their drug use </a:t>
            </a:r>
            <a:r>
              <a:rPr lang="en-US" dirty="0">
                <a:latin typeface="Arial" panose="020B0604020202020204" pitchFamily="34" charset="0"/>
                <a:cs typeface="Arial" panose="020B0604020202020204" pitchFamily="34" charset="0"/>
              </a:rPr>
              <a:t>or</a:t>
            </a:r>
            <a:r>
              <a:rPr lang="en-US" baseline="0" dirty="0">
                <a:latin typeface="Arial" panose="020B0604020202020204" pitchFamily="34" charset="0"/>
                <a:cs typeface="Arial" panose="020B0604020202020204" pitchFamily="34" charset="0"/>
              </a:rPr>
              <a:t> sex work history</a:t>
            </a:r>
            <a:r>
              <a:rPr dirty="0">
                <a:latin typeface="Arial" panose="020B0604020202020204" pitchFamily="34" charset="0"/>
                <a:cs typeface="Arial" panose="020B0604020202020204" pitchFamily="34" charset="0"/>
              </a:rPr>
              <a:t>, despite the risks involved. </a:t>
            </a:r>
          </a:p>
          <a:p>
            <a:pPr>
              <a:spcBef>
                <a:spcPts val="0"/>
              </a:spcBef>
              <a:buSzPct val="100000"/>
              <a:buChar char="•"/>
            </a:pPr>
            <a:r>
              <a:rPr dirty="0">
                <a:latin typeface="Arial" panose="020B0604020202020204" pitchFamily="34" charset="0"/>
                <a:cs typeface="Arial" panose="020B0604020202020204" pitchFamily="34" charset="0"/>
              </a:rPr>
              <a:t>At the same time, providers are expected not to talk about drug use</a:t>
            </a:r>
            <a:r>
              <a:rPr lang="en-US" dirty="0">
                <a:latin typeface="Arial" panose="020B0604020202020204" pitchFamily="34" charset="0"/>
                <a:cs typeface="Arial" panose="020B0604020202020204" pitchFamily="34" charset="0"/>
              </a:rPr>
              <a:t> or sex work</a:t>
            </a:r>
            <a:r>
              <a:rPr dirty="0">
                <a:latin typeface="Arial" panose="020B0604020202020204" pitchFamily="34" charset="0"/>
                <a:cs typeface="Arial" panose="020B0604020202020204" pitchFamily="34" charset="0"/>
              </a:rPr>
              <a:t> – which can promote stigma by suggesting that drug use</a:t>
            </a:r>
            <a:r>
              <a:rPr lang="en-US" dirty="0">
                <a:latin typeface="Arial" panose="020B0604020202020204" pitchFamily="34" charset="0"/>
                <a:cs typeface="Arial" panose="020B0604020202020204" pitchFamily="34" charset="0"/>
              </a:rPr>
              <a:t> or sex work</a:t>
            </a:r>
            <a:r>
              <a:rPr dirty="0">
                <a:latin typeface="Arial" panose="020B0604020202020204" pitchFamily="34" charset="0"/>
                <a:cs typeface="Arial" panose="020B0604020202020204" pitchFamily="34" charset="0"/>
              </a:rPr>
              <a:t> is something that cannot or should not be openly discussed by all. </a:t>
            </a:r>
          </a:p>
          <a:p>
            <a:pPr>
              <a:spcBef>
                <a:spcPts val="0"/>
              </a:spcBef>
            </a:pPr>
            <a:endParaRPr dirty="0">
              <a:latin typeface="Arial" panose="020B0604020202020204" pitchFamily="34" charset="0"/>
              <a:cs typeface="Arial" panose="020B0604020202020204" pitchFamily="34" charset="0"/>
            </a:endParaRPr>
          </a:p>
          <a:p>
            <a:pPr defTabSz="924956" eaLnBrk="1" fontAlgn="auto" hangingPunct="1">
              <a:spcBef>
                <a:spcPts val="0"/>
              </a:spcBef>
              <a:spcAft>
                <a:spcPts val="0"/>
              </a:spcAft>
              <a:defRPr/>
            </a:pPr>
            <a:r>
              <a:rPr lang="en-US" b="1" u="sng" dirty="0">
                <a:latin typeface="Arial" panose="020B0604020202020204" pitchFamily="34" charset="0"/>
                <a:cs typeface="Arial" panose="020B0604020202020204" pitchFamily="34" charset="0"/>
              </a:rPr>
              <a:t>Optional</a:t>
            </a:r>
          </a:p>
          <a:p>
            <a:pPr defTabSz="924956" eaLnBrk="1" fontAlgn="auto" hangingPunct="1">
              <a:spcBef>
                <a:spcPts val="0"/>
              </a:spcBef>
              <a:spcAft>
                <a:spcPts val="0"/>
              </a:spcAft>
              <a:defRPr/>
            </a:pPr>
            <a:r>
              <a:rPr lang="en-US" u="none" dirty="0">
                <a:latin typeface="Arial" panose="020B0604020202020204" pitchFamily="34" charset="0"/>
                <a:cs typeface="Arial" panose="020B0604020202020204" pitchFamily="34" charset="0"/>
              </a:rPr>
              <a:t>Write responses on newsprint and post on the wall for the day</a:t>
            </a:r>
          </a:p>
          <a:p>
            <a:pPr>
              <a:spcBef>
                <a:spcPts val="0"/>
              </a:spcBef>
            </a:pP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8931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 right or wrong answers…complicated…meaning of language to different people…</a:t>
            </a:r>
          </a:p>
          <a:p>
            <a:endParaRPr lang="en-US" altLang="en-US"/>
          </a:p>
          <a:p>
            <a:r>
              <a:rPr lang="en-US" altLang="en-US"/>
              <a:t>Power of language (+/-?)</a:t>
            </a:r>
          </a:p>
          <a:p>
            <a:r>
              <a:rPr lang="en-US" altLang="en-US"/>
              <a:t>Terms used to describe negative attitudes toward – and misconceptions about – people who use drugs.</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8596" indent="-287922" eaLnBrk="0" hangingPunct="0">
              <a:defRPr>
                <a:solidFill>
                  <a:schemeClr val="tx1"/>
                </a:solidFill>
                <a:latin typeface="Arial" panose="020B0604020202020204" pitchFamily="34" charset="0"/>
              </a:defRPr>
            </a:lvl2pPr>
            <a:lvl3pPr marL="1151687" indent="-230337" eaLnBrk="0" hangingPunct="0">
              <a:defRPr>
                <a:solidFill>
                  <a:schemeClr val="tx1"/>
                </a:solidFill>
                <a:latin typeface="Arial" panose="020B0604020202020204" pitchFamily="34" charset="0"/>
              </a:defRPr>
            </a:lvl3pPr>
            <a:lvl4pPr marL="1612362" indent="-230337" eaLnBrk="0" hangingPunct="0">
              <a:defRPr>
                <a:solidFill>
                  <a:schemeClr val="tx1"/>
                </a:solidFill>
                <a:latin typeface="Arial" panose="020B0604020202020204" pitchFamily="34" charset="0"/>
              </a:defRPr>
            </a:lvl4pPr>
            <a:lvl5pPr marL="2073036" indent="-230337" eaLnBrk="0" hangingPunct="0">
              <a:defRPr>
                <a:solidFill>
                  <a:schemeClr val="tx1"/>
                </a:solidFill>
                <a:latin typeface="Arial" panose="020B0604020202020204" pitchFamily="34" charset="0"/>
              </a:defRPr>
            </a:lvl5pPr>
            <a:lvl6pPr marL="2533711" indent="-230337" eaLnBrk="0" fontAlgn="base" hangingPunct="0">
              <a:spcBef>
                <a:spcPct val="0"/>
              </a:spcBef>
              <a:spcAft>
                <a:spcPct val="0"/>
              </a:spcAft>
              <a:defRPr>
                <a:solidFill>
                  <a:schemeClr val="tx1"/>
                </a:solidFill>
                <a:latin typeface="Arial" panose="020B0604020202020204" pitchFamily="34" charset="0"/>
              </a:defRPr>
            </a:lvl6pPr>
            <a:lvl7pPr marL="2994386" indent="-230337" eaLnBrk="0" fontAlgn="base" hangingPunct="0">
              <a:spcBef>
                <a:spcPct val="0"/>
              </a:spcBef>
              <a:spcAft>
                <a:spcPct val="0"/>
              </a:spcAft>
              <a:defRPr>
                <a:solidFill>
                  <a:schemeClr val="tx1"/>
                </a:solidFill>
                <a:latin typeface="Arial" panose="020B0604020202020204" pitchFamily="34" charset="0"/>
              </a:defRPr>
            </a:lvl7pPr>
            <a:lvl8pPr marL="3455060" indent="-230337" eaLnBrk="0" fontAlgn="base" hangingPunct="0">
              <a:spcBef>
                <a:spcPct val="0"/>
              </a:spcBef>
              <a:spcAft>
                <a:spcPct val="0"/>
              </a:spcAft>
              <a:defRPr>
                <a:solidFill>
                  <a:schemeClr val="tx1"/>
                </a:solidFill>
                <a:latin typeface="Arial" panose="020B0604020202020204" pitchFamily="34" charset="0"/>
              </a:defRPr>
            </a:lvl8pPr>
            <a:lvl9pPr marL="3915735" indent="-23033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7C701F-102E-4338-8FCE-26E9E3E8E90A}" type="slidenum">
              <a:rPr lang="en-US" altLang="en-US"/>
              <a:pPr eaLnBrk="1" hangingPunct="1"/>
              <a:t>42</a:t>
            </a:fld>
            <a:endParaRPr lang="en-US" altLang="en-US"/>
          </a:p>
        </p:txBody>
      </p:sp>
      <p:sp>
        <p:nvSpPr>
          <p:cNvPr id="4710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anose="020B0604020202020204" pitchFamily="34" charset="0"/>
              </a:defRPr>
            </a:lvl1pPr>
            <a:lvl2pPr marL="748596" indent="-287922" eaLnBrk="0" hangingPunct="0">
              <a:defRPr>
                <a:solidFill>
                  <a:schemeClr val="tx1"/>
                </a:solidFill>
                <a:latin typeface="Arial" panose="020B0604020202020204" pitchFamily="34" charset="0"/>
              </a:defRPr>
            </a:lvl2pPr>
            <a:lvl3pPr marL="1151687" indent="-230337" eaLnBrk="0" hangingPunct="0">
              <a:defRPr>
                <a:solidFill>
                  <a:schemeClr val="tx1"/>
                </a:solidFill>
                <a:latin typeface="Arial" panose="020B0604020202020204" pitchFamily="34" charset="0"/>
              </a:defRPr>
            </a:lvl3pPr>
            <a:lvl4pPr marL="1612362" indent="-230337" eaLnBrk="0" hangingPunct="0">
              <a:defRPr>
                <a:solidFill>
                  <a:schemeClr val="tx1"/>
                </a:solidFill>
                <a:latin typeface="Arial" panose="020B0604020202020204" pitchFamily="34" charset="0"/>
              </a:defRPr>
            </a:lvl4pPr>
            <a:lvl5pPr marL="2073036" indent="-230337" eaLnBrk="0" hangingPunct="0">
              <a:defRPr>
                <a:solidFill>
                  <a:schemeClr val="tx1"/>
                </a:solidFill>
                <a:latin typeface="Arial" panose="020B0604020202020204" pitchFamily="34" charset="0"/>
              </a:defRPr>
            </a:lvl5pPr>
            <a:lvl6pPr marL="2533711" indent="-230337" eaLnBrk="0" fontAlgn="base" hangingPunct="0">
              <a:spcBef>
                <a:spcPct val="0"/>
              </a:spcBef>
              <a:spcAft>
                <a:spcPct val="0"/>
              </a:spcAft>
              <a:defRPr>
                <a:solidFill>
                  <a:schemeClr val="tx1"/>
                </a:solidFill>
                <a:latin typeface="Arial" panose="020B0604020202020204" pitchFamily="34" charset="0"/>
              </a:defRPr>
            </a:lvl6pPr>
            <a:lvl7pPr marL="2994386" indent="-230337" eaLnBrk="0" fontAlgn="base" hangingPunct="0">
              <a:spcBef>
                <a:spcPct val="0"/>
              </a:spcBef>
              <a:spcAft>
                <a:spcPct val="0"/>
              </a:spcAft>
              <a:defRPr>
                <a:solidFill>
                  <a:schemeClr val="tx1"/>
                </a:solidFill>
                <a:latin typeface="Arial" panose="020B0604020202020204" pitchFamily="34" charset="0"/>
              </a:defRPr>
            </a:lvl7pPr>
            <a:lvl8pPr marL="3455060" indent="-230337" eaLnBrk="0" fontAlgn="base" hangingPunct="0">
              <a:spcBef>
                <a:spcPct val="0"/>
              </a:spcBef>
              <a:spcAft>
                <a:spcPct val="0"/>
              </a:spcAft>
              <a:defRPr>
                <a:solidFill>
                  <a:schemeClr val="tx1"/>
                </a:solidFill>
                <a:latin typeface="Arial" panose="020B0604020202020204" pitchFamily="34" charset="0"/>
              </a:defRPr>
            </a:lvl8pPr>
            <a:lvl9pPr marL="3915735" indent="-230337"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8615557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ltLang="en-US" sz="1100" dirty="0">
              <a:solidFill>
                <a:srgbClr val="000000"/>
              </a:solidFill>
              <a:latin typeface="+mn-lt"/>
              <a:ea typeface="MS PGothic" pitchFamily="34" charset="-128"/>
              <a:cs typeface="Arial" panose="020B0604020202020204" pitchFamily="34" charset="0"/>
            </a:endParaRPr>
          </a:p>
        </p:txBody>
      </p:sp>
    </p:spTree>
    <p:extLst>
      <p:ext uri="{BB962C8B-B14F-4D97-AF65-F5344CB8AC3E}">
        <p14:creationId xmlns:p14="http://schemas.microsoft.com/office/powerpoint/2010/main" val="2243212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1100" dirty="0">
                <a:solidFill>
                  <a:srgbClr val="000000"/>
                </a:solidFill>
                <a:latin typeface="+mn-lt"/>
                <a:ea typeface="MS PGothic" pitchFamily="34" charset="-128"/>
                <a:cs typeface="Arial" panose="020B0604020202020204" pitchFamily="34" charset="0"/>
              </a:rPr>
              <a:t>Connect this to the last exercise – we will now consider how HR can assist in overcoming those challenges and barriers in crease the number of strategies or ‘tools in your toolkit” </a:t>
            </a:r>
          </a:p>
        </p:txBody>
      </p:sp>
    </p:spTree>
    <p:extLst>
      <p:ext uri="{BB962C8B-B14F-4D97-AF65-F5344CB8AC3E}">
        <p14:creationId xmlns:p14="http://schemas.microsoft.com/office/powerpoint/2010/main" val="21369900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3972776" y="8829823"/>
            <a:ext cx="3037626" cy="46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9" tIns="46040" rIns="92079" bIns="46040" anchor="b"/>
          <a:lstStyle>
            <a:lvl1pPr defTabSz="923925" eaLnBrk="0" hangingPunct="0">
              <a:defRPr sz="2400">
                <a:solidFill>
                  <a:srgbClr val="000000"/>
                </a:solidFill>
                <a:latin typeface="Calibri" pitchFamily="34" charset="0"/>
                <a:ea typeface="MS PGothic" pitchFamily="34" charset="-128"/>
              </a:defRPr>
            </a:lvl1pPr>
            <a:lvl2pPr marL="742950" indent="-285750" defTabSz="923925" eaLnBrk="0" hangingPunct="0">
              <a:defRPr sz="2400">
                <a:solidFill>
                  <a:srgbClr val="000000"/>
                </a:solidFill>
                <a:latin typeface="Calibri" pitchFamily="34" charset="0"/>
                <a:ea typeface="MS PGothic" pitchFamily="34" charset="-128"/>
              </a:defRPr>
            </a:lvl2pPr>
            <a:lvl3pPr marL="1143000" indent="-228600" defTabSz="923925" eaLnBrk="0" hangingPunct="0">
              <a:defRPr sz="2400">
                <a:solidFill>
                  <a:srgbClr val="000000"/>
                </a:solidFill>
                <a:latin typeface="Calibri" pitchFamily="34" charset="0"/>
                <a:ea typeface="MS PGothic" pitchFamily="34" charset="-128"/>
              </a:defRPr>
            </a:lvl3pPr>
            <a:lvl4pPr marL="1600200" indent="-228600" defTabSz="923925" eaLnBrk="0" hangingPunct="0">
              <a:defRPr sz="2400">
                <a:solidFill>
                  <a:srgbClr val="000000"/>
                </a:solidFill>
                <a:latin typeface="Calibri" pitchFamily="34" charset="0"/>
                <a:ea typeface="MS PGothic" pitchFamily="34" charset="-128"/>
              </a:defRPr>
            </a:lvl4pPr>
            <a:lvl5pPr marL="2057400" indent="-228600" defTabSz="923925" eaLnBrk="0" hangingPunct="0">
              <a:defRPr sz="2400">
                <a:solidFill>
                  <a:srgbClr val="000000"/>
                </a:solidFill>
                <a:latin typeface="Calibri" pitchFamily="34" charset="0"/>
                <a:ea typeface="MS PGothic" pitchFamily="34" charset="-128"/>
              </a:defRPr>
            </a:lvl5pPr>
            <a:lvl6pPr marL="25146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6pPr>
            <a:lvl7pPr marL="29718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7pPr>
            <a:lvl8pPr marL="34290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8pPr>
            <a:lvl9pPr marL="3886200" indent="-228600" defTabSz="923925" eaLnBrk="0" fontAlgn="base" hangingPunct="0">
              <a:spcBef>
                <a:spcPct val="0"/>
              </a:spcBef>
              <a:spcAft>
                <a:spcPct val="0"/>
              </a:spcAft>
              <a:defRPr sz="2400">
                <a:solidFill>
                  <a:srgbClr val="000000"/>
                </a:solidFill>
                <a:latin typeface="Calibri" pitchFamily="34" charset="0"/>
                <a:ea typeface="MS PGothic" pitchFamily="34" charset="-128"/>
              </a:defRPr>
            </a:lvl9pPr>
          </a:lstStyle>
          <a:p>
            <a:pPr algn="r" eaLnBrk="1" hangingPunct="1">
              <a:defRPr/>
            </a:pPr>
            <a:fld id="{97CC908A-CAA1-49F5-BBF3-DBFE7096A8E3}" type="slidenum">
              <a:rPr lang="en-US" altLang="en-US" sz="1200">
                <a:solidFill>
                  <a:prstClr val="black"/>
                </a:solidFill>
                <a:latin typeface="Tahoma" pitchFamily="34" charset="0"/>
                <a:cs typeface="Arial" pitchFamily="34" charset="0"/>
              </a:rPr>
              <a:pPr algn="r" eaLnBrk="1" hangingPunct="1">
                <a:defRPr/>
              </a:pPr>
              <a:t>44</a:t>
            </a:fld>
            <a:endParaRPr lang="en-US" altLang="en-US" sz="1200">
              <a:solidFill>
                <a:prstClr val="black"/>
              </a:solidFill>
              <a:latin typeface="Tahoma" pitchFamily="34" charset="0"/>
              <a:cs typeface="Arial" pitchFamily="34" charset="0"/>
            </a:endParaRPr>
          </a:p>
        </p:txBody>
      </p:sp>
      <p:sp>
        <p:nvSpPr>
          <p:cNvPr id="247811" name="Rectangle 3"/>
          <p:cNvSpPr>
            <a:spLocks noGrp="1" noRot="1" noChangeAspect="1" noChangeArrowheads="1" noTextEdit="1"/>
          </p:cNvSpPr>
          <p:nvPr>
            <p:ph type="sldImg"/>
          </p:nvPr>
        </p:nvSpPr>
        <p:spPr>
          <a:ln/>
        </p:spPr>
      </p:sp>
      <p:sp>
        <p:nvSpPr>
          <p:cNvPr id="247812"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altLang="en-US" sz="1100" b="1" dirty="0">
                <a:latin typeface="Calibri" panose="020F0502020204030204" pitchFamily="34" charset="0"/>
              </a:rPr>
              <a:t>TRAINER INSTRUCTIONS</a:t>
            </a:r>
          </a:p>
          <a:p>
            <a:pPr eaLnBrk="1" hangingPunct="1">
              <a:spcBef>
                <a:spcPct val="0"/>
              </a:spcBef>
              <a:defRPr/>
            </a:pPr>
            <a:r>
              <a:rPr lang="en-US" altLang="en-US" sz="1100" dirty="0">
                <a:latin typeface="Calibri" panose="020F0502020204030204" pitchFamily="34" charset="0"/>
              </a:rPr>
              <a:t>The next six slides will help explain key principles of harm reduction.</a:t>
            </a:r>
          </a:p>
          <a:p>
            <a:endParaRPr lang="en-US" altLang="en-US" sz="1100" dirty="0">
              <a:latin typeface="Calibri" panose="020F0502020204030204" pitchFamily="34" charset="0"/>
            </a:endParaRPr>
          </a:p>
        </p:txBody>
      </p:sp>
    </p:spTree>
    <p:extLst>
      <p:ext uri="{BB962C8B-B14F-4D97-AF65-F5344CB8AC3E}">
        <p14:creationId xmlns:p14="http://schemas.microsoft.com/office/powerpoint/2010/main" val="2335844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C2BA5-5F5D-4E67-93E8-E3CFA641FB2B}" type="slidenum">
              <a:rPr lang="en-US" altLang="en-US" smtClean="0"/>
              <a:pPr>
                <a:defRPr/>
              </a:pPr>
              <a:t>45</a:t>
            </a:fld>
            <a:endParaRPr lang="en-US" altLang="en-US" dirty="0"/>
          </a:p>
        </p:txBody>
      </p:sp>
    </p:spTree>
    <p:extLst>
      <p:ext uri="{BB962C8B-B14F-4D97-AF65-F5344CB8AC3E}">
        <p14:creationId xmlns:p14="http://schemas.microsoft.com/office/powerpoint/2010/main" val="25900556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100" b="1" dirty="0">
                <a:latin typeface="+mn-lt"/>
                <a:cs typeface="Arial" pitchFamily="34" charset="0"/>
              </a:rPr>
              <a:t>KEY MESSAGES</a:t>
            </a:r>
          </a:p>
          <a:p>
            <a:pPr marL="171457" indent="-171457">
              <a:buFont typeface="Arial" panose="020B0604020202020204" pitchFamily="34" charset="0"/>
              <a:buChar char="•"/>
              <a:defRPr/>
            </a:pPr>
            <a:r>
              <a:rPr lang="en-US" altLang="en-US" sz="1100" dirty="0">
                <a:latin typeface="+mn-lt"/>
              </a:rPr>
              <a:t>The provider engaging an effective attitude will be an important step towards relationship building with a program participant, or client.</a:t>
            </a:r>
          </a:p>
          <a:p>
            <a:pPr marL="173378" indent="-173378" eaLnBrk="1" hangingPunct="1">
              <a:spcBef>
                <a:spcPct val="0"/>
              </a:spcBef>
              <a:buFont typeface="Arial" panose="020B0604020202020204" pitchFamily="34" charset="0"/>
              <a:buChar char="•"/>
            </a:pPr>
            <a:r>
              <a:rPr lang="en-US" altLang="en-US" sz="1100" dirty="0">
                <a:latin typeface="+mn-lt"/>
              </a:rPr>
              <a:t>This section will highlight evidence-based approaches that will be useful for this.</a:t>
            </a:r>
          </a:p>
          <a:p>
            <a:pPr marL="173378" indent="-173378" eaLnBrk="1" hangingPunct="1">
              <a:spcBef>
                <a:spcPct val="0"/>
              </a:spcBef>
              <a:buFont typeface="Arial" panose="020B0604020202020204" pitchFamily="34" charset="0"/>
              <a:buChar char="•"/>
            </a:pPr>
            <a:endParaRPr lang="en-US" altLang="en-US" sz="1100" dirty="0">
              <a:latin typeface="+mn-lt"/>
            </a:endParaRPr>
          </a:p>
          <a:p>
            <a:pPr>
              <a:defRPr/>
            </a:pPr>
            <a:r>
              <a:rPr lang="en-US" altLang="en-US" sz="1100" b="1" dirty="0">
                <a:latin typeface="+mn-lt"/>
                <a:cs typeface="Arial" pitchFamily="34" charset="0"/>
              </a:rPr>
              <a:t>ASK</a:t>
            </a:r>
          </a:p>
          <a:p>
            <a:pPr marL="171457" indent="-171457" eaLnBrk="1" hangingPunct="1">
              <a:buFont typeface="Arial" panose="020B0604020202020204" pitchFamily="34" charset="0"/>
              <a:buChar char="•"/>
              <a:defRPr/>
            </a:pPr>
            <a:r>
              <a:rPr lang="en-US" altLang="en-US" sz="1100" dirty="0">
                <a:solidFill>
                  <a:srgbClr val="000000"/>
                </a:solidFill>
                <a:latin typeface="+mn-lt"/>
                <a:ea typeface="MS PGothic" pitchFamily="34" charset="-128"/>
                <a:cs typeface="Arial" panose="020B0604020202020204" pitchFamily="34" charset="0"/>
              </a:rPr>
              <a:t>Ask if they can remember a time when someone gave them advice.</a:t>
            </a:r>
          </a:p>
          <a:p>
            <a:pPr marL="171457" indent="-171457" eaLnBrk="1" hangingPunct="1">
              <a:buFont typeface="Arial" panose="020B0604020202020204" pitchFamily="34" charset="0"/>
              <a:buChar char="•"/>
              <a:defRPr/>
            </a:pPr>
            <a:r>
              <a:rPr lang="en-US" altLang="en-US" sz="1100" dirty="0">
                <a:solidFill>
                  <a:srgbClr val="000000"/>
                </a:solidFill>
                <a:latin typeface="+mn-lt"/>
                <a:ea typeface="MS PGothic" pitchFamily="34" charset="-128"/>
                <a:cs typeface="Arial" panose="020B0604020202020204" pitchFamily="34" charset="0"/>
              </a:rPr>
              <a:t>What was their reaction? (The workshop participant’s reaction.)</a:t>
            </a:r>
          </a:p>
          <a:p>
            <a:pPr marL="171457" indent="-171457" eaLnBrk="1" hangingPunct="1">
              <a:buFont typeface="Arial" panose="020B0604020202020204" pitchFamily="34" charset="0"/>
              <a:buChar char="•"/>
              <a:defRPr/>
            </a:pPr>
            <a:r>
              <a:rPr lang="en-US" altLang="en-US" sz="1100" dirty="0">
                <a:solidFill>
                  <a:srgbClr val="000000"/>
                </a:solidFill>
                <a:latin typeface="+mn-lt"/>
                <a:ea typeface="MS PGothic" pitchFamily="34" charset="-128"/>
                <a:cs typeface="Arial" panose="020B0604020202020204" pitchFamily="34" charset="0"/>
              </a:rPr>
              <a:t>What are examples of behaviors for providers to avoid when</a:t>
            </a:r>
            <a:r>
              <a:rPr lang="en-US" altLang="en-US" sz="1100" b="1" dirty="0">
                <a:solidFill>
                  <a:srgbClr val="000000"/>
                </a:solidFill>
                <a:latin typeface="+mn-lt"/>
                <a:ea typeface="MS PGothic" pitchFamily="34" charset="-128"/>
                <a:cs typeface="Arial" panose="020B0604020202020204" pitchFamily="34" charset="0"/>
              </a:rPr>
              <a:t> </a:t>
            </a:r>
            <a:r>
              <a:rPr lang="en-US" altLang="en-US" sz="1100" dirty="0">
                <a:solidFill>
                  <a:srgbClr val="000000"/>
                </a:solidFill>
                <a:latin typeface="+mn-lt"/>
                <a:ea typeface="MS PGothic" pitchFamily="34" charset="-128"/>
                <a:cs typeface="Arial" panose="020B0604020202020204" pitchFamily="34" charset="0"/>
              </a:rPr>
              <a:t>they are working with.</a:t>
            </a:r>
            <a:endParaRPr lang="en-US" altLang="en-US" sz="1100" dirty="0">
              <a:latin typeface="+mn-lt"/>
            </a:endParaRPr>
          </a:p>
        </p:txBody>
      </p:sp>
    </p:spTree>
    <p:extLst>
      <p:ext uri="{BB962C8B-B14F-4D97-AF65-F5344CB8AC3E}">
        <p14:creationId xmlns:p14="http://schemas.microsoft.com/office/powerpoint/2010/main" val="16069332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3971173" y="8829823"/>
            <a:ext cx="3037627" cy="46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9" tIns="46040" rIns="92079" bIns="46040"/>
          <a:lstStyle>
            <a:lvl1pPr eaLnBrk="0" hangingPunct="0">
              <a:defRPr sz="2400">
                <a:solidFill>
                  <a:srgbClr val="000000"/>
                </a:solidFill>
                <a:latin typeface="Calibri" pitchFamily="34" charset="0"/>
                <a:ea typeface="MS PGothic" pitchFamily="34" charset="-128"/>
              </a:defRPr>
            </a:lvl1pPr>
            <a:lvl2pPr marL="742950" indent="-285750" eaLnBrk="0" hangingPunct="0">
              <a:defRPr sz="2400">
                <a:solidFill>
                  <a:srgbClr val="000000"/>
                </a:solidFill>
                <a:latin typeface="Calibri" pitchFamily="34" charset="0"/>
                <a:ea typeface="MS PGothic" pitchFamily="34" charset="-128"/>
              </a:defRPr>
            </a:lvl2pPr>
            <a:lvl3pPr marL="1143000" indent="-228600" eaLnBrk="0" hangingPunct="0">
              <a:defRPr sz="2400">
                <a:solidFill>
                  <a:srgbClr val="000000"/>
                </a:solidFill>
                <a:latin typeface="Calibri" pitchFamily="34" charset="0"/>
                <a:ea typeface="MS PGothic" pitchFamily="34" charset="-128"/>
              </a:defRPr>
            </a:lvl3pPr>
            <a:lvl4pPr marL="1600200" indent="-228600" eaLnBrk="0" hangingPunct="0">
              <a:defRPr sz="2400">
                <a:solidFill>
                  <a:srgbClr val="000000"/>
                </a:solidFill>
                <a:latin typeface="Calibri" pitchFamily="34" charset="0"/>
                <a:ea typeface="MS PGothic" pitchFamily="34" charset="-128"/>
              </a:defRPr>
            </a:lvl4pPr>
            <a:lvl5pPr marL="2057400" indent="-228600" eaLnBrk="0" hangingPunct="0">
              <a:defRPr sz="2400">
                <a:solidFill>
                  <a:srgbClr val="000000"/>
                </a:solidFill>
                <a:latin typeface="Calibri" pitchFamily="34" charset="0"/>
                <a:ea typeface="MS PGothic" pitchFamily="34" charset="-128"/>
              </a:defRPr>
            </a:lvl5pPr>
            <a:lvl6pPr marL="2514600" indent="-228600" eaLnBrk="0" fontAlgn="base" hangingPunct="0">
              <a:spcBef>
                <a:spcPct val="0"/>
              </a:spcBef>
              <a:spcAft>
                <a:spcPct val="0"/>
              </a:spcAft>
              <a:defRPr sz="2400">
                <a:solidFill>
                  <a:srgbClr val="000000"/>
                </a:solidFill>
                <a:latin typeface="Calibri" pitchFamily="34" charset="0"/>
                <a:ea typeface="MS PGothic" pitchFamily="34" charset="-128"/>
              </a:defRPr>
            </a:lvl6pPr>
            <a:lvl7pPr marL="2971800" indent="-228600" eaLnBrk="0" fontAlgn="base" hangingPunct="0">
              <a:spcBef>
                <a:spcPct val="0"/>
              </a:spcBef>
              <a:spcAft>
                <a:spcPct val="0"/>
              </a:spcAft>
              <a:defRPr sz="2400">
                <a:solidFill>
                  <a:srgbClr val="000000"/>
                </a:solidFill>
                <a:latin typeface="Calibri" pitchFamily="34" charset="0"/>
                <a:ea typeface="MS PGothic" pitchFamily="34" charset="-128"/>
              </a:defRPr>
            </a:lvl7pPr>
            <a:lvl8pPr marL="3429000" indent="-228600" eaLnBrk="0" fontAlgn="base" hangingPunct="0">
              <a:spcBef>
                <a:spcPct val="0"/>
              </a:spcBef>
              <a:spcAft>
                <a:spcPct val="0"/>
              </a:spcAft>
              <a:defRPr sz="2400">
                <a:solidFill>
                  <a:srgbClr val="000000"/>
                </a:solidFill>
                <a:latin typeface="Calibri" pitchFamily="34" charset="0"/>
                <a:ea typeface="MS PGothic" pitchFamily="34" charset="-128"/>
              </a:defRPr>
            </a:lvl8pPr>
            <a:lvl9pPr marL="3886200" indent="-228600" eaLnBrk="0" fontAlgn="base" hangingPunct="0">
              <a:spcBef>
                <a:spcPct val="0"/>
              </a:spcBef>
              <a:spcAft>
                <a:spcPct val="0"/>
              </a:spcAft>
              <a:defRPr sz="2400">
                <a:solidFill>
                  <a:srgbClr val="000000"/>
                </a:solidFill>
                <a:latin typeface="Calibri" pitchFamily="34" charset="0"/>
                <a:ea typeface="MS PGothic" pitchFamily="34" charset="-128"/>
              </a:defRPr>
            </a:lvl9pPr>
          </a:lstStyle>
          <a:p>
            <a:pPr eaLnBrk="1">
              <a:defRPr/>
            </a:pPr>
            <a:fld id="{EB19B6B7-17C3-4588-9683-A63BCFB7E3A2}" type="slidenum">
              <a:rPr lang="en-US" altLang="en-US" sz="1800">
                <a:cs typeface="Arial" pitchFamily="34" charset="0"/>
              </a:rPr>
              <a:pPr eaLnBrk="1">
                <a:defRPr/>
              </a:pPr>
              <a:t>47</a:t>
            </a:fld>
            <a:endParaRPr lang="en-US" altLang="en-US" sz="1800">
              <a:cs typeface="Arial" pitchFamily="34" charset="0"/>
            </a:endParaRPr>
          </a:p>
        </p:txBody>
      </p:sp>
      <p:sp>
        <p:nvSpPr>
          <p:cNvPr id="254979" name="Rectangle 3"/>
          <p:cNvSpPr>
            <a:spLocks noGrp="1" noRot="1" noChangeAspect="1" noChangeArrowheads="1" noTextEdit="1"/>
          </p:cNvSpPr>
          <p:nvPr>
            <p:ph type="sldImg"/>
          </p:nvPr>
        </p:nvSpPr>
        <p:spPr>
          <a:ln/>
        </p:spPr>
      </p:sp>
      <p:sp>
        <p:nvSpPr>
          <p:cNvPr id="235524" name="Rectangle 4"/>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4681" eaLnBrk="1" hangingPunct="1">
              <a:lnSpc>
                <a:spcPct val="150000"/>
              </a:lnSpc>
              <a:spcBef>
                <a:spcPts val="215"/>
              </a:spcBef>
              <a:buClr>
                <a:srgbClr val="A04DA3"/>
              </a:buClr>
              <a:defRPr/>
            </a:pPr>
            <a:endParaRPr lang="en-US" altLang="en-US" sz="1100" u="sng" dirty="0">
              <a:solidFill>
                <a:srgbClr val="000000"/>
              </a:solidFill>
              <a:latin typeface="+mn-lt"/>
              <a:ea typeface="MS PGothic" pitchFamily="34" charset="-128"/>
              <a:cs typeface="Arial" panose="020B0604020202020204" pitchFamily="34" charset="0"/>
            </a:endParaRPr>
          </a:p>
        </p:txBody>
      </p:sp>
    </p:spTree>
    <p:extLst>
      <p:ext uri="{BB962C8B-B14F-4D97-AF65-F5344CB8AC3E}">
        <p14:creationId xmlns:p14="http://schemas.microsoft.com/office/powerpoint/2010/main" val="8769019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C2BA5-5F5D-4E67-93E8-E3CFA641FB2B}" type="slidenum">
              <a:rPr lang="en-US" altLang="en-US" smtClean="0"/>
              <a:pPr>
                <a:defRPr/>
              </a:pPr>
              <a:t>48</a:t>
            </a:fld>
            <a:endParaRPr lang="en-US" altLang="en-US" dirty="0"/>
          </a:p>
        </p:txBody>
      </p:sp>
    </p:spTree>
    <p:extLst>
      <p:ext uri="{BB962C8B-B14F-4D97-AF65-F5344CB8AC3E}">
        <p14:creationId xmlns:p14="http://schemas.microsoft.com/office/powerpoint/2010/main" val="22940112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C2BA5-5F5D-4E67-93E8-E3CFA641FB2B}" type="slidenum">
              <a:rPr lang="en-US" altLang="en-US" smtClean="0"/>
              <a:pPr>
                <a:defRPr/>
              </a:pPr>
              <a:t>49</a:t>
            </a:fld>
            <a:endParaRPr lang="en-US" altLang="en-US" dirty="0"/>
          </a:p>
        </p:txBody>
      </p:sp>
    </p:spTree>
    <p:extLst>
      <p:ext uri="{BB962C8B-B14F-4D97-AF65-F5344CB8AC3E}">
        <p14:creationId xmlns:p14="http://schemas.microsoft.com/office/powerpoint/2010/main" val="2075768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100" b="1" dirty="0">
                <a:latin typeface="Arial" charset="0"/>
                <a:cs typeface="Arial" charset="0"/>
              </a:rPr>
              <a:t>The goal of motivational interviewing </a:t>
            </a:r>
            <a:r>
              <a:rPr lang="en-US" altLang="en-US" sz="1100" dirty="0">
                <a:latin typeface="Arial" charset="0"/>
                <a:cs typeface="Arial" charset="0"/>
              </a:rPr>
              <a:t>is to elicit self-motivational statements from the client about change and to direct these statements toward change.</a:t>
            </a:r>
          </a:p>
          <a:p>
            <a:pPr>
              <a:defRPr/>
            </a:pPr>
            <a:endParaRPr lang="en-US" altLang="en-US" sz="1100" dirty="0">
              <a:latin typeface="Arial" charset="0"/>
              <a:cs typeface="Arial" charset="0"/>
            </a:endParaRPr>
          </a:p>
          <a:p>
            <a:pPr>
              <a:buFontTx/>
              <a:buChar char="•"/>
              <a:defRPr/>
            </a:pPr>
            <a:r>
              <a:rPr lang="en-US" altLang="en-US" sz="1100" dirty="0">
                <a:latin typeface="Arial" charset="0"/>
                <a:cs typeface="Arial" charset="0"/>
              </a:rPr>
              <a:t>MI initiates motivation to change that is elicited from the client, and not imposed by the provider. </a:t>
            </a:r>
          </a:p>
          <a:p>
            <a:pPr>
              <a:buFontTx/>
              <a:buChar char="•"/>
              <a:defRPr/>
            </a:pPr>
            <a:r>
              <a:rPr lang="en-US" altLang="en-US" sz="1100" dirty="0">
                <a:latin typeface="Arial" charset="0"/>
                <a:cs typeface="Arial" charset="0"/>
              </a:rPr>
              <a:t>MI assists clients in making informed decisions about change. </a:t>
            </a:r>
          </a:p>
          <a:p>
            <a:pPr>
              <a:buFontTx/>
              <a:buChar char="•"/>
              <a:defRPr/>
            </a:pPr>
            <a:r>
              <a:rPr lang="en-US" altLang="en-US" sz="1100" dirty="0">
                <a:latin typeface="Arial" charset="0"/>
                <a:cs typeface="Arial" charset="0"/>
              </a:rPr>
              <a:t>MI recognizes the importance of the fact that clients are the ones who articulate the need to change and are able to attribute the change to themselves. </a:t>
            </a:r>
          </a:p>
          <a:p>
            <a:pPr>
              <a:defRPr/>
            </a:pPr>
            <a:r>
              <a:rPr lang="en-US" altLang="en-US" sz="1100" b="1" dirty="0">
                <a:latin typeface="Arial" charset="0"/>
                <a:cs typeface="Arial" charset="0"/>
              </a:rPr>
              <a:t> </a:t>
            </a:r>
            <a:endParaRPr lang="en-US" altLang="en-US" sz="1100" dirty="0">
              <a:latin typeface="Arial" charset="0"/>
              <a:cs typeface="Arial" charset="0"/>
            </a:endParaRPr>
          </a:p>
          <a:p>
            <a:pPr>
              <a:defRPr/>
            </a:pPr>
            <a:r>
              <a:rPr lang="en-US" altLang="en-US" sz="1100" dirty="0">
                <a:latin typeface="Arial" charset="0"/>
                <a:cs typeface="Arial" charset="0"/>
              </a:rPr>
              <a:t>What happens when the client's motivation and intent is not the program’s intent or the organization's intent? </a:t>
            </a:r>
          </a:p>
          <a:p>
            <a:pPr marL="172753" indent="-172753">
              <a:buFont typeface="Arial" panose="020B0604020202020204" pitchFamily="34" charset="0"/>
              <a:buChar char="•"/>
              <a:defRPr/>
            </a:pPr>
            <a:r>
              <a:rPr lang="en-US" altLang="en-US" sz="1100" dirty="0">
                <a:latin typeface="Arial" charset="0"/>
                <a:cs typeface="Arial" charset="0"/>
              </a:rPr>
              <a:t>For example, when a client wants a job instead of discussing steps to take so she’ll pick up her confirmatory </a:t>
            </a:r>
            <a:r>
              <a:rPr lang="en-US" altLang="en-US" sz="1100" dirty="0" err="1">
                <a:latin typeface="Arial" charset="0"/>
                <a:cs typeface="Arial" charset="0"/>
              </a:rPr>
              <a:t>Hep</a:t>
            </a:r>
            <a:r>
              <a:rPr lang="en-US" altLang="en-US" sz="1100" dirty="0">
                <a:latin typeface="Arial" charset="0"/>
                <a:cs typeface="Arial" charset="0"/>
              </a:rPr>
              <a:t> C test results?</a:t>
            </a:r>
          </a:p>
          <a:p>
            <a:pPr marL="172753" indent="-172753">
              <a:buFont typeface="Arial" panose="020B0604020202020204" pitchFamily="34" charset="0"/>
              <a:buChar char="•"/>
              <a:defRPr/>
            </a:pPr>
            <a:r>
              <a:rPr lang="en-US" altLang="en-US" sz="1100" dirty="0">
                <a:latin typeface="Arial" charset="0"/>
                <a:cs typeface="Arial" charset="0"/>
              </a:rPr>
              <a:t>Or the client wants a place to live and is not talking to you about using his own syringe.</a:t>
            </a:r>
          </a:p>
          <a:p>
            <a:pPr>
              <a:defRPr/>
            </a:pPr>
            <a:endParaRPr lang="en-US" altLang="en-US" sz="1100" dirty="0">
              <a:latin typeface="Arial" charset="0"/>
              <a:cs typeface="Arial" charset="0"/>
            </a:endParaRPr>
          </a:p>
          <a:p>
            <a:pPr>
              <a:defRPr/>
            </a:pPr>
            <a:r>
              <a:rPr lang="en-US" altLang="en-US" sz="1100" dirty="0">
                <a:latin typeface="Arial" charset="0"/>
                <a:cs typeface="Arial" charset="0"/>
              </a:rPr>
              <a:t>It will be important to address the provider’s limitations and </a:t>
            </a:r>
            <a:r>
              <a:rPr lang="en-US" altLang="en-US" sz="1100" b="1" dirty="0">
                <a:latin typeface="Arial" charset="0"/>
                <a:cs typeface="Arial" charset="0"/>
              </a:rPr>
              <a:t>you are not necessarily able to give the client what they want. </a:t>
            </a:r>
          </a:p>
          <a:p>
            <a:pPr>
              <a:defRPr/>
            </a:pPr>
            <a:r>
              <a:rPr lang="en-US" altLang="en-US" sz="1100" b="1" dirty="0">
                <a:latin typeface="Arial" charset="0"/>
                <a:cs typeface="Arial" charset="0"/>
              </a:rPr>
              <a:t> </a:t>
            </a:r>
          </a:p>
          <a:p>
            <a:pPr>
              <a:defRPr/>
            </a:pPr>
            <a:endParaRPr lang="en-US" altLang="en-US" sz="1100" dirty="0">
              <a:latin typeface="Arial" charset="0"/>
              <a:cs typeface="Arial" charset="0"/>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947" eaLnBrk="0" hangingPunct="0">
              <a:spcBef>
                <a:spcPct val="30000"/>
              </a:spcBef>
              <a:defRPr sz="1200">
                <a:solidFill>
                  <a:schemeClr val="tx1"/>
                </a:solidFill>
                <a:latin typeface="Times New Roman" pitchFamily="18" charset="0"/>
                <a:ea typeface="MS PGothic" pitchFamily="34" charset="-128"/>
              </a:defRPr>
            </a:lvl1pPr>
            <a:lvl2pPr marL="748596" indent="-287922" defTabSz="930947" eaLnBrk="0" hangingPunct="0">
              <a:spcBef>
                <a:spcPct val="30000"/>
              </a:spcBef>
              <a:defRPr sz="1200">
                <a:solidFill>
                  <a:schemeClr val="tx1"/>
                </a:solidFill>
                <a:latin typeface="Times New Roman" pitchFamily="18" charset="0"/>
                <a:ea typeface="MS PGothic" pitchFamily="34" charset="-128"/>
              </a:defRPr>
            </a:lvl2pPr>
            <a:lvl3pPr marL="1151687" indent="-230337" defTabSz="930947" eaLnBrk="0" hangingPunct="0">
              <a:spcBef>
                <a:spcPct val="30000"/>
              </a:spcBef>
              <a:defRPr sz="1200">
                <a:solidFill>
                  <a:schemeClr val="tx1"/>
                </a:solidFill>
                <a:latin typeface="Times New Roman" pitchFamily="18" charset="0"/>
                <a:ea typeface="MS PGothic" pitchFamily="34" charset="-128"/>
              </a:defRPr>
            </a:lvl3pPr>
            <a:lvl4pPr marL="1612362" indent="-230337" defTabSz="930947" eaLnBrk="0" hangingPunct="0">
              <a:spcBef>
                <a:spcPct val="30000"/>
              </a:spcBef>
              <a:defRPr sz="1200">
                <a:solidFill>
                  <a:schemeClr val="tx1"/>
                </a:solidFill>
                <a:latin typeface="Times New Roman" pitchFamily="18" charset="0"/>
                <a:ea typeface="MS PGothic" pitchFamily="34" charset="-128"/>
              </a:defRPr>
            </a:lvl4pPr>
            <a:lvl5pPr marL="2073036" indent="-230337" defTabSz="930947" eaLnBrk="0" hangingPunct="0">
              <a:spcBef>
                <a:spcPct val="30000"/>
              </a:spcBef>
              <a:defRPr sz="1200">
                <a:solidFill>
                  <a:schemeClr val="tx1"/>
                </a:solidFill>
                <a:latin typeface="Times New Roman" pitchFamily="18" charset="0"/>
                <a:ea typeface="MS PGothic" pitchFamily="34" charset="-128"/>
              </a:defRPr>
            </a:lvl5pPr>
            <a:lvl6pPr marL="2533711" indent="-230337" defTabSz="930947"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94386" indent="-230337" defTabSz="930947"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55060" indent="-230337" defTabSz="930947"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915735" indent="-230337" defTabSz="930947"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97234A2C-4662-4C10-80B3-7E815103480F}" type="slidenum">
              <a:rPr lang="en-US" altLang="en-US" smtClean="0">
                <a:latin typeface="Tahoma" pitchFamily="34" charset="0"/>
              </a:rPr>
              <a:pPr eaLnBrk="1" hangingPunct="1">
                <a:spcBef>
                  <a:spcPct val="0"/>
                </a:spcBef>
              </a:pPr>
              <a:t>50</a:t>
            </a:fld>
            <a:endParaRPr lang="en-US" altLang="en-US">
              <a:latin typeface="Tahoma" pitchFamily="34" charset="0"/>
            </a:endParaRPr>
          </a:p>
        </p:txBody>
      </p:sp>
    </p:spTree>
    <p:extLst>
      <p:ext uri="{BB962C8B-B14F-4D97-AF65-F5344CB8AC3E}">
        <p14:creationId xmlns:p14="http://schemas.microsoft.com/office/powerpoint/2010/main" val="10502508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b="1" dirty="0">
                <a:latin typeface="Arial" panose="020B0604020202020204" pitchFamily="34" charset="0"/>
                <a:cs typeface="Arial" panose="020B0604020202020204" pitchFamily="34" charset="0"/>
              </a:rPr>
              <a:t>ASK:  </a:t>
            </a:r>
          </a:p>
          <a:p>
            <a:r>
              <a:rPr lang="en-US" altLang="en-US" sz="1100" dirty="0">
                <a:latin typeface="Arial" panose="020B0604020202020204" pitchFamily="34" charset="0"/>
                <a:cs typeface="Arial" panose="020B0604020202020204" pitchFamily="34" charset="0"/>
              </a:rPr>
              <a:t>What happens when the client's motivation and intent is not the program’s intent or the organization's intent? </a:t>
            </a:r>
          </a:p>
          <a:p>
            <a:endParaRPr lang="en-US" altLang="en-US" sz="1100" dirty="0">
              <a:latin typeface="Arial" panose="020B0604020202020204" pitchFamily="34" charset="0"/>
              <a:cs typeface="Arial" panose="020B0604020202020204" pitchFamily="34" charset="0"/>
            </a:endParaRPr>
          </a:p>
          <a:p>
            <a:r>
              <a:rPr lang="en-US" altLang="en-US" sz="1100" dirty="0">
                <a:latin typeface="Arial" panose="020B0604020202020204" pitchFamily="34" charset="0"/>
                <a:cs typeface="Arial" panose="020B0604020202020204" pitchFamily="34" charset="0"/>
              </a:rPr>
              <a:t>For example, what happens when a client wants a job, but not a behavioral risk reduction intervention? </a:t>
            </a: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947" eaLnBrk="0" hangingPunct="0">
              <a:defRPr>
                <a:solidFill>
                  <a:schemeClr val="tx1"/>
                </a:solidFill>
                <a:latin typeface="Times New Roman" pitchFamily="18" charset="0"/>
              </a:defRPr>
            </a:lvl1pPr>
            <a:lvl2pPr marL="748596" indent="-287922" defTabSz="930947" eaLnBrk="0" hangingPunct="0">
              <a:defRPr>
                <a:solidFill>
                  <a:schemeClr val="tx1"/>
                </a:solidFill>
                <a:latin typeface="Times New Roman" pitchFamily="18" charset="0"/>
              </a:defRPr>
            </a:lvl2pPr>
            <a:lvl3pPr marL="1151687" indent="-230337" defTabSz="930947" eaLnBrk="0" hangingPunct="0">
              <a:defRPr>
                <a:solidFill>
                  <a:schemeClr val="tx1"/>
                </a:solidFill>
                <a:latin typeface="Times New Roman" pitchFamily="18" charset="0"/>
              </a:defRPr>
            </a:lvl3pPr>
            <a:lvl4pPr marL="1612362" indent="-230337" defTabSz="930947" eaLnBrk="0" hangingPunct="0">
              <a:defRPr>
                <a:solidFill>
                  <a:schemeClr val="tx1"/>
                </a:solidFill>
                <a:latin typeface="Times New Roman" pitchFamily="18" charset="0"/>
              </a:defRPr>
            </a:lvl4pPr>
            <a:lvl5pPr marL="2073036" indent="-230337" defTabSz="930947" eaLnBrk="0" hangingPunct="0">
              <a:defRPr>
                <a:solidFill>
                  <a:schemeClr val="tx1"/>
                </a:solidFill>
                <a:latin typeface="Times New Roman" pitchFamily="18" charset="0"/>
              </a:defRPr>
            </a:lvl5pPr>
            <a:lvl6pPr marL="2533711" indent="-230337" defTabSz="930947" eaLnBrk="0" fontAlgn="base" hangingPunct="0">
              <a:spcBef>
                <a:spcPct val="0"/>
              </a:spcBef>
              <a:spcAft>
                <a:spcPct val="0"/>
              </a:spcAft>
              <a:defRPr>
                <a:solidFill>
                  <a:schemeClr val="tx1"/>
                </a:solidFill>
                <a:latin typeface="Times New Roman" pitchFamily="18" charset="0"/>
              </a:defRPr>
            </a:lvl6pPr>
            <a:lvl7pPr marL="2994386" indent="-230337" defTabSz="930947" eaLnBrk="0" fontAlgn="base" hangingPunct="0">
              <a:spcBef>
                <a:spcPct val="0"/>
              </a:spcBef>
              <a:spcAft>
                <a:spcPct val="0"/>
              </a:spcAft>
              <a:defRPr>
                <a:solidFill>
                  <a:schemeClr val="tx1"/>
                </a:solidFill>
                <a:latin typeface="Times New Roman" pitchFamily="18" charset="0"/>
              </a:defRPr>
            </a:lvl7pPr>
            <a:lvl8pPr marL="3455060" indent="-230337" defTabSz="930947" eaLnBrk="0" fontAlgn="base" hangingPunct="0">
              <a:spcBef>
                <a:spcPct val="0"/>
              </a:spcBef>
              <a:spcAft>
                <a:spcPct val="0"/>
              </a:spcAft>
              <a:defRPr>
                <a:solidFill>
                  <a:schemeClr val="tx1"/>
                </a:solidFill>
                <a:latin typeface="Times New Roman" pitchFamily="18" charset="0"/>
              </a:defRPr>
            </a:lvl8pPr>
            <a:lvl9pPr marL="3915735" indent="-230337" defTabSz="930947" eaLnBrk="0" fontAlgn="base" hangingPunct="0">
              <a:spcBef>
                <a:spcPct val="0"/>
              </a:spcBef>
              <a:spcAft>
                <a:spcPct val="0"/>
              </a:spcAft>
              <a:defRPr>
                <a:solidFill>
                  <a:schemeClr val="tx1"/>
                </a:solidFill>
                <a:latin typeface="Times New Roman" pitchFamily="18" charset="0"/>
              </a:defRPr>
            </a:lvl9pPr>
          </a:lstStyle>
          <a:p>
            <a:pPr eaLnBrk="1" hangingPunct="1"/>
            <a:fld id="{A29E2A6A-9D21-477A-A9A1-6942B2228719}" type="slidenum">
              <a:rPr lang="en-US" altLang="en-US" smtClean="0">
                <a:latin typeface="Tahoma" pitchFamily="34" charset="0"/>
              </a:rPr>
              <a:pPr eaLnBrk="1" hangingPunct="1"/>
              <a:t>51</a:t>
            </a:fld>
            <a:endParaRPr lang="en-US" altLang="en-US">
              <a:latin typeface="Tahoma" pitchFamily="34" charset="0"/>
            </a:endParaRPr>
          </a:p>
        </p:txBody>
      </p:sp>
    </p:spTree>
    <p:extLst>
      <p:ext uri="{BB962C8B-B14F-4D97-AF65-F5344CB8AC3E}">
        <p14:creationId xmlns:p14="http://schemas.microsoft.com/office/powerpoint/2010/main" val="1708905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charset="0"/>
                <a:cs typeface="Arial" charset="0"/>
              </a:rPr>
              <a:t>The ‘Importance Scale’ can be a useful tool for MI.  </a:t>
            </a:r>
            <a:r>
              <a:rPr lang="en-US" altLang="en-US" sz="1100" i="1" dirty="0">
                <a:latin typeface="Arial" charset="0"/>
                <a:cs typeface="Arial" charset="0"/>
              </a:rPr>
              <a:t>Some people do 0 through 10.</a:t>
            </a:r>
          </a:p>
          <a:p>
            <a:endParaRPr lang="en-US" altLang="en-US" sz="1100" dirty="0">
              <a:latin typeface="Arial" charset="0"/>
              <a:cs typeface="Arial" charset="0"/>
            </a:endParaRPr>
          </a:p>
          <a:p>
            <a:r>
              <a:rPr lang="en-US" altLang="en-US" sz="1100" dirty="0">
                <a:latin typeface="Arial" charset="0"/>
                <a:cs typeface="Arial" charset="0"/>
              </a:rPr>
              <a:t>There is also a “Confidence Scale”, </a:t>
            </a:r>
          </a:p>
          <a:p>
            <a:r>
              <a:rPr lang="en-US" altLang="en-US" sz="1100" b="1" dirty="0">
                <a:latin typeface="Arial" charset="0"/>
                <a:cs typeface="Arial" charset="0"/>
              </a:rPr>
              <a:t>How confident would you say you are that if you decided to _______ you could do it?</a:t>
            </a:r>
          </a:p>
          <a:p>
            <a:r>
              <a:rPr lang="en-US" altLang="en-US" sz="1100" dirty="0">
                <a:latin typeface="Arial" charset="0"/>
                <a:cs typeface="Arial" charset="0"/>
              </a:rPr>
              <a:t>A client can say the Importance is 5 but their Confidence to do it is a 0.</a:t>
            </a:r>
          </a:p>
          <a:p>
            <a:pPr>
              <a:buFontTx/>
              <a:buChar char="•"/>
            </a:pPr>
            <a:r>
              <a:rPr lang="en-US" altLang="en-US" sz="1100" dirty="0">
                <a:latin typeface="Arial" charset="0"/>
                <a:cs typeface="Arial" charset="0"/>
              </a:rPr>
              <a:t>This can be helpful to your sessions w. them.</a:t>
            </a:r>
          </a:p>
          <a:p>
            <a:endParaRPr lang="en-US" altLang="en-US" sz="1100" b="1" dirty="0">
              <a:latin typeface="Arial" charset="0"/>
              <a:cs typeface="Arial" charset="0"/>
            </a:endParaRPr>
          </a:p>
          <a:p>
            <a:r>
              <a:rPr lang="en-US" altLang="en-US" sz="1100" u="sng" dirty="0">
                <a:latin typeface="Arial" charset="0"/>
                <a:cs typeface="Arial" charset="0"/>
              </a:rPr>
              <a:t>Follow-up questions for the scale could include:</a:t>
            </a:r>
          </a:p>
          <a:p>
            <a:pPr>
              <a:buFontTx/>
              <a:buChar char="•"/>
            </a:pPr>
            <a:r>
              <a:rPr lang="en-US" altLang="en-US" sz="1100" dirty="0">
                <a:latin typeface="Arial" charset="0"/>
                <a:cs typeface="Arial" charset="0"/>
              </a:rPr>
              <a:t>What would you say is higher up on the importance scale for you?</a:t>
            </a:r>
          </a:p>
          <a:p>
            <a:pPr>
              <a:buFontTx/>
              <a:buChar char="•"/>
            </a:pPr>
            <a:r>
              <a:rPr lang="en-US" altLang="en-US" sz="1100" dirty="0">
                <a:latin typeface="Arial" charset="0"/>
                <a:cs typeface="Arial" charset="0"/>
              </a:rPr>
              <a:t>Why are you at the number you selected and not lower (at zero)? </a:t>
            </a:r>
          </a:p>
          <a:p>
            <a:pPr>
              <a:buFontTx/>
              <a:buChar char="•"/>
            </a:pPr>
            <a:r>
              <a:rPr lang="en-US" altLang="en-US" sz="1100" dirty="0">
                <a:latin typeface="Arial" charset="0"/>
                <a:cs typeface="Arial" charset="0"/>
              </a:rPr>
              <a:t>What would have to be different to be higher on this scale (at 10)?</a:t>
            </a:r>
          </a:p>
          <a:p>
            <a:pPr>
              <a:buFontTx/>
              <a:buChar char="•"/>
            </a:pPr>
            <a:endParaRPr lang="en-US" altLang="en-US" sz="1100" dirty="0">
              <a:latin typeface="Arial" charset="0"/>
              <a:cs typeface="Arial" charset="0"/>
            </a:endParaRPr>
          </a:p>
          <a:p>
            <a:r>
              <a:rPr lang="en-US" altLang="en-US" sz="1100" b="1" dirty="0">
                <a:latin typeface="Arial" charset="0"/>
                <a:cs typeface="Arial" charset="0"/>
              </a:rPr>
              <a:t>It’s important </a:t>
            </a:r>
            <a:r>
              <a:rPr lang="en-US" altLang="en-US" sz="1100" b="1" u="sng" dirty="0">
                <a:latin typeface="Arial" charset="0"/>
                <a:cs typeface="Arial" charset="0"/>
              </a:rPr>
              <a:t>not</a:t>
            </a:r>
            <a:r>
              <a:rPr lang="en-US" altLang="en-US" sz="1100" b="1" dirty="0">
                <a:latin typeface="Arial" charset="0"/>
                <a:cs typeface="Arial" charset="0"/>
              </a:rPr>
              <a:t> to ask: Why are you at the number you selected and not 10?</a:t>
            </a:r>
            <a:endParaRPr lang="en-US" altLang="en-US" sz="1100" dirty="0">
              <a:latin typeface="Arial" charset="0"/>
              <a:cs typeface="Arial" charset="0"/>
            </a:endParaRPr>
          </a:p>
          <a:p>
            <a:r>
              <a:rPr lang="en-US" altLang="en-US" sz="1100" i="1" dirty="0">
                <a:latin typeface="Arial" charset="0"/>
                <a:cs typeface="Arial" charset="0"/>
              </a:rPr>
              <a:t>The reason why you Do NOT ask why a client is at the number selected and not 10 is because this presumes that the issue in question should be a higher priority. It is important for providers to remember clients often have other priorities that come before Hepatitis C.</a:t>
            </a:r>
          </a:p>
          <a:p>
            <a:endParaRPr lang="en-US" altLang="en-US" sz="1100" b="1" dirty="0">
              <a:latin typeface="Arial" charset="0"/>
              <a:cs typeface="Arial" charset="0"/>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947" eaLnBrk="0" hangingPunct="0">
              <a:spcBef>
                <a:spcPct val="30000"/>
              </a:spcBef>
              <a:defRPr sz="1200">
                <a:solidFill>
                  <a:schemeClr val="tx1"/>
                </a:solidFill>
                <a:latin typeface="Times New Roman" pitchFamily="18" charset="0"/>
                <a:ea typeface="MS PGothic" pitchFamily="34" charset="-128"/>
              </a:defRPr>
            </a:lvl1pPr>
            <a:lvl2pPr marL="748596" indent="-287922" defTabSz="930947" eaLnBrk="0" hangingPunct="0">
              <a:spcBef>
                <a:spcPct val="30000"/>
              </a:spcBef>
              <a:defRPr sz="1200">
                <a:solidFill>
                  <a:schemeClr val="tx1"/>
                </a:solidFill>
                <a:latin typeface="Times New Roman" pitchFamily="18" charset="0"/>
                <a:ea typeface="MS PGothic" pitchFamily="34" charset="-128"/>
              </a:defRPr>
            </a:lvl2pPr>
            <a:lvl3pPr marL="1151687" indent="-230337" defTabSz="930947" eaLnBrk="0" hangingPunct="0">
              <a:spcBef>
                <a:spcPct val="30000"/>
              </a:spcBef>
              <a:defRPr sz="1200">
                <a:solidFill>
                  <a:schemeClr val="tx1"/>
                </a:solidFill>
                <a:latin typeface="Times New Roman" pitchFamily="18" charset="0"/>
                <a:ea typeface="MS PGothic" pitchFamily="34" charset="-128"/>
              </a:defRPr>
            </a:lvl3pPr>
            <a:lvl4pPr marL="1612362" indent="-230337" defTabSz="930947" eaLnBrk="0" hangingPunct="0">
              <a:spcBef>
                <a:spcPct val="30000"/>
              </a:spcBef>
              <a:defRPr sz="1200">
                <a:solidFill>
                  <a:schemeClr val="tx1"/>
                </a:solidFill>
                <a:latin typeface="Times New Roman" pitchFamily="18" charset="0"/>
                <a:ea typeface="MS PGothic" pitchFamily="34" charset="-128"/>
              </a:defRPr>
            </a:lvl4pPr>
            <a:lvl5pPr marL="2073036" indent="-230337" defTabSz="930947" eaLnBrk="0" hangingPunct="0">
              <a:spcBef>
                <a:spcPct val="30000"/>
              </a:spcBef>
              <a:defRPr sz="1200">
                <a:solidFill>
                  <a:schemeClr val="tx1"/>
                </a:solidFill>
                <a:latin typeface="Times New Roman" pitchFamily="18" charset="0"/>
                <a:ea typeface="MS PGothic" pitchFamily="34" charset="-128"/>
              </a:defRPr>
            </a:lvl5pPr>
            <a:lvl6pPr marL="2533711" indent="-230337" defTabSz="930947"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94386" indent="-230337" defTabSz="930947"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55060" indent="-230337" defTabSz="930947"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915735" indent="-230337" defTabSz="930947"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92FC91E5-697E-4A91-89E3-4E57B66C56E3}" type="slidenum">
              <a:rPr lang="en-US" altLang="en-US" smtClean="0">
                <a:latin typeface="Tahoma" pitchFamily="34" charset="0"/>
              </a:rPr>
              <a:pPr eaLnBrk="1" hangingPunct="1">
                <a:spcBef>
                  <a:spcPct val="0"/>
                </a:spcBef>
              </a:pPr>
              <a:t>52</a:t>
            </a:fld>
            <a:endParaRPr lang="en-US" altLang="en-US">
              <a:latin typeface="Tahoma" pitchFamily="34" charset="0"/>
            </a:endParaRPr>
          </a:p>
        </p:txBody>
      </p:sp>
    </p:spTree>
    <p:extLst>
      <p:ext uri="{BB962C8B-B14F-4D97-AF65-F5344CB8AC3E}">
        <p14:creationId xmlns:p14="http://schemas.microsoft.com/office/powerpoint/2010/main" val="17716921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charset="0"/>
                <a:cs typeface="Arial" charset="0"/>
              </a:rPr>
              <a:t>The ‘Confidence Scale’ can be a useful tool for MI.  </a:t>
            </a:r>
            <a:r>
              <a:rPr lang="en-US" altLang="en-US" sz="1100" i="1" dirty="0">
                <a:latin typeface="Arial" charset="0"/>
                <a:cs typeface="Arial" charset="0"/>
              </a:rPr>
              <a:t>Some people do 0 through 10.</a:t>
            </a:r>
          </a:p>
          <a:p>
            <a:endParaRPr lang="en-US" altLang="en-US" sz="1100" dirty="0">
              <a:latin typeface="Arial" charset="0"/>
              <a:cs typeface="Arial" charset="0"/>
            </a:endParaRPr>
          </a:p>
          <a:p>
            <a:r>
              <a:rPr lang="en-US" altLang="en-US" sz="1100" dirty="0">
                <a:latin typeface="Arial" charset="0"/>
                <a:cs typeface="Arial" charset="0"/>
              </a:rPr>
              <a:t>There is also a “Confidence Scale”, </a:t>
            </a:r>
          </a:p>
          <a:p>
            <a:r>
              <a:rPr lang="en-US" altLang="en-US" sz="1100" b="1" dirty="0">
                <a:latin typeface="Arial" charset="0"/>
                <a:cs typeface="Arial" charset="0"/>
              </a:rPr>
              <a:t>How confident would you say you are that if you decided to _______ you could do it?</a:t>
            </a:r>
          </a:p>
          <a:p>
            <a:r>
              <a:rPr lang="en-US" altLang="en-US" sz="1100" dirty="0">
                <a:latin typeface="Arial" charset="0"/>
                <a:cs typeface="Arial" charset="0"/>
              </a:rPr>
              <a:t>A client can say the Importance is 5 but their Confidence to do it is a 0.</a:t>
            </a:r>
          </a:p>
          <a:p>
            <a:pPr>
              <a:buFontTx/>
              <a:buChar char="•"/>
            </a:pPr>
            <a:r>
              <a:rPr lang="en-US" altLang="en-US" sz="1100" dirty="0">
                <a:latin typeface="Arial" charset="0"/>
                <a:cs typeface="Arial" charset="0"/>
              </a:rPr>
              <a:t>This can be helpful to your sessions w. them.</a:t>
            </a:r>
          </a:p>
          <a:p>
            <a:endParaRPr lang="en-US" altLang="en-US" sz="1100" b="1" dirty="0">
              <a:latin typeface="Arial" charset="0"/>
              <a:cs typeface="Arial" charset="0"/>
            </a:endParaRPr>
          </a:p>
          <a:p>
            <a:r>
              <a:rPr lang="en-US" altLang="en-US" sz="1100" u="sng" dirty="0">
                <a:latin typeface="Arial" charset="0"/>
                <a:cs typeface="Arial" charset="0"/>
              </a:rPr>
              <a:t>Follow-up questions for the scale could include:</a:t>
            </a:r>
          </a:p>
          <a:p>
            <a:pPr>
              <a:buFontTx/>
              <a:buChar char="•"/>
            </a:pPr>
            <a:r>
              <a:rPr lang="en-US" altLang="en-US" sz="1100" dirty="0">
                <a:latin typeface="Arial" charset="0"/>
                <a:cs typeface="Arial" charset="0"/>
              </a:rPr>
              <a:t>What would you say is higher up on the importance scale for you?</a:t>
            </a:r>
          </a:p>
          <a:p>
            <a:pPr>
              <a:buFontTx/>
              <a:buChar char="•"/>
            </a:pPr>
            <a:r>
              <a:rPr lang="en-US" altLang="en-US" sz="1100" dirty="0">
                <a:latin typeface="Arial" charset="0"/>
                <a:cs typeface="Arial" charset="0"/>
              </a:rPr>
              <a:t>Why are you at the number you selected and not lower (at zero)? </a:t>
            </a:r>
          </a:p>
          <a:p>
            <a:pPr>
              <a:buFontTx/>
              <a:buChar char="•"/>
            </a:pPr>
            <a:r>
              <a:rPr lang="en-US" altLang="en-US" sz="1100" dirty="0">
                <a:latin typeface="Arial" charset="0"/>
                <a:cs typeface="Arial" charset="0"/>
              </a:rPr>
              <a:t>What would have to be different to be higher on this scale (at 10)?</a:t>
            </a:r>
          </a:p>
          <a:p>
            <a:pPr>
              <a:buFontTx/>
              <a:buChar char="•"/>
            </a:pPr>
            <a:endParaRPr lang="en-US" altLang="en-US" sz="1100" dirty="0">
              <a:latin typeface="Arial" charset="0"/>
              <a:cs typeface="Arial" charset="0"/>
            </a:endParaRPr>
          </a:p>
          <a:p>
            <a:r>
              <a:rPr lang="en-US" altLang="en-US" sz="1100" b="1" dirty="0">
                <a:latin typeface="Arial" charset="0"/>
                <a:cs typeface="Arial" charset="0"/>
              </a:rPr>
              <a:t>It’s important </a:t>
            </a:r>
            <a:r>
              <a:rPr lang="en-US" altLang="en-US" sz="1100" b="1" u="sng" dirty="0">
                <a:latin typeface="Arial" charset="0"/>
                <a:cs typeface="Arial" charset="0"/>
              </a:rPr>
              <a:t>not</a:t>
            </a:r>
            <a:r>
              <a:rPr lang="en-US" altLang="en-US" sz="1100" b="1" dirty="0">
                <a:latin typeface="Arial" charset="0"/>
                <a:cs typeface="Arial" charset="0"/>
              </a:rPr>
              <a:t> to ask: Why are you at the number you selected and not 10?</a:t>
            </a:r>
            <a:endParaRPr lang="en-US" altLang="en-US" sz="1100" dirty="0">
              <a:latin typeface="Arial" charset="0"/>
              <a:cs typeface="Arial" charset="0"/>
            </a:endParaRPr>
          </a:p>
          <a:p>
            <a:r>
              <a:rPr lang="en-US" altLang="en-US" sz="1100" i="1" dirty="0">
                <a:latin typeface="Arial" charset="0"/>
                <a:cs typeface="Arial" charset="0"/>
              </a:rPr>
              <a:t>The reason why you Do NOT ask why a client is at the number selected and not 10 is because this presumes that the issue in question should be a higher priority. It is important for providers to remember clients often have other priorities that come before Hepatitis C.</a:t>
            </a:r>
          </a:p>
          <a:p>
            <a:endParaRPr lang="en-US" altLang="en-US" sz="1100" b="1" dirty="0">
              <a:latin typeface="Arial" charset="0"/>
              <a:cs typeface="Arial" charset="0"/>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947" eaLnBrk="0" hangingPunct="0">
              <a:spcBef>
                <a:spcPct val="30000"/>
              </a:spcBef>
              <a:defRPr sz="1200">
                <a:solidFill>
                  <a:schemeClr val="tx1"/>
                </a:solidFill>
                <a:latin typeface="Times New Roman" pitchFamily="18" charset="0"/>
                <a:ea typeface="MS PGothic" pitchFamily="34" charset="-128"/>
              </a:defRPr>
            </a:lvl1pPr>
            <a:lvl2pPr marL="748596" indent="-287922" defTabSz="930947" eaLnBrk="0" hangingPunct="0">
              <a:spcBef>
                <a:spcPct val="30000"/>
              </a:spcBef>
              <a:defRPr sz="1200">
                <a:solidFill>
                  <a:schemeClr val="tx1"/>
                </a:solidFill>
                <a:latin typeface="Times New Roman" pitchFamily="18" charset="0"/>
                <a:ea typeface="MS PGothic" pitchFamily="34" charset="-128"/>
              </a:defRPr>
            </a:lvl2pPr>
            <a:lvl3pPr marL="1151687" indent="-230337" defTabSz="930947" eaLnBrk="0" hangingPunct="0">
              <a:spcBef>
                <a:spcPct val="30000"/>
              </a:spcBef>
              <a:defRPr sz="1200">
                <a:solidFill>
                  <a:schemeClr val="tx1"/>
                </a:solidFill>
                <a:latin typeface="Times New Roman" pitchFamily="18" charset="0"/>
                <a:ea typeface="MS PGothic" pitchFamily="34" charset="-128"/>
              </a:defRPr>
            </a:lvl3pPr>
            <a:lvl4pPr marL="1612362" indent="-230337" defTabSz="930947" eaLnBrk="0" hangingPunct="0">
              <a:spcBef>
                <a:spcPct val="30000"/>
              </a:spcBef>
              <a:defRPr sz="1200">
                <a:solidFill>
                  <a:schemeClr val="tx1"/>
                </a:solidFill>
                <a:latin typeface="Times New Roman" pitchFamily="18" charset="0"/>
                <a:ea typeface="MS PGothic" pitchFamily="34" charset="-128"/>
              </a:defRPr>
            </a:lvl4pPr>
            <a:lvl5pPr marL="2073036" indent="-230337" defTabSz="930947" eaLnBrk="0" hangingPunct="0">
              <a:spcBef>
                <a:spcPct val="30000"/>
              </a:spcBef>
              <a:defRPr sz="1200">
                <a:solidFill>
                  <a:schemeClr val="tx1"/>
                </a:solidFill>
                <a:latin typeface="Times New Roman" pitchFamily="18" charset="0"/>
                <a:ea typeface="MS PGothic" pitchFamily="34" charset="-128"/>
              </a:defRPr>
            </a:lvl5pPr>
            <a:lvl6pPr marL="2533711" indent="-230337" defTabSz="930947"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94386" indent="-230337" defTabSz="930947"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55060" indent="-230337" defTabSz="930947"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915735" indent="-230337" defTabSz="930947"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92FC91E5-697E-4A91-89E3-4E57B66C56E3}" type="slidenum">
              <a:rPr lang="en-US" altLang="en-US" smtClean="0">
                <a:latin typeface="Tahoma" pitchFamily="34" charset="0"/>
              </a:rPr>
              <a:pPr eaLnBrk="1" hangingPunct="1">
                <a:spcBef>
                  <a:spcPct val="0"/>
                </a:spcBef>
              </a:pPr>
              <a:t>53</a:t>
            </a:fld>
            <a:endParaRPr lang="en-US" altLang="en-US">
              <a:latin typeface="Tahoma" pitchFamily="34" charset="0"/>
            </a:endParaRPr>
          </a:p>
        </p:txBody>
      </p:sp>
    </p:spTree>
    <p:extLst>
      <p:ext uri="{BB962C8B-B14F-4D97-AF65-F5344CB8AC3E}">
        <p14:creationId xmlns:p14="http://schemas.microsoft.com/office/powerpoint/2010/main" val="38144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65" eaLnBrk="0" hangingPunct="0">
              <a:spcBef>
                <a:spcPct val="30000"/>
              </a:spcBef>
              <a:defRPr sz="1200">
                <a:solidFill>
                  <a:schemeClr val="tx1"/>
                </a:solidFill>
                <a:latin typeface="Times New Roman" pitchFamily="18" charset="0"/>
                <a:ea typeface="ＭＳ Ｐゴシック" pitchFamily="34" charset="-128"/>
              </a:defRPr>
            </a:lvl1pPr>
            <a:lvl2pPr marL="742982" indent="-285762" defTabSz="923965" eaLnBrk="0" hangingPunct="0">
              <a:spcBef>
                <a:spcPct val="30000"/>
              </a:spcBef>
              <a:defRPr sz="1200">
                <a:solidFill>
                  <a:schemeClr val="tx1"/>
                </a:solidFill>
                <a:latin typeface="Times New Roman" pitchFamily="18" charset="0"/>
                <a:ea typeface="ＭＳ Ｐゴシック" pitchFamily="34" charset="-128"/>
              </a:defRPr>
            </a:lvl2pPr>
            <a:lvl3pPr marL="1143050" indent="-228610" defTabSz="923965" eaLnBrk="0" hangingPunct="0">
              <a:spcBef>
                <a:spcPct val="30000"/>
              </a:spcBef>
              <a:defRPr sz="1200">
                <a:solidFill>
                  <a:schemeClr val="tx1"/>
                </a:solidFill>
                <a:latin typeface="Times New Roman" pitchFamily="18" charset="0"/>
                <a:ea typeface="ＭＳ Ｐゴシック" pitchFamily="34" charset="-128"/>
              </a:defRPr>
            </a:lvl3pPr>
            <a:lvl4pPr marL="1600269" indent="-228610" defTabSz="923965" eaLnBrk="0" hangingPunct="0">
              <a:spcBef>
                <a:spcPct val="30000"/>
              </a:spcBef>
              <a:defRPr sz="1200">
                <a:solidFill>
                  <a:schemeClr val="tx1"/>
                </a:solidFill>
                <a:latin typeface="Times New Roman" pitchFamily="18" charset="0"/>
                <a:ea typeface="ＭＳ Ｐゴシック" pitchFamily="34" charset="-128"/>
              </a:defRPr>
            </a:lvl4pPr>
            <a:lvl5pPr marL="2057489" indent="-228610" defTabSz="923965" eaLnBrk="0" hangingPunct="0">
              <a:spcBef>
                <a:spcPct val="30000"/>
              </a:spcBef>
              <a:defRPr sz="1200">
                <a:solidFill>
                  <a:schemeClr val="tx1"/>
                </a:solidFill>
                <a:latin typeface="Times New Roman" pitchFamily="18" charset="0"/>
                <a:ea typeface="ＭＳ Ｐゴシック" pitchFamily="34" charset="-128"/>
              </a:defRPr>
            </a:lvl5pPr>
            <a:lvl6pPr marL="2514709"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92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14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36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C255EE55-066C-4D89-ADB8-66FA64B49A0E}" type="slidenum">
              <a:rPr lang="en-US" altLang="en-US" smtClean="0">
                <a:solidFill>
                  <a:srgbClr val="000000"/>
                </a:solidFill>
                <a:latin typeface="Tahoma" pitchFamily="34" charset="0"/>
              </a:rPr>
              <a:pPr eaLnBrk="1" hangingPunct="1">
                <a:spcBef>
                  <a:spcPct val="0"/>
                </a:spcBef>
              </a:pPr>
              <a:t>8</a:t>
            </a:fld>
            <a:endParaRPr lang="en-US" altLang="en-US">
              <a:solidFill>
                <a:srgbClr val="000000"/>
              </a:solidFill>
              <a:latin typeface="Tahoma" pitchFamily="34"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altLang="en-US" sz="1100" b="1" dirty="0">
                <a:latin typeface="+mn-lt"/>
              </a:rPr>
              <a:t>KEY MESSAGES</a:t>
            </a:r>
          </a:p>
          <a:p>
            <a:pPr eaLnBrk="1" hangingPunct="1">
              <a:spcBef>
                <a:spcPct val="0"/>
              </a:spcBef>
              <a:defRPr/>
            </a:pPr>
            <a:r>
              <a:rPr lang="en-US" altLang="en-US" sz="1100" dirty="0">
                <a:latin typeface="+mn-lt"/>
              </a:rPr>
              <a:t>Harm Reduction is:</a:t>
            </a:r>
          </a:p>
          <a:p>
            <a:pPr marL="171457" indent="-171457" eaLnBrk="1" hangingPunct="1">
              <a:spcBef>
                <a:spcPts val="1001"/>
              </a:spcBef>
              <a:buFont typeface="Arial" panose="020B0604020202020204" pitchFamily="34" charset="0"/>
              <a:buChar char="•"/>
              <a:defRPr/>
            </a:pPr>
            <a:r>
              <a:rPr lang="en-US" altLang="en-US" sz="1100" dirty="0">
                <a:latin typeface="+mn-lt"/>
              </a:rPr>
              <a:t>A set of practical strategies to reduce negative consequences of drug use and sexual risk.</a:t>
            </a:r>
          </a:p>
          <a:p>
            <a:pPr marL="171457" indent="-171457" eaLnBrk="1" hangingPunct="1">
              <a:spcBef>
                <a:spcPts val="1001"/>
              </a:spcBef>
              <a:buFont typeface="Arial" panose="020B0604020202020204" pitchFamily="34" charset="0"/>
              <a:buChar char="•"/>
              <a:defRPr/>
            </a:pPr>
            <a:r>
              <a:rPr lang="en-US" altLang="en-US" sz="1100" dirty="0">
                <a:latin typeface="+mn-lt"/>
              </a:rPr>
              <a:t>Incorporates a spectrum of strategies including </a:t>
            </a:r>
            <a:r>
              <a:rPr lang="en-US" altLang="en-US" sz="1100" i="1" dirty="0">
                <a:latin typeface="+mn-lt"/>
              </a:rPr>
              <a:t>safer techniques, managed use, </a:t>
            </a:r>
            <a:r>
              <a:rPr lang="en-US" altLang="en-US" sz="1100" dirty="0">
                <a:latin typeface="+mn-lt"/>
              </a:rPr>
              <a:t>and </a:t>
            </a:r>
            <a:r>
              <a:rPr lang="en-US" altLang="en-US" sz="1100" i="1" dirty="0">
                <a:latin typeface="+mn-lt"/>
              </a:rPr>
              <a:t>abstinence.</a:t>
            </a:r>
          </a:p>
          <a:p>
            <a:pPr marL="171457" indent="-171457" eaLnBrk="1" hangingPunct="1">
              <a:spcBef>
                <a:spcPts val="1001"/>
              </a:spcBef>
              <a:buFont typeface="Arial" panose="020B0604020202020204" pitchFamily="34" charset="0"/>
              <a:buChar char="•"/>
              <a:defRPr/>
            </a:pPr>
            <a:r>
              <a:rPr lang="en-US" altLang="en-US" sz="1100" dirty="0">
                <a:latin typeface="+mn-lt"/>
              </a:rPr>
              <a:t>Meets people “where they're at”</a:t>
            </a:r>
            <a:r>
              <a:rPr lang="en-US" altLang="en-US" sz="1100" i="1" dirty="0">
                <a:latin typeface="+mn-lt"/>
              </a:rPr>
              <a:t> but doesn't leave them there. </a:t>
            </a:r>
            <a:r>
              <a:rPr lang="en-US" altLang="en-US" sz="1100" dirty="0">
                <a:latin typeface="+mn-lt"/>
              </a:rPr>
              <a:t>	</a:t>
            </a:r>
          </a:p>
          <a:p>
            <a:endParaRPr lang="en-US" altLang="en-US" sz="1100" dirty="0">
              <a:latin typeface="+mn-lt"/>
              <a:cs typeface="Arial" pitchFamily="34" charset="0"/>
            </a:endParaRPr>
          </a:p>
        </p:txBody>
      </p:sp>
    </p:spTree>
    <p:extLst>
      <p:ext uri="{BB962C8B-B14F-4D97-AF65-F5344CB8AC3E}">
        <p14:creationId xmlns:p14="http://schemas.microsoft.com/office/powerpoint/2010/main" val="20835821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C2BA5-5F5D-4E67-93E8-E3CFA641FB2B}" type="slidenum">
              <a:rPr lang="en-US" altLang="en-US" smtClean="0"/>
              <a:pPr>
                <a:defRPr/>
              </a:pPr>
              <a:t>54</a:t>
            </a:fld>
            <a:endParaRPr lang="en-US" altLang="en-US" dirty="0"/>
          </a:p>
        </p:txBody>
      </p:sp>
    </p:spTree>
    <p:extLst>
      <p:ext uri="{BB962C8B-B14F-4D97-AF65-F5344CB8AC3E}">
        <p14:creationId xmlns:p14="http://schemas.microsoft.com/office/powerpoint/2010/main" val="6823038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349">
              <a:defRPr/>
            </a:pPr>
            <a:r>
              <a:rPr lang="en-US" altLang="en-US" sz="1100" b="1" dirty="0">
                <a:latin typeface="+mn-lt"/>
              </a:rPr>
              <a:t>TRAINER INSTRUCTIONS</a:t>
            </a:r>
          </a:p>
          <a:p>
            <a:pPr defTabSz="921349">
              <a:defRPr/>
            </a:pPr>
            <a:r>
              <a:rPr lang="en-US" altLang="en-US" sz="1100" dirty="0">
                <a:latin typeface="+mn-lt"/>
              </a:rPr>
              <a:t>Read the slide.</a:t>
            </a:r>
          </a:p>
          <a:p>
            <a:pPr defTabSz="921349">
              <a:defRPr/>
            </a:pPr>
            <a:endParaRPr lang="en-US" altLang="en-US" sz="1100" dirty="0">
              <a:latin typeface="+mn-lt"/>
            </a:endParaRPr>
          </a:p>
          <a:p>
            <a:pPr defTabSz="921349">
              <a:defRPr/>
            </a:pPr>
            <a:r>
              <a:rPr lang="en-US" sz="1100" b="1" dirty="0">
                <a:latin typeface="+mn-lt"/>
              </a:rPr>
              <a:t>KEY MESSAGES</a:t>
            </a:r>
          </a:p>
          <a:p>
            <a:pPr defTabSz="921349">
              <a:defRPr/>
            </a:pPr>
            <a:r>
              <a:rPr lang="en-US" sz="1100" dirty="0">
                <a:latin typeface="+mn-lt"/>
              </a:rPr>
              <a:t>Explain that harm reductionists try to address all of these areas: drug, set and setting, and provide examples of interventions.</a:t>
            </a:r>
          </a:p>
          <a:p>
            <a:pPr>
              <a:buFont typeface="Arial" panose="020B0604020202020204" pitchFamily="34" charset="0"/>
              <a:buNone/>
              <a:defRPr/>
            </a:pPr>
            <a:endParaRPr lang="en-US" altLang="en-US" sz="1100" dirty="0"/>
          </a:p>
          <a:p>
            <a:pPr>
              <a:spcBef>
                <a:spcPct val="0"/>
              </a:spcBef>
              <a:defRPr/>
            </a:pPr>
            <a:r>
              <a:rPr lang="en-US" altLang="en-US" sz="1100" b="1" dirty="0">
                <a:cs typeface="Arial" pitchFamily="34" charset="0"/>
                <a:sym typeface="Arial" pitchFamily="34" charset="0"/>
              </a:rPr>
              <a:t>TRAINER INSTRUCTIONS</a:t>
            </a:r>
          </a:p>
          <a:p>
            <a:pPr marL="172753" indent="-172753">
              <a:spcBef>
                <a:spcPct val="0"/>
              </a:spcBef>
              <a:buFont typeface="Arial" panose="020B0604020202020204" pitchFamily="34" charset="0"/>
              <a:buChar char="•"/>
              <a:defRPr/>
            </a:pPr>
            <a:r>
              <a:rPr lang="en-US" altLang="en-US" sz="1100" dirty="0">
                <a:cs typeface="Arial" pitchFamily="34" charset="0"/>
                <a:sym typeface="Arial" pitchFamily="34" charset="0"/>
              </a:rPr>
              <a:t>Encourage people to think beyond one idea or definition of “drug use” and “drug user” where drugs are placed in a “good/bad” dichotomy.</a:t>
            </a:r>
          </a:p>
          <a:p>
            <a:pPr marL="172753" indent="-172753">
              <a:spcBef>
                <a:spcPct val="0"/>
              </a:spcBef>
              <a:buFont typeface="Arial" panose="020B0604020202020204" pitchFamily="34" charset="0"/>
              <a:buChar char="•"/>
              <a:defRPr/>
            </a:pPr>
            <a:r>
              <a:rPr lang="en-US" altLang="en-US" sz="1100" dirty="0">
                <a:cs typeface="Arial" pitchFamily="34" charset="0"/>
                <a:sym typeface="Arial" pitchFamily="34" charset="0"/>
              </a:rPr>
              <a:t>Try to move away from presumptions that there is a single or definable drug user experience. </a:t>
            </a:r>
          </a:p>
          <a:p>
            <a:pPr defTabSz="921349">
              <a:defRPr/>
            </a:pPr>
            <a:endParaRPr lang="en-US" sz="1100" dirty="0">
              <a:latin typeface="+mn-lt"/>
            </a:endParaRPr>
          </a:p>
          <a:p>
            <a:endParaRPr lang="en-US" sz="1100" b="1" dirty="0">
              <a:latin typeface="+mn-lt"/>
            </a:endParaRPr>
          </a:p>
          <a:p>
            <a:r>
              <a:rPr lang="en-US" sz="1100" b="1" dirty="0">
                <a:latin typeface="+mn-lt"/>
              </a:rPr>
              <a:t>NOTES</a:t>
            </a:r>
          </a:p>
          <a:p>
            <a:r>
              <a:rPr lang="en-US" sz="1100" dirty="0">
                <a:latin typeface="+mn-lt"/>
              </a:rPr>
              <a:t>Some people might suggest another approach such as providers should tell the person to stop using drugs altogether. </a:t>
            </a:r>
          </a:p>
          <a:p>
            <a:r>
              <a:rPr lang="en-US" sz="1100" dirty="0">
                <a:latin typeface="+mn-lt"/>
              </a:rPr>
              <a:t>There are two problems with this approach. </a:t>
            </a:r>
          </a:p>
          <a:p>
            <a:pPr marL="230337" indent="-230337">
              <a:buAutoNum type="arabicParenR"/>
            </a:pPr>
            <a:r>
              <a:rPr lang="en-US" sz="1100" dirty="0">
                <a:latin typeface="+mn-lt"/>
              </a:rPr>
              <a:t>Many people don’t experience this as encouragement may cut off their relationship with the provider. </a:t>
            </a:r>
          </a:p>
          <a:p>
            <a:r>
              <a:rPr lang="en-US" sz="1100" dirty="0">
                <a:latin typeface="+mn-lt"/>
              </a:rPr>
              <a:t>Ex: “If you’re a smoker, and every time I see you, I say, “You know, that’s really bad for you,” you’re not going to avoid smoking, you’re going to avoid me.”</a:t>
            </a:r>
          </a:p>
          <a:p>
            <a:r>
              <a:rPr lang="en-US" sz="1100" dirty="0">
                <a:latin typeface="+mn-lt"/>
              </a:rPr>
              <a:t> </a:t>
            </a:r>
          </a:p>
          <a:p>
            <a:r>
              <a:rPr lang="en-US" sz="1100" dirty="0">
                <a:latin typeface="+mn-lt"/>
              </a:rPr>
              <a:t>2) Even clients who are committed to abstinence need this information. </a:t>
            </a:r>
          </a:p>
          <a:p>
            <a:r>
              <a:rPr lang="en-US" sz="1100" dirty="0">
                <a:latin typeface="+mn-lt"/>
              </a:rPr>
              <a:t>Ex: If a person has abstained from heroin for many months and then goes out to get the drug, they might inject the same amount of heroin they did when using regularly. </a:t>
            </a:r>
          </a:p>
          <a:p>
            <a:r>
              <a:rPr lang="en-US" sz="1100" dirty="0">
                <a:latin typeface="+mn-lt"/>
              </a:rPr>
              <a:t>This can lead to fatal overdose, because during the time of abstinence, their tolerance levels have gone down. </a:t>
            </a:r>
          </a:p>
          <a:p>
            <a:pPr marL="172753" indent="-172753" defTabSz="921349">
              <a:buFont typeface="Arial" panose="020B0604020202020204" pitchFamily="34" charset="0"/>
              <a:buChar char="•"/>
              <a:defRPr/>
            </a:pPr>
            <a:r>
              <a:rPr lang="en-US" altLang="en-US" sz="1100" i="1" dirty="0">
                <a:latin typeface="+mn-lt"/>
              </a:rPr>
              <a:t>From the “Trainer’s Manual – An Overview of Harm Reduction in African American Communities.” Harm Reduction Training Institute</a:t>
            </a:r>
            <a:r>
              <a:rPr lang="en-US" altLang="en-US" sz="1100" dirty="0">
                <a:latin typeface="+mn-lt"/>
              </a:rPr>
              <a:t>. </a:t>
            </a:r>
          </a:p>
          <a:p>
            <a:endParaRPr lang="en-US" sz="1100" dirty="0">
              <a:latin typeface="+mn-lt"/>
            </a:endParaRPr>
          </a:p>
          <a:p>
            <a:endParaRPr lang="en-US" sz="1100" dirty="0">
              <a:latin typeface="+mn-lt"/>
            </a:endParaRPr>
          </a:p>
        </p:txBody>
      </p:sp>
      <p:sp>
        <p:nvSpPr>
          <p:cNvPr id="4" name="Slide Number Placeholder 3"/>
          <p:cNvSpPr>
            <a:spLocks noGrp="1"/>
          </p:cNvSpPr>
          <p:nvPr>
            <p:ph type="sldNum" sz="quarter" idx="10"/>
          </p:nvPr>
        </p:nvSpPr>
        <p:spPr/>
        <p:txBody>
          <a:bodyPr/>
          <a:lstStyle/>
          <a:p>
            <a:pPr defTabSz="921349" fontAlgn="auto">
              <a:spcBef>
                <a:spcPts val="0"/>
              </a:spcBef>
              <a:spcAft>
                <a:spcPts val="0"/>
              </a:spcAft>
              <a:defRPr/>
            </a:pPr>
            <a:fld id="{44CC2BA5-5F5D-4E67-93E8-E3CFA641FB2B}" type="slidenum">
              <a:rPr lang="en-US" altLang="en-US" sz="1800" kern="0">
                <a:solidFill>
                  <a:sysClr val="windowText" lastClr="000000"/>
                </a:solidFill>
              </a:rPr>
              <a:pPr defTabSz="921349" fontAlgn="auto">
                <a:spcBef>
                  <a:spcPts val="0"/>
                </a:spcBef>
                <a:spcAft>
                  <a:spcPts val="0"/>
                </a:spcAft>
                <a:defRPr/>
              </a:pPr>
              <a:t>55</a:t>
            </a:fld>
            <a:endParaRPr lang="en-US" altLang="en-US" sz="1800" kern="0" dirty="0">
              <a:solidFill>
                <a:sysClr val="windowText" lastClr="000000"/>
              </a:solidFill>
            </a:endParaRPr>
          </a:p>
        </p:txBody>
      </p:sp>
    </p:spTree>
    <p:extLst>
      <p:ext uri="{BB962C8B-B14F-4D97-AF65-F5344CB8AC3E}">
        <p14:creationId xmlns:p14="http://schemas.microsoft.com/office/powerpoint/2010/main" val="4640765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xfrm>
            <a:off x="1182688" y="698500"/>
            <a:ext cx="4646612" cy="3484563"/>
          </a:xfrm>
          <a:ln/>
        </p:spPr>
      </p:sp>
      <p:sp>
        <p:nvSpPr>
          <p:cNvPr id="246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b="1" dirty="0">
                <a:latin typeface="+mn-lt"/>
                <a:cs typeface="Arial" pitchFamily="34" charset="0"/>
              </a:rPr>
              <a:t>KEY MESSAGES</a:t>
            </a:r>
          </a:p>
          <a:p>
            <a:pPr>
              <a:buFontTx/>
              <a:buChar char="•"/>
            </a:pPr>
            <a:r>
              <a:rPr lang="en-US" altLang="en-US" sz="1100" dirty="0">
                <a:latin typeface="+mn-lt"/>
                <a:cs typeface="Arial" pitchFamily="34" charset="0"/>
              </a:rPr>
              <a:t>There are six stages that make up the process of change</a:t>
            </a:r>
          </a:p>
          <a:p>
            <a:pPr>
              <a:buFontTx/>
              <a:buChar char="•"/>
            </a:pPr>
            <a:r>
              <a:rPr lang="en-US" altLang="en-US" sz="1100" dirty="0">
                <a:latin typeface="+mn-lt"/>
                <a:cs typeface="Arial" pitchFamily="34" charset="0"/>
              </a:rPr>
              <a:t>We all go through the process of change shown in the stages of change model.</a:t>
            </a:r>
          </a:p>
          <a:p>
            <a:pPr>
              <a:buFontTx/>
              <a:buChar char="•"/>
            </a:pPr>
            <a:r>
              <a:rPr lang="en-US" altLang="en-US" sz="1100" dirty="0">
                <a:latin typeface="+mn-lt"/>
                <a:cs typeface="Arial" pitchFamily="34" charset="0"/>
              </a:rPr>
              <a:t>The stages of change model is not a purely linear model. </a:t>
            </a:r>
          </a:p>
          <a:p>
            <a:pPr>
              <a:buFontTx/>
              <a:buChar char="•"/>
            </a:pPr>
            <a:r>
              <a:rPr lang="en-US" altLang="en-US" sz="1100" dirty="0">
                <a:latin typeface="+mn-lt"/>
                <a:cs typeface="Arial" pitchFamily="34" charset="0"/>
              </a:rPr>
              <a:t>People move from one stage to the next at their own pace, can go backwards to a previous step in the process, and can relapse at any time.</a:t>
            </a:r>
          </a:p>
          <a:p>
            <a:pPr>
              <a:buFontTx/>
              <a:buChar char="•"/>
            </a:pPr>
            <a:r>
              <a:rPr lang="en-US" altLang="en-US" sz="1100" dirty="0">
                <a:latin typeface="+mn-lt"/>
                <a:cs typeface="Arial" pitchFamily="34" charset="0"/>
              </a:rPr>
              <a:t>An individual may be at different stages for different behaviors (example: someone might be at pre-contemplation around their crack use, but at maintenance around their heroin use).</a:t>
            </a:r>
          </a:p>
          <a:p>
            <a:pPr>
              <a:buFontTx/>
              <a:buChar char="•"/>
            </a:pPr>
            <a:r>
              <a:rPr lang="en-US" altLang="en-US" sz="1100" dirty="0">
                <a:latin typeface="+mn-lt"/>
                <a:cs typeface="Arial" pitchFamily="34" charset="0"/>
              </a:rPr>
              <a:t>Relapse or return is a normal part of the process of change that is to be expected. </a:t>
            </a:r>
          </a:p>
          <a:p>
            <a:pPr>
              <a:buFontTx/>
              <a:buChar char="•"/>
            </a:pPr>
            <a:r>
              <a:rPr lang="en-US" altLang="en-US" sz="1100" dirty="0">
                <a:latin typeface="+mn-lt"/>
                <a:cs typeface="Arial" pitchFamily="34" charset="0"/>
              </a:rPr>
              <a:t>Planning for barriers in the preparation stage and beyond can help prevent the likelihood of relapsing/slipping in the future.</a:t>
            </a:r>
          </a:p>
          <a:p>
            <a:pPr>
              <a:buFontTx/>
              <a:buChar char="•"/>
            </a:pPr>
            <a:r>
              <a:rPr lang="en-US" altLang="en-US" sz="1100" dirty="0">
                <a:latin typeface="+mn-lt"/>
                <a:cs typeface="Arial" pitchFamily="34" charset="0"/>
              </a:rPr>
              <a:t>Social support is an important part of the process of change.</a:t>
            </a:r>
          </a:p>
          <a:p>
            <a:pPr>
              <a:buFontTx/>
              <a:buChar char="•"/>
            </a:pPr>
            <a:r>
              <a:rPr lang="en-US" altLang="en-US" sz="1100" dirty="0">
                <a:latin typeface="+mn-lt"/>
                <a:cs typeface="Arial" pitchFamily="34" charset="0"/>
              </a:rPr>
              <a:t>MI helps an individual move through the process of change. It does so using different techniques at different stages.</a:t>
            </a:r>
          </a:p>
          <a:p>
            <a:pPr marL="228610" indent="-228610"/>
            <a:endParaRPr lang="en-US" altLang="en-US" sz="1100" u="sng" dirty="0">
              <a:latin typeface="+mn-lt"/>
            </a:endParaRPr>
          </a:p>
          <a:p>
            <a:pPr marL="228610" indent="-228610"/>
            <a:r>
              <a:rPr lang="en-US" altLang="en-US" sz="1100" u="sng" dirty="0">
                <a:latin typeface="+mn-lt"/>
              </a:rPr>
              <a:t>Use same thread for the 6 stages: smoking cigarettes</a:t>
            </a:r>
            <a:r>
              <a:rPr lang="en-US" altLang="en-US" sz="1100" dirty="0">
                <a:latin typeface="+mn-lt"/>
              </a:rPr>
              <a:t>, for example:</a:t>
            </a:r>
          </a:p>
          <a:p>
            <a:pPr marL="228610" indent="-228610">
              <a:buFontTx/>
              <a:buChar char="•"/>
            </a:pPr>
            <a:r>
              <a:rPr lang="en-US" altLang="en-US" sz="1100" dirty="0">
                <a:solidFill>
                  <a:srgbClr val="9900CC"/>
                </a:solidFill>
                <a:latin typeface="+mn-lt"/>
              </a:rPr>
              <a:t>PRE-CONTEMPLATION </a:t>
            </a:r>
          </a:p>
          <a:p>
            <a:r>
              <a:rPr lang="en-US" altLang="en-US" sz="1100" b="1" dirty="0">
                <a:solidFill>
                  <a:srgbClr val="9900CC"/>
                </a:solidFill>
                <a:latin typeface="+mn-lt"/>
              </a:rPr>
              <a:t>No intention to take action within the next 6 months</a:t>
            </a:r>
            <a:r>
              <a:rPr lang="en-US" altLang="en-US" sz="1100" b="1" i="1" dirty="0">
                <a:solidFill>
                  <a:srgbClr val="0000FF"/>
                </a:solidFill>
                <a:latin typeface="+mn-lt"/>
              </a:rPr>
              <a:t>–</a:t>
            </a:r>
            <a:r>
              <a:rPr lang="en-US" altLang="en-US" sz="1100" i="1" dirty="0">
                <a:solidFill>
                  <a:srgbClr val="0000FF"/>
                </a:solidFill>
                <a:latin typeface="+mn-lt"/>
              </a:rPr>
              <a:t> </a:t>
            </a:r>
            <a:r>
              <a:rPr lang="en-US" altLang="en-US" sz="1100" dirty="0">
                <a:solidFill>
                  <a:srgbClr val="0000FF"/>
                </a:solidFill>
                <a:latin typeface="+mn-lt"/>
              </a:rPr>
              <a:t>I buy a pack of smokes in the morning and have a few with my coffee</a:t>
            </a:r>
            <a:endParaRPr lang="en-US" altLang="en-US" sz="1100" i="1" dirty="0">
              <a:solidFill>
                <a:srgbClr val="0000FF"/>
              </a:solidFill>
              <a:latin typeface="+mn-lt"/>
            </a:endParaRPr>
          </a:p>
          <a:p>
            <a:pPr marL="228610" indent="-228610">
              <a:buFontTx/>
              <a:buChar char="•"/>
            </a:pPr>
            <a:r>
              <a:rPr lang="en-US" altLang="en-US" sz="1100" dirty="0">
                <a:solidFill>
                  <a:srgbClr val="9900CC"/>
                </a:solidFill>
                <a:latin typeface="+mn-lt"/>
              </a:rPr>
              <a:t>CONTEMPLATION </a:t>
            </a:r>
            <a:endParaRPr lang="en-US" altLang="en-US" sz="1100" i="1" dirty="0">
              <a:solidFill>
                <a:srgbClr val="0000FF"/>
              </a:solidFill>
              <a:latin typeface="+mn-lt"/>
            </a:endParaRPr>
          </a:p>
          <a:p>
            <a:r>
              <a:rPr lang="en-US" altLang="en-US" sz="1100" b="1" dirty="0">
                <a:solidFill>
                  <a:srgbClr val="9900CC"/>
                </a:solidFill>
                <a:latin typeface="+mn-lt"/>
              </a:rPr>
              <a:t>Intends to take action within the next 6 months</a:t>
            </a:r>
          </a:p>
          <a:p>
            <a:r>
              <a:rPr lang="en-US" altLang="en-US" sz="1100" dirty="0">
                <a:solidFill>
                  <a:srgbClr val="0000FF"/>
                </a:solidFill>
                <a:latin typeface="+mn-lt"/>
              </a:rPr>
              <a:t>I hear smoking kills, I know this, I’m just starting to think to slow down maybe</a:t>
            </a:r>
            <a:endParaRPr lang="en-US" altLang="en-US" sz="1100" i="1" dirty="0">
              <a:solidFill>
                <a:srgbClr val="0000FF"/>
              </a:solidFill>
              <a:latin typeface="+mn-lt"/>
            </a:endParaRPr>
          </a:p>
          <a:p>
            <a:pPr marL="228610" indent="-228610">
              <a:buFontTx/>
              <a:buChar char="•"/>
            </a:pPr>
            <a:r>
              <a:rPr lang="en-US" altLang="en-US" sz="1100" dirty="0">
                <a:solidFill>
                  <a:srgbClr val="9900CC"/>
                </a:solidFill>
                <a:latin typeface="+mn-lt"/>
              </a:rPr>
              <a:t>PREPARATION </a:t>
            </a:r>
          </a:p>
          <a:p>
            <a:pPr defTabSz="914439">
              <a:defRPr/>
            </a:pPr>
            <a:r>
              <a:rPr lang="en-US" altLang="en-US" sz="1100" b="1" dirty="0">
                <a:solidFill>
                  <a:srgbClr val="9900CC"/>
                </a:solidFill>
                <a:latin typeface="+mn-lt"/>
              </a:rPr>
              <a:t>Intends to take action within the next 30 days and has take some behavioral steps in this direction</a:t>
            </a:r>
          </a:p>
          <a:p>
            <a:r>
              <a:rPr lang="en-US" altLang="en-US" sz="1100" dirty="0">
                <a:solidFill>
                  <a:srgbClr val="0000FF"/>
                </a:solidFill>
                <a:latin typeface="+mn-lt"/>
              </a:rPr>
              <a:t>I got a plan: I chew  that gum for 2 weeks, I stop smoking before 12 noon, I have an end-date</a:t>
            </a:r>
            <a:endParaRPr lang="en-US" altLang="en-US" sz="1100" i="1" dirty="0">
              <a:solidFill>
                <a:srgbClr val="0000FF"/>
              </a:solidFill>
              <a:latin typeface="+mn-lt"/>
            </a:endParaRPr>
          </a:p>
          <a:p>
            <a:pPr marL="228610" indent="-228610">
              <a:buFontTx/>
              <a:buChar char="•"/>
            </a:pPr>
            <a:r>
              <a:rPr lang="en-US" altLang="en-US" sz="1100" dirty="0">
                <a:solidFill>
                  <a:srgbClr val="9900CC"/>
                </a:solidFill>
                <a:latin typeface="+mn-lt"/>
              </a:rPr>
              <a:t>ACTION </a:t>
            </a:r>
            <a:endParaRPr lang="en-US" altLang="en-US" sz="1100" i="1" dirty="0">
              <a:solidFill>
                <a:srgbClr val="0000FF"/>
              </a:solidFill>
              <a:latin typeface="+mn-lt"/>
            </a:endParaRPr>
          </a:p>
          <a:p>
            <a:pPr defTabSz="914439">
              <a:defRPr/>
            </a:pPr>
            <a:r>
              <a:rPr lang="en-US" altLang="en-US" sz="1100" b="1" dirty="0">
                <a:solidFill>
                  <a:srgbClr val="9900CC"/>
                </a:solidFill>
                <a:latin typeface="+mn-lt"/>
              </a:rPr>
              <a:t>Putting plan in action and changing behavior 1-6 months </a:t>
            </a:r>
          </a:p>
          <a:p>
            <a:r>
              <a:rPr lang="en-US" altLang="en-US" sz="1100" dirty="0">
                <a:solidFill>
                  <a:srgbClr val="0000FF"/>
                </a:solidFill>
                <a:latin typeface="+mn-lt"/>
              </a:rPr>
              <a:t>I’m not smoking, one day at a time! </a:t>
            </a:r>
            <a:endParaRPr lang="en-US" altLang="en-US" sz="1100" i="1" dirty="0">
              <a:solidFill>
                <a:srgbClr val="0000FF"/>
              </a:solidFill>
              <a:latin typeface="+mn-lt"/>
            </a:endParaRPr>
          </a:p>
          <a:p>
            <a:pPr marL="228610" indent="-228610">
              <a:buFontTx/>
              <a:buChar char="•"/>
            </a:pPr>
            <a:r>
              <a:rPr lang="en-US" altLang="en-US" sz="1100" dirty="0">
                <a:solidFill>
                  <a:srgbClr val="9900CC"/>
                </a:solidFill>
                <a:latin typeface="+mn-lt"/>
              </a:rPr>
              <a:t>MAINTENANCE </a:t>
            </a:r>
            <a:endParaRPr lang="en-US" altLang="en-US" sz="1100" i="1" dirty="0">
              <a:solidFill>
                <a:srgbClr val="0000FF"/>
              </a:solidFill>
              <a:latin typeface="+mn-lt"/>
            </a:endParaRPr>
          </a:p>
          <a:p>
            <a:pPr defTabSz="914439">
              <a:defRPr/>
            </a:pPr>
            <a:r>
              <a:rPr lang="en-US" altLang="en-US" sz="1100" b="1" dirty="0">
                <a:solidFill>
                  <a:srgbClr val="9900CC"/>
                </a:solidFill>
                <a:latin typeface="+mn-lt"/>
              </a:rPr>
              <a:t>Changed behavior for more than 6 months</a:t>
            </a:r>
          </a:p>
          <a:p>
            <a:pPr marL="228610" indent="-228610">
              <a:buFontTx/>
              <a:buChar char="•"/>
            </a:pPr>
            <a:r>
              <a:rPr lang="en-US" altLang="en-US" sz="1100" dirty="0">
                <a:solidFill>
                  <a:srgbClr val="9900CC"/>
                </a:solidFill>
              </a:rPr>
              <a:t>RELAPSE</a:t>
            </a:r>
          </a:p>
          <a:p>
            <a:pPr defTabSz="914439">
              <a:defRPr/>
            </a:pPr>
            <a:r>
              <a:rPr lang="en-US" altLang="en-US" sz="1100" b="1" dirty="0">
                <a:solidFill>
                  <a:srgbClr val="9900CC"/>
                </a:solidFill>
              </a:rPr>
              <a:t>Resumed behavior that person changed during Maintenance</a:t>
            </a:r>
          </a:p>
          <a:p>
            <a:pPr marL="228610" indent="-228610">
              <a:buFontTx/>
              <a:buChar char="•"/>
            </a:pPr>
            <a:endParaRPr lang="en-US" altLang="en-US" sz="1100" b="1" dirty="0">
              <a:solidFill>
                <a:srgbClr val="9900CC"/>
              </a:solidFill>
              <a:latin typeface="+mn-lt"/>
            </a:endParaRPr>
          </a:p>
          <a:p>
            <a:r>
              <a:rPr lang="en-US" altLang="en-US" sz="1100" i="1" dirty="0">
                <a:solidFill>
                  <a:srgbClr val="0000FF"/>
                </a:solidFill>
                <a:latin typeface="+mn-lt"/>
              </a:rPr>
              <a:t>– </a:t>
            </a:r>
            <a:r>
              <a:rPr lang="en-US" altLang="en-US" sz="1100" dirty="0">
                <a:solidFill>
                  <a:srgbClr val="0000FF"/>
                </a:solidFill>
                <a:latin typeface="+mn-lt"/>
              </a:rPr>
              <a:t>Some say you need 6 months of doing something for real before you hit ‘maintenance’ </a:t>
            </a:r>
            <a:endParaRPr lang="en-US" altLang="en-US" sz="1100" i="1" dirty="0">
              <a:solidFill>
                <a:srgbClr val="0000FF"/>
              </a:solidFill>
              <a:latin typeface="+mn-lt"/>
            </a:endParaRPr>
          </a:p>
          <a:p>
            <a:pPr marL="228610" indent="-228610">
              <a:buFontTx/>
              <a:buChar char="•"/>
            </a:pPr>
            <a:r>
              <a:rPr lang="en-US" altLang="en-US" sz="1100" dirty="0">
                <a:solidFill>
                  <a:srgbClr val="9900CC"/>
                </a:solidFill>
                <a:latin typeface="+mn-lt"/>
              </a:rPr>
              <a:t>RELAPSE– has also been called Recycling </a:t>
            </a:r>
            <a:r>
              <a:rPr lang="en-US" dirty="0"/>
              <a:t>which is not a stage in itself but rather the "return from Action or Maintenance to an earlier stage. Providers recognize there is a statistical chance the client will relapse; this is a part of the process and is not considered a failure or the participant being a failure. Relapse is an opportunity to take another look at your Change Plan (Preparation) and determine what factors would make it less difficult when trying Action again. Ex: if the person ties cigarette smoking with coffee drinking, can they switch to another beverage in the morning such as green tea, black tea, or something that is not coffee?</a:t>
            </a:r>
            <a:endParaRPr lang="en-US" altLang="en-US" sz="1100" dirty="0">
              <a:solidFill>
                <a:srgbClr val="9900CC"/>
              </a:solidFill>
              <a:latin typeface="+mn-lt"/>
            </a:endParaRPr>
          </a:p>
          <a:p>
            <a:pPr marL="228610" indent="-228610">
              <a:buFontTx/>
              <a:buChar char="•"/>
            </a:pPr>
            <a:endParaRPr lang="en-US" altLang="en-US" sz="1100" i="1" dirty="0">
              <a:solidFill>
                <a:srgbClr val="9900CC"/>
              </a:solidFill>
              <a:latin typeface="+mn-lt"/>
            </a:endParaRPr>
          </a:p>
          <a:p>
            <a:r>
              <a:rPr lang="en-US" altLang="en-US" sz="1100" dirty="0">
                <a:solidFill>
                  <a:srgbClr val="0000FF"/>
                </a:solidFill>
                <a:latin typeface="+mn-lt"/>
              </a:rPr>
              <a:t>Lapse is doing that one thing maybe once, </a:t>
            </a:r>
            <a:r>
              <a:rPr lang="en-US" altLang="en-US" sz="1100" dirty="0" err="1">
                <a:solidFill>
                  <a:srgbClr val="0000FF"/>
                </a:solidFill>
                <a:latin typeface="+mn-lt"/>
              </a:rPr>
              <a:t>ReLapse</a:t>
            </a:r>
            <a:r>
              <a:rPr lang="en-US" altLang="en-US" sz="1100" dirty="0">
                <a:solidFill>
                  <a:srgbClr val="0000FF"/>
                </a:solidFill>
                <a:latin typeface="+mn-lt"/>
              </a:rPr>
              <a:t> is when you resume the behavior; I bum a smoke from at a party after having not smoked for 6 months (Lapse), I start buying a pack in the morning to go with my coffee (</a:t>
            </a:r>
            <a:r>
              <a:rPr lang="en-US" altLang="en-US" sz="1100" dirty="0" err="1">
                <a:solidFill>
                  <a:srgbClr val="0000FF"/>
                </a:solidFill>
                <a:latin typeface="+mn-lt"/>
              </a:rPr>
              <a:t>ReLapse</a:t>
            </a:r>
            <a:r>
              <a:rPr lang="en-US" altLang="en-US" sz="1100" dirty="0">
                <a:solidFill>
                  <a:srgbClr val="0000FF"/>
                </a:solidFill>
                <a:latin typeface="+mn-lt"/>
              </a:rPr>
              <a:t>).  </a:t>
            </a:r>
          </a:p>
          <a:p>
            <a:pPr marL="228610" indent="-228610">
              <a:buFontTx/>
              <a:buChar char="•"/>
            </a:pPr>
            <a:r>
              <a:rPr lang="en-US" altLang="en-US" sz="1100" dirty="0">
                <a:solidFill>
                  <a:srgbClr val="0000FF"/>
                </a:solidFill>
                <a:latin typeface="+mn-lt"/>
              </a:rPr>
              <a:t>Re/Lapse can be used to re-calibrate Preparation: maybe I can’t handle coffee without cigarettes so my next run at this includes drinking green tea in the morning (Action) </a:t>
            </a:r>
            <a:r>
              <a:rPr lang="en-US" altLang="en-US" sz="1100" dirty="0" err="1">
                <a:solidFill>
                  <a:srgbClr val="0000FF"/>
                </a:solidFill>
                <a:latin typeface="+mn-lt"/>
              </a:rPr>
              <a:t>til</a:t>
            </a:r>
            <a:r>
              <a:rPr lang="en-US" altLang="en-US" sz="1100" dirty="0">
                <a:solidFill>
                  <a:srgbClr val="0000FF"/>
                </a:solidFill>
                <a:latin typeface="+mn-lt"/>
              </a:rPr>
              <a:t> I feel confident I can have the coffee without cigarettes or get in the habit to not drink coffee.</a:t>
            </a:r>
            <a:endParaRPr lang="en-US" altLang="en-US" sz="1100" b="1" dirty="0">
              <a:latin typeface="+mn-lt"/>
              <a:cs typeface="Arial" pitchFamily="34" charset="0"/>
            </a:endParaRPr>
          </a:p>
          <a:p>
            <a:endParaRPr lang="en-US" sz="1100" i="1" dirty="0">
              <a:latin typeface="+mn-lt"/>
            </a:endParaRPr>
          </a:p>
          <a:p>
            <a:r>
              <a:rPr lang="en-US" sz="1100" b="1" dirty="0">
                <a:latin typeface="+mn-lt"/>
              </a:rPr>
              <a:t>NOTES</a:t>
            </a:r>
          </a:p>
          <a:p>
            <a:r>
              <a:rPr lang="en-US" sz="1100" dirty="0"/>
              <a:t>This version of Stages of Change describes the sixth step as Return/Relapse. The original </a:t>
            </a:r>
            <a:r>
              <a:rPr lang="en-US" sz="1100" dirty="0" err="1"/>
              <a:t>transtheoretical</a:t>
            </a:r>
            <a:r>
              <a:rPr lang="en-US" sz="1100" dirty="0"/>
              <a:t> model uses Termination as the sixth step and recognizes Relapse/Resume as an aspect of this process rather it’s own stage.</a:t>
            </a:r>
          </a:p>
          <a:p>
            <a:endParaRPr lang="en-US" sz="1100" dirty="0">
              <a:latin typeface="+mn-lt"/>
            </a:endParaRPr>
          </a:p>
          <a:p>
            <a:r>
              <a:rPr lang="en-US" sz="1100" dirty="0">
                <a:latin typeface="+mn-lt"/>
              </a:rPr>
              <a:t>The </a:t>
            </a:r>
            <a:r>
              <a:rPr lang="en-US" sz="1100" dirty="0" err="1">
                <a:latin typeface="+mn-lt"/>
              </a:rPr>
              <a:t>transtheoretical</a:t>
            </a:r>
            <a:r>
              <a:rPr lang="en-US" sz="1100" dirty="0">
                <a:latin typeface="+mn-lt"/>
              </a:rPr>
              <a:t> model posits that health behavior change involves progress through six stages of change: </a:t>
            </a:r>
            <a:r>
              <a:rPr lang="en-US" sz="1100" dirty="0" err="1">
                <a:latin typeface="+mn-lt"/>
              </a:rPr>
              <a:t>precontemplation</a:t>
            </a:r>
            <a:r>
              <a:rPr lang="en-US" sz="1100" dirty="0">
                <a:latin typeface="+mn-lt"/>
              </a:rPr>
              <a:t>, contemplation, preparation, action, maintenance, and termination. </a:t>
            </a:r>
            <a:r>
              <a:rPr lang="en-US" sz="1100" u="sng" dirty="0">
                <a:latin typeface="+mn-lt"/>
              </a:rPr>
              <a:t>Basic research has generated a rule of thumb for at-risk populations: 40% in </a:t>
            </a:r>
            <a:r>
              <a:rPr lang="en-US" sz="1100" u="sng" dirty="0" err="1">
                <a:latin typeface="+mn-lt"/>
              </a:rPr>
              <a:t>precontemplation</a:t>
            </a:r>
            <a:r>
              <a:rPr lang="en-US" sz="1100" u="sng" dirty="0">
                <a:latin typeface="+mn-lt"/>
              </a:rPr>
              <a:t>, 40% in contemplation, and 20% in preparation.</a:t>
            </a:r>
            <a:r>
              <a:rPr lang="en-US" sz="1100" dirty="0">
                <a:latin typeface="+mn-lt"/>
              </a:rPr>
              <a:t> </a:t>
            </a:r>
          </a:p>
          <a:p>
            <a:pPr marL="171457" indent="-171457" defTabSz="914439">
              <a:buFont typeface="Arial" panose="020B0604020202020204" pitchFamily="34" charset="0"/>
              <a:buChar char="•"/>
              <a:defRPr/>
            </a:pPr>
            <a:r>
              <a:rPr lang="en-US" sz="1100" dirty="0">
                <a:latin typeface="+mn-lt"/>
              </a:rPr>
              <a:t>James O. Prochaska and Wayne F. </a:t>
            </a:r>
            <a:r>
              <a:rPr lang="en-US" sz="1100" dirty="0" err="1">
                <a:latin typeface="+mn-lt"/>
              </a:rPr>
              <a:t>Velicer</a:t>
            </a:r>
            <a:r>
              <a:rPr lang="en-US" sz="1100" dirty="0">
                <a:latin typeface="+mn-lt"/>
              </a:rPr>
              <a:t> (</a:t>
            </a:r>
            <a:r>
              <a:rPr lang="en-US" sz="1100" i="1" dirty="0">
                <a:latin typeface="+mn-lt"/>
              </a:rPr>
              <a:t>1997</a:t>
            </a:r>
            <a:r>
              <a:rPr lang="en-US" sz="1100" dirty="0">
                <a:latin typeface="+mn-lt"/>
              </a:rPr>
              <a:t>) The </a:t>
            </a:r>
            <a:r>
              <a:rPr lang="en-US" sz="1100" dirty="0" err="1">
                <a:latin typeface="+mn-lt"/>
              </a:rPr>
              <a:t>Transtheoretical</a:t>
            </a:r>
            <a:r>
              <a:rPr lang="en-US" sz="1100" dirty="0">
                <a:latin typeface="+mn-lt"/>
              </a:rPr>
              <a:t> Model of Health Behavior Change. American Journal of Health Promotion: September/October 1997, Vol. 12, No. 1, pp. 38-48.</a:t>
            </a:r>
          </a:p>
          <a:p>
            <a:endParaRPr lang="en-US" altLang="en-US" sz="1100" dirty="0">
              <a:latin typeface="+mn-lt"/>
              <a:cs typeface="Arial" pitchFamily="34" charset="0"/>
            </a:endParaRPr>
          </a:p>
          <a:p>
            <a:pPr marL="228610" indent="-228610"/>
            <a:endParaRPr lang="en-US" altLang="en-US" sz="1100" b="1" dirty="0">
              <a:latin typeface="+mn-lt"/>
            </a:endParaRPr>
          </a:p>
          <a:p>
            <a:endParaRPr lang="en-US" altLang="en-US" sz="1100" dirty="0">
              <a:latin typeface="+mn-lt"/>
              <a:cs typeface="Arial" pitchFamily="34" charset="0"/>
            </a:endParaRPr>
          </a:p>
          <a:p>
            <a:pPr marL="228610" indent="-228610">
              <a:buFontTx/>
              <a:buChar char="•"/>
            </a:pPr>
            <a:endParaRPr lang="en-US" altLang="en-US" sz="1100" dirty="0">
              <a:latin typeface="+mn-lt"/>
            </a:endParaRPr>
          </a:p>
        </p:txBody>
      </p:sp>
      <p:sp>
        <p:nvSpPr>
          <p:cNvPr id="246788" name="Slide Number Placeholder 3"/>
          <p:cNvSpPr txBox="1">
            <a:spLocks noGrp="1"/>
          </p:cNvSpPr>
          <p:nvPr/>
        </p:nvSpPr>
        <p:spPr bwMode="auto">
          <a:xfrm>
            <a:off x="3972776" y="8829823"/>
            <a:ext cx="3037626" cy="46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2" tIns="46241" rIns="92482" bIns="46241" anchor="b"/>
          <a:lstStyle>
            <a:lvl1pPr defTabSz="923925"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23925"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23925"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23925"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23925"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1" hangingPunct="1">
              <a:spcBef>
                <a:spcPct val="0"/>
              </a:spcBef>
            </a:pPr>
            <a:fld id="{13BF3F93-D01B-4DB6-94F6-1B32D95F457B}" type="slidenum">
              <a:rPr lang="en-US" altLang="en-US">
                <a:latin typeface="Tahoma" pitchFamily="34" charset="0"/>
                <a:cs typeface="Arial" pitchFamily="34" charset="0"/>
              </a:rPr>
              <a:pPr algn="r" eaLnBrk="1" hangingPunct="1">
                <a:spcBef>
                  <a:spcPct val="0"/>
                </a:spcBef>
              </a:pPr>
              <a:t>56</a:t>
            </a:fld>
            <a:endParaRPr lang="en-US" altLang="en-US">
              <a:latin typeface="Tahoma" pitchFamily="34" charset="0"/>
              <a:cs typeface="Arial" pitchFamily="34" charset="0"/>
            </a:endParaRPr>
          </a:p>
        </p:txBody>
      </p:sp>
    </p:spTree>
    <p:extLst>
      <p:ext uri="{BB962C8B-B14F-4D97-AF65-F5344CB8AC3E}">
        <p14:creationId xmlns:p14="http://schemas.microsoft.com/office/powerpoint/2010/main" val="271422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a:latin typeface="Arial" panose="020B0604020202020204" pitchFamily="34" charset="0"/>
                <a:ea typeface="ＭＳ Ｐゴシック" panose="020B0600070205080204" pitchFamily="34" charset="-128"/>
                <a:cs typeface="Arial" panose="020B0604020202020204" pitchFamily="34" charset="0"/>
              </a:rPr>
              <a:t>KEY MESSAGES</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a:p>
            <a:r>
              <a:rPr lang="en-US" altLang="en-US" sz="2800" u="sng">
                <a:latin typeface="Arial" panose="020B0604020202020204" pitchFamily="34" charset="0"/>
                <a:cs typeface="Arial" panose="020B0604020202020204" pitchFamily="34" charset="0"/>
              </a:rPr>
              <a:t>Ask open-ended questions</a:t>
            </a:r>
            <a:endParaRPr lang="en-US" altLang="en-US" sz="2800" i="1" u="sng">
              <a:latin typeface="Arial" panose="020B0604020202020204" pitchFamily="34" charset="0"/>
              <a:cs typeface="Arial" panose="020B0604020202020204" pitchFamily="34" charset="0"/>
            </a:endParaRPr>
          </a:p>
          <a:p>
            <a:r>
              <a:rPr lang="en-US" altLang="en-US" sz="2000">
                <a:latin typeface="Arial" panose="020B0604020202020204" pitchFamily="34" charset="0"/>
                <a:cs typeface="Arial" panose="020B0604020202020204" pitchFamily="34" charset="0"/>
              </a:rPr>
              <a:t>In the past, how have you overcome an important obstacle in your life? </a:t>
            </a:r>
          </a:p>
          <a:p>
            <a:r>
              <a:rPr lang="en-US" altLang="en-US" sz="2800" u="sng">
                <a:latin typeface="Arial" panose="020B0604020202020204" pitchFamily="34" charset="0"/>
                <a:cs typeface="Arial" panose="020B0604020202020204" pitchFamily="34" charset="0"/>
              </a:rPr>
              <a:t>Use affirming statements</a:t>
            </a:r>
          </a:p>
          <a:p>
            <a:r>
              <a:rPr lang="en-US" altLang="en-US" sz="2000">
                <a:latin typeface="Arial" panose="020B0604020202020204" pitchFamily="34" charset="0"/>
                <a:cs typeface="Arial" panose="020B0604020202020204" pitchFamily="34" charset="0"/>
              </a:rPr>
              <a:t>You've accomplished a lot around moderating your use.</a:t>
            </a:r>
          </a:p>
          <a:p>
            <a:r>
              <a:rPr lang="en-US" altLang="en-US" sz="2800" u="sng">
                <a:latin typeface="Arial" panose="020B0604020202020204" pitchFamily="34" charset="0"/>
                <a:cs typeface="Arial" panose="020B0604020202020204" pitchFamily="34" charset="0"/>
              </a:rPr>
              <a:t>Reflective listening &amp; summaries</a:t>
            </a:r>
          </a:p>
          <a:p>
            <a:r>
              <a:rPr lang="en-US" altLang="en-US" sz="2000">
                <a:latin typeface="Arial" panose="020B0604020202020204" pitchFamily="34" charset="0"/>
                <a:cs typeface="Arial" panose="020B0604020202020204" pitchFamily="34" charset="0"/>
              </a:rPr>
              <a:t>Just to make sure I’m understanding you correctly…</a:t>
            </a:r>
          </a:p>
          <a:p>
            <a:r>
              <a:rPr lang="en-US" altLang="en-US" sz="2800" u="sng">
                <a:latin typeface="Arial" panose="020B0604020202020204" pitchFamily="34" charset="0"/>
                <a:cs typeface="Arial" panose="020B0604020202020204" pitchFamily="34" charset="0"/>
              </a:rPr>
              <a:t>Decision balance </a:t>
            </a:r>
          </a:p>
          <a:p>
            <a:r>
              <a:rPr lang="en-US" altLang="en-US" sz="2800">
                <a:latin typeface="Arial" panose="020B0604020202020204" pitchFamily="34" charset="0"/>
                <a:cs typeface="Arial" panose="020B0604020202020204" pitchFamily="34" charset="0"/>
              </a:rPr>
              <a:t>(ambivalence, contemplation)</a:t>
            </a:r>
          </a:p>
          <a:p>
            <a:r>
              <a:rPr lang="en-US" altLang="en-US" sz="2000">
                <a:latin typeface="Arial" panose="020B0604020202020204" pitchFamily="34" charset="0"/>
                <a:cs typeface="Arial" panose="020B0604020202020204" pitchFamily="34" charset="0"/>
              </a:rPr>
              <a:t>Good things about using x/not-so-good-things</a:t>
            </a:r>
          </a:p>
          <a:p>
            <a:r>
              <a:rPr lang="en-US" altLang="en-US" sz="2800" u="sng">
                <a:latin typeface="Arial" panose="020B0604020202020204" pitchFamily="34" charset="0"/>
                <a:cs typeface="Arial" panose="020B0604020202020204" pitchFamily="34" charset="0"/>
              </a:rPr>
              <a:t>Change plan </a:t>
            </a:r>
          </a:p>
          <a:p>
            <a:r>
              <a:rPr lang="en-US" altLang="en-US" sz="2800">
                <a:latin typeface="Arial" panose="020B0604020202020204" pitchFamily="34" charset="0"/>
                <a:cs typeface="Arial" panose="020B0604020202020204" pitchFamily="34" charset="0"/>
              </a:rPr>
              <a:t>(determination/preparation)</a:t>
            </a:r>
          </a:p>
          <a:p>
            <a:pPr>
              <a:buFontTx/>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Participant choice based on need and readiness</a:t>
            </a:r>
          </a:p>
          <a:p>
            <a:pPr>
              <a:buFontTx/>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Menu of options</a:t>
            </a:r>
          </a:p>
          <a:p>
            <a:pPr>
              <a:buFontTx/>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Make long-term goals into “doable” units</a:t>
            </a:r>
          </a:p>
          <a:p>
            <a:pPr lvl="1"/>
            <a:endParaRPr lang="en-US" altLang="en-US">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3356" indent="-37476136">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50" indent="-22861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69" indent="-22861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89" indent="-22861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709" indent="-2286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928" indent="-2286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148" indent="-2286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368" indent="-2286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E8435DD-350D-430B-9011-C1C53DC2DC23}" type="slidenum">
              <a:rPr lang="en-US" altLang="en-US"/>
              <a:pPr>
                <a:spcBef>
                  <a:spcPct val="0"/>
                </a:spcBef>
              </a:pPr>
              <a:t>57</a:t>
            </a:fld>
            <a:endParaRPr lang="en-US" altLang="en-US"/>
          </a:p>
        </p:txBody>
      </p:sp>
    </p:spTree>
    <p:extLst>
      <p:ext uri="{BB962C8B-B14F-4D97-AF65-F5344CB8AC3E}">
        <p14:creationId xmlns:p14="http://schemas.microsoft.com/office/powerpoint/2010/main" val="305412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b="1" dirty="0">
                <a:latin typeface="+mn-lt"/>
              </a:rPr>
              <a:t>KEY MESSAGES</a:t>
            </a:r>
            <a:endParaRPr lang="en-US" altLang="en-US" sz="1100" dirty="0">
              <a:latin typeface="+mn-lt"/>
            </a:endParaRPr>
          </a:p>
          <a:p>
            <a:pPr defTabSz="914439" eaLnBrk="1" hangingPunct="1">
              <a:spcBef>
                <a:spcPct val="0"/>
              </a:spcBef>
              <a:defRPr/>
            </a:pPr>
            <a:r>
              <a:rPr lang="en-US" altLang="en-US" sz="1100" dirty="0">
                <a:latin typeface="+mn-lt"/>
              </a:rPr>
              <a:t>Tips for providers who want to </a:t>
            </a:r>
            <a:r>
              <a:rPr lang="en-US" sz="1100" dirty="0">
                <a:latin typeface="+mn-lt"/>
                <a:ea typeface="MS PGothic" pitchFamily="34" charset="-128"/>
                <a:cs typeface="Arial" panose="020B0604020202020204" pitchFamily="34" charset="0"/>
              </a:rPr>
              <a:t>incorporate harm reduction skills into their relationships with clients, more effectively.</a:t>
            </a:r>
            <a:endParaRPr lang="en-US" altLang="en-US" sz="1100" dirty="0">
              <a:latin typeface="+mn-lt"/>
            </a:endParaRPr>
          </a:p>
          <a:p>
            <a:pPr marL="228610" indent="-228610">
              <a:spcBef>
                <a:spcPct val="20000"/>
              </a:spcBef>
              <a:buFont typeface="+mj-lt"/>
              <a:buAutoNum type="arabicPeriod"/>
              <a:defRPr/>
            </a:pPr>
            <a:r>
              <a:rPr lang="en-US" sz="1100" dirty="0">
                <a:latin typeface="+mn-lt"/>
              </a:rPr>
              <a:t>Observations should guide, not dictate, the encounter.</a:t>
            </a:r>
          </a:p>
          <a:p>
            <a:pPr marL="228610" indent="-228610">
              <a:spcBef>
                <a:spcPct val="20000"/>
              </a:spcBef>
              <a:buFont typeface="+mj-lt"/>
              <a:buAutoNum type="arabicPeriod"/>
              <a:defRPr/>
            </a:pPr>
            <a:r>
              <a:rPr lang="en-US" sz="1100" dirty="0">
                <a:latin typeface="+mn-lt"/>
              </a:rPr>
              <a:t>What a client feels they need one day can change the next.</a:t>
            </a:r>
          </a:p>
          <a:p>
            <a:pPr marL="228610" indent="-228610">
              <a:spcBef>
                <a:spcPct val="20000"/>
              </a:spcBef>
              <a:buFont typeface="+mj-lt"/>
              <a:buAutoNum type="arabicPeriod"/>
              <a:defRPr/>
            </a:pPr>
            <a:r>
              <a:rPr lang="en-US" sz="1100" dirty="0">
                <a:latin typeface="+mn-lt"/>
              </a:rPr>
              <a:t>Give yourself a moment between clients so a challenging encounter does not tarnish your attitude with the next client.</a:t>
            </a:r>
          </a:p>
          <a:p>
            <a:pPr marL="228610" indent="-228610">
              <a:spcBef>
                <a:spcPct val="20000"/>
              </a:spcBef>
              <a:buFont typeface="+mj-lt"/>
              <a:buAutoNum type="arabicPeriod"/>
              <a:defRPr/>
            </a:pPr>
            <a:r>
              <a:rPr lang="en-US" sz="1100" dirty="0">
                <a:latin typeface="+mn-lt"/>
                <a:cs typeface="Arial" panose="020B0604020202020204" pitchFamily="34" charset="0"/>
              </a:rPr>
              <a:t>Talk about what the person is doing right. </a:t>
            </a:r>
            <a:endParaRPr lang="en-US" sz="1100" dirty="0">
              <a:latin typeface="+mn-lt"/>
            </a:endParaRPr>
          </a:p>
          <a:p>
            <a:pPr marL="228610" indent="-228610">
              <a:spcBef>
                <a:spcPct val="20000"/>
              </a:spcBef>
              <a:buFont typeface="+mj-lt"/>
              <a:buAutoNum type="arabicPeriod"/>
              <a:defRPr/>
            </a:pPr>
            <a:r>
              <a:rPr lang="en-US" sz="1100" dirty="0">
                <a:latin typeface="+mn-lt"/>
              </a:rPr>
              <a:t>Respect the intimacy of an encounter.</a:t>
            </a:r>
          </a:p>
          <a:p>
            <a:pPr marL="228610" indent="-228610">
              <a:spcBef>
                <a:spcPct val="20000"/>
              </a:spcBef>
              <a:buFont typeface="+mj-lt"/>
              <a:buAutoNum type="arabicPeriod"/>
              <a:defRPr/>
            </a:pPr>
            <a:r>
              <a:rPr lang="en-US" sz="1100" dirty="0">
                <a:latin typeface="+mn-lt"/>
              </a:rPr>
              <a:t>The presenting issue is rarely the only issue.</a:t>
            </a:r>
          </a:p>
          <a:p>
            <a:endParaRPr lang="en-US" altLang="en-US" sz="1100" dirty="0">
              <a:latin typeface="+mn-lt"/>
            </a:endParaRPr>
          </a:p>
        </p:txBody>
      </p:sp>
      <p:sp>
        <p:nvSpPr>
          <p:cNvPr id="2" name="Slide Number Placeholder 1"/>
          <p:cNvSpPr>
            <a:spLocks noGrp="1"/>
          </p:cNvSpPr>
          <p:nvPr>
            <p:ph type="sldNum" sz="quarter" idx="10"/>
          </p:nvPr>
        </p:nvSpPr>
        <p:spPr/>
        <p:txBody>
          <a:bodyPr/>
          <a:lstStyle/>
          <a:p>
            <a:pPr>
              <a:defRPr/>
            </a:pPr>
            <a:fld id="{5F8E9A6D-D1C5-46DB-9780-F829A6AD6CEE}" type="slidenum">
              <a:rPr lang="en-US" smtClean="0"/>
              <a:pPr>
                <a:defRPr/>
              </a:pPr>
              <a:t>58</a:t>
            </a:fld>
            <a:endParaRPr lang="en-US" dirty="0"/>
          </a:p>
        </p:txBody>
      </p:sp>
    </p:spTree>
    <p:extLst>
      <p:ext uri="{BB962C8B-B14F-4D97-AF65-F5344CB8AC3E}">
        <p14:creationId xmlns:p14="http://schemas.microsoft.com/office/powerpoint/2010/main" val="23166566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a:latin typeface="Arial" panose="020B0604020202020204" pitchFamily="34" charset="0"/>
                <a:ea typeface="ＭＳ Ｐゴシック" panose="020B0600070205080204" pitchFamily="34" charset="-128"/>
                <a:cs typeface="Arial" panose="020B0604020202020204" pitchFamily="34" charset="0"/>
              </a:rPr>
              <a:t>ASK</a:t>
            </a:r>
          </a:p>
          <a:p>
            <a:pPr eaLnBrk="1" hangingPunct="1">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What does Supportive Referrals mean to you?</a:t>
            </a:r>
            <a:endParaRPr lang="en-US" altLang="en-US" b="1">
              <a:latin typeface="Arial" panose="020B0604020202020204" pitchFamily="34" charset="0"/>
              <a:ea typeface="ＭＳ Ｐゴシック" panose="020B0600070205080204" pitchFamily="34" charset="-128"/>
              <a:cs typeface="Arial" panose="020B0604020202020204" pitchFamily="34" charset="0"/>
            </a:endParaRP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3356" indent="-37476136">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50" indent="-22861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69" indent="-22861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89" indent="-22861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709" indent="-2286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928" indent="-2286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148" indent="-2286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368" indent="-2286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1E4327E-8F93-4A01-8BE2-C2E9E1D70BDD}" type="slidenum">
              <a:rPr lang="en-US" altLang="en-US"/>
              <a:pPr>
                <a:spcBef>
                  <a:spcPct val="0"/>
                </a:spcBef>
              </a:pPr>
              <a:t>59</a:t>
            </a:fld>
            <a:endParaRPr lang="en-US" altLang="en-US"/>
          </a:p>
        </p:txBody>
      </p:sp>
    </p:spTree>
    <p:extLst>
      <p:ext uri="{BB962C8B-B14F-4D97-AF65-F5344CB8AC3E}">
        <p14:creationId xmlns:p14="http://schemas.microsoft.com/office/powerpoint/2010/main" val="33113512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a:latin typeface="Arial" panose="020B0604020202020204" pitchFamily="34" charset="0"/>
                <a:ea typeface="ＭＳ Ｐゴシック" panose="020B0600070205080204" pitchFamily="34" charset="-128"/>
                <a:cs typeface="Arial" panose="020B0604020202020204" pitchFamily="34" charset="0"/>
              </a:rPr>
              <a:t>ASK</a:t>
            </a:r>
          </a:p>
          <a:p>
            <a:pPr eaLnBrk="1" hangingPunct="1">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What does Supportive Referrals mean to you?</a:t>
            </a:r>
            <a:endParaRPr lang="en-US" altLang="en-US" b="1">
              <a:latin typeface="Arial" panose="020B0604020202020204" pitchFamily="34" charset="0"/>
              <a:ea typeface="ＭＳ Ｐゴシック" panose="020B0600070205080204" pitchFamily="34" charset="-128"/>
              <a:cs typeface="Arial" panose="020B0604020202020204" pitchFamily="34" charset="0"/>
            </a:endParaRP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3356" indent="-37476136">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50" indent="-22861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69" indent="-22861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89" indent="-22861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709" indent="-2286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928" indent="-2286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148" indent="-2286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368" indent="-2286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1E4327E-8F93-4A01-8BE2-C2E9E1D70BDD}" type="slidenum">
              <a:rPr lang="en-US" altLang="en-US"/>
              <a:pPr>
                <a:spcBef>
                  <a:spcPct val="0"/>
                </a:spcBef>
              </a:pPr>
              <a:t>60</a:t>
            </a:fld>
            <a:endParaRPr lang="en-US" altLang="en-US"/>
          </a:p>
        </p:txBody>
      </p:sp>
    </p:spTree>
    <p:extLst>
      <p:ext uri="{BB962C8B-B14F-4D97-AF65-F5344CB8AC3E}">
        <p14:creationId xmlns:p14="http://schemas.microsoft.com/office/powerpoint/2010/main" val="40511528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3356" indent="-37476136">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50" indent="-22861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69" indent="-22861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89" indent="-22861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709" indent="-2286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928" indent="-2286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148" indent="-2286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368" indent="-2286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3227C85-050D-4122-8E2B-7A0FF691A614}" type="slidenum">
              <a:rPr lang="en-US" altLang="en-US"/>
              <a:pPr>
                <a:spcBef>
                  <a:spcPct val="0"/>
                </a:spcBef>
              </a:pPr>
              <a:t>61</a:t>
            </a:fld>
            <a:endParaRPr lang="en-US" altLang="en-US"/>
          </a:p>
        </p:txBody>
      </p:sp>
    </p:spTree>
    <p:extLst>
      <p:ext uri="{BB962C8B-B14F-4D97-AF65-F5344CB8AC3E}">
        <p14:creationId xmlns:p14="http://schemas.microsoft.com/office/powerpoint/2010/main" val="27595310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a:latin typeface="Arial" panose="020B0604020202020204" pitchFamily="34" charset="0"/>
                <a:ea typeface="ＭＳ Ｐゴシック" panose="020B0600070205080204" pitchFamily="34" charset="-128"/>
                <a:cs typeface="Arial" panose="020B0604020202020204" pitchFamily="34" charset="0"/>
              </a:rPr>
              <a:t>ASK</a:t>
            </a:r>
          </a:p>
          <a:p>
            <a:pPr eaLnBrk="1" hangingPunct="1">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What does Supportive Referrals mean to you?</a:t>
            </a:r>
            <a:endParaRPr lang="en-US" altLang="en-US" b="1">
              <a:latin typeface="Arial" panose="020B0604020202020204" pitchFamily="34" charset="0"/>
              <a:ea typeface="ＭＳ Ｐゴシック" panose="020B0600070205080204" pitchFamily="34" charset="-128"/>
              <a:cs typeface="Arial" panose="020B0604020202020204" pitchFamily="34" charset="0"/>
            </a:endParaRP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3356" indent="-37476136">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50" indent="-22861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69" indent="-22861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89" indent="-22861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709" indent="-2286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928" indent="-2286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148" indent="-2286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368" indent="-2286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1E4327E-8F93-4A01-8BE2-C2E9E1D70BDD}" type="slidenum">
              <a:rPr lang="en-US" altLang="en-US"/>
              <a:pPr>
                <a:spcBef>
                  <a:spcPct val="0"/>
                </a:spcBef>
              </a:pPr>
              <a:t>63</a:t>
            </a:fld>
            <a:endParaRPr lang="en-US" altLang="en-US"/>
          </a:p>
        </p:txBody>
      </p:sp>
    </p:spTree>
    <p:extLst>
      <p:ext uri="{BB962C8B-B14F-4D97-AF65-F5344CB8AC3E}">
        <p14:creationId xmlns:p14="http://schemas.microsoft.com/office/powerpoint/2010/main" val="34164156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C2BA5-5F5D-4E67-93E8-E3CFA641FB2B}" type="slidenum">
              <a:rPr lang="en-US" altLang="en-US" smtClean="0"/>
              <a:pPr>
                <a:defRPr/>
              </a:pPr>
              <a:t>64</a:t>
            </a:fld>
            <a:endParaRPr lang="en-US" altLang="en-US" dirty="0"/>
          </a:p>
        </p:txBody>
      </p:sp>
    </p:spTree>
    <p:extLst>
      <p:ext uri="{BB962C8B-B14F-4D97-AF65-F5344CB8AC3E}">
        <p14:creationId xmlns:p14="http://schemas.microsoft.com/office/powerpoint/2010/main" val="272495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65" eaLnBrk="0" hangingPunct="0">
              <a:spcBef>
                <a:spcPct val="30000"/>
              </a:spcBef>
              <a:defRPr sz="1200">
                <a:solidFill>
                  <a:schemeClr val="tx1"/>
                </a:solidFill>
                <a:latin typeface="Times New Roman" pitchFamily="18" charset="0"/>
                <a:ea typeface="ＭＳ Ｐゴシック" pitchFamily="34" charset="-128"/>
              </a:defRPr>
            </a:lvl1pPr>
            <a:lvl2pPr marL="742982" indent="-285762" defTabSz="923965" eaLnBrk="0" hangingPunct="0">
              <a:spcBef>
                <a:spcPct val="30000"/>
              </a:spcBef>
              <a:defRPr sz="1200">
                <a:solidFill>
                  <a:schemeClr val="tx1"/>
                </a:solidFill>
                <a:latin typeface="Times New Roman" pitchFamily="18" charset="0"/>
                <a:ea typeface="ＭＳ Ｐゴシック" pitchFamily="34" charset="-128"/>
              </a:defRPr>
            </a:lvl2pPr>
            <a:lvl3pPr marL="1143050" indent="-228610" defTabSz="923965" eaLnBrk="0" hangingPunct="0">
              <a:spcBef>
                <a:spcPct val="30000"/>
              </a:spcBef>
              <a:defRPr sz="1200">
                <a:solidFill>
                  <a:schemeClr val="tx1"/>
                </a:solidFill>
                <a:latin typeface="Times New Roman" pitchFamily="18" charset="0"/>
                <a:ea typeface="ＭＳ Ｐゴシック" pitchFamily="34" charset="-128"/>
              </a:defRPr>
            </a:lvl3pPr>
            <a:lvl4pPr marL="1600269" indent="-228610" defTabSz="923965" eaLnBrk="0" hangingPunct="0">
              <a:spcBef>
                <a:spcPct val="30000"/>
              </a:spcBef>
              <a:defRPr sz="1200">
                <a:solidFill>
                  <a:schemeClr val="tx1"/>
                </a:solidFill>
                <a:latin typeface="Times New Roman" pitchFamily="18" charset="0"/>
                <a:ea typeface="ＭＳ Ｐゴシック" pitchFamily="34" charset="-128"/>
              </a:defRPr>
            </a:lvl4pPr>
            <a:lvl5pPr marL="2057489" indent="-228610" defTabSz="923965" eaLnBrk="0" hangingPunct="0">
              <a:spcBef>
                <a:spcPct val="30000"/>
              </a:spcBef>
              <a:defRPr sz="1200">
                <a:solidFill>
                  <a:schemeClr val="tx1"/>
                </a:solidFill>
                <a:latin typeface="Times New Roman" pitchFamily="18" charset="0"/>
                <a:ea typeface="ＭＳ Ｐゴシック" pitchFamily="34" charset="-128"/>
              </a:defRPr>
            </a:lvl5pPr>
            <a:lvl6pPr marL="2514709"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92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14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36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4416A433-E4DE-472E-B3C2-EC58434ECD1E}" type="slidenum">
              <a:rPr lang="en-US" altLang="en-US" smtClean="0">
                <a:solidFill>
                  <a:srgbClr val="000000"/>
                </a:solidFill>
                <a:latin typeface="Tahoma" pitchFamily="34" charset="0"/>
              </a:rPr>
              <a:pPr eaLnBrk="1" hangingPunct="1">
                <a:spcBef>
                  <a:spcPct val="0"/>
                </a:spcBef>
              </a:pPr>
              <a:t>9</a:t>
            </a:fld>
            <a:endParaRPr lang="en-US" altLang="en-US">
              <a:solidFill>
                <a:srgbClr val="000000"/>
              </a:solidFill>
              <a:latin typeface="Tahoma" pitchFamily="34"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altLang="en-US" sz="1100" b="1" dirty="0">
                <a:latin typeface="Calibri" panose="020F0502020204030204" pitchFamily="34" charset="0"/>
              </a:rPr>
              <a:t>KEY MESSAGES</a:t>
            </a:r>
          </a:p>
          <a:p>
            <a:pPr algn="l" eaLnBrk="1" hangingPunct="1">
              <a:spcBef>
                <a:spcPct val="0"/>
              </a:spcBef>
              <a:defRPr/>
            </a:pPr>
            <a:r>
              <a:rPr lang="en-US" altLang="en-US" sz="1100" dirty="0">
                <a:latin typeface="Calibri" panose="020F0502020204030204" pitchFamily="34" charset="0"/>
              </a:rPr>
              <a:t>Harm Reduction:</a:t>
            </a:r>
          </a:p>
          <a:p>
            <a:pPr marL="171457" indent="-171457" defTabSz="914439" eaLnBrk="1" hangingPunct="1">
              <a:spcBef>
                <a:spcPts val="1001"/>
              </a:spcBef>
              <a:buFont typeface="Arial" panose="020B0604020202020204" pitchFamily="34" charset="0"/>
              <a:buChar char="•"/>
              <a:defRPr/>
            </a:pPr>
            <a:r>
              <a:rPr lang="en-US" altLang="en-US" sz="1100" dirty="0">
                <a:latin typeface="Calibri" panose="020F0502020204030204" pitchFamily="34" charset="0"/>
              </a:rPr>
              <a:t>Does not </a:t>
            </a:r>
            <a:r>
              <a:rPr lang="en-US" sz="1100" dirty="0">
                <a:latin typeface="Calibri" panose="020F0502020204030204" pitchFamily="34" charset="0"/>
              </a:rPr>
              <a:t>minimize or ignore the harms associated with licit and illicit drug use and sexual activity.</a:t>
            </a:r>
          </a:p>
          <a:p>
            <a:pPr marL="171457" indent="-171457" defTabSz="914439" eaLnBrk="1" hangingPunct="1">
              <a:spcBef>
                <a:spcPts val="1001"/>
              </a:spcBef>
              <a:buFont typeface="Arial" panose="020B0604020202020204" pitchFamily="34" charset="0"/>
              <a:buChar char="•"/>
              <a:defRPr/>
            </a:pPr>
            <a:r>
              <a:rPr lang="en-US" altLang="en-US" sz="1100" dirty="0">
                <a:latin typeface="Calibri" panose="020F0502020204030204" pitchFamily="34" charset="0"/>
                <a:cs typeface="Arial" pitchFamily="34" charset="0"/>
              </a:rPr>
              <a:t>Applies evidence-based interventions to reduce negative consequences of these behaviors.</a:t>
            </a:r>
            <a:endParaRPr lang="en-US" sz="1100" dirty="0">
              <a:latin typeface="Calibri" panose="020F0502020204030204" pitchFamily="34" charset="0"/>
            </a:endParaRPr>
          </a:p>
          <a:p>
            <a:pPr eaLnBrk="1" hangingPunct="1">
              <a:spcBef>
                <a:spcPts val="1001"/>
              </a:spcBef>
              <a:defRPr/>
            </a:pPr>
            <a:endParaRPr lang="en-US" altLang="en-US" sz="1100" dirty="0">
              <a:latin typeface="Calibri" panose="020F0502020204030204" pitchFamily="34" charset="0"/>
            </a:endParaRPr>
          </a:p>
          <a:p>
            <a:endParaRPr lang="en-US" altLang="en-US" sz="1100" dirty="0">
              <a:latin typeface="Calibri" panose="020F0502020204030204" pitchFamily="34" charset="0"/>
              <a:cs typeface="Arial" pitchFamily="34" charset="0"/>
            </a:endParaRPr>
          </a:p>
        </p:txBody>
      </p:sp>
    </p:spTree>
    <p:extLst>
      <p:ext uri="{BB962C8B-B14F-4D97-AF65-F5344CB8AC3E}">
        <p14:creationId xmlns:p14="http://schemas.microsoft.com/office/powerpoint/2010/main" val="35506206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C2BA5-5F5D-4E67-93E8-E3CFA641FB2B}" type="slidenum">
              <a:rPr lang="en-US" altLang="en-US" smtClean="0"/>
              <a:pPr>
                <a:defRPr/>
              </a:pPr>
              <a:t>65</a:t>
            </a:fld>
            <a:endParaRPr lang="en-US" altLang="en-US" dirty="0"/>
          </a:p>
        </p:txBody>
      </p:sp>
    </p:spTree>
    <p:extLst>
      <p:ext uri="{BB962C8B-B14F-4D97-AF65-F5344CB8AC3E}">
        <p14:creationId xmlns:p14="http://schemas.microsoft.com/office/powerpoint/2010/main" val="33047613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C2BA5-5F5D-4E67-93E8-E3CFA641FB2B}" type="slidenum">
              <a:rPr lang="en-US" altLang="en-US" smtClean="0"/>
              <a:pPr>
                <a:defRPr/>
              </a:pPr>
              <a:t>66</a:t>
            </a:fld>
            <a:endParaRPr lang="en-US" altLang="en-US" dirty="0"/>
          </a:p>
        </p:txBody>
      </p:sp>
    </p:spTree>
    <p:extLst>
      <p:ext uri="{BB962C8B-B14F-4D97-AF65-F5344CB8AC3E}">
        <p14:creationId xmlns:p14="http://schemas.microsoft.com/office/powerpoint/2010/main" val="30013410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CC2BA5-5F5D-4E67-93E8-E3CFA641FB2B}" type="slidenum">
              <a:rPr lang="en-US" altLang="en-US" smtClean="0"/>
              <a:pPr>
                <a:defRPr/>
              </a:pPr>
              <a:t>67</a:t>
            </a:fld>
            <a:endParaRPr lang="en-US" altLang="en-US" dirty="0"/>
          </a:p>
        </p:txBody>
      </p:sp>
    </p:spTree>
    <p:extLst>
      <p:ext uri="{BB962C8B-B14F-4D97-AF65-F5344CB8AC3E}">
        <p14:creationId xmlns:p14="http://schemas.microsoft.com/office/powerpoint/2010/main" val="4064347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altLang="en-US" sz="1100" b="1" dirty="0">
                <a:latin typeface="+mn-lt"/>
              </a:rPr>
              <a:t>TRAINER INSTRUCTIONS</a:t>
            </a:r>
          </a:p>
          <a:p>
            <a:pPr eaLnBrk="1" hangingPunct="1">
              <a:spcBef>
                <a:spcPct val="0"/>
              </a:spcBef>
              <a:defRPr/>
            </a:pPr>
            <a:r>
              <a:rPr lang="en-US" altLang="en-US" sz="1100" dirty="0">
                <a:latin typeface="+mn-lt"/>
              </a:rPr>
              <a:t>Read the slide.</a:t>
            </a:r>
          </a:p>
          <a:p>
            <a:endParaRPr lang="en-US" altLang="en-US" sz="1100" dirty="0">
              <a:latin typeface="+mn-lt"/>
            </a:endParaRPr>
          </a:p>
        </p:txBody>
      </p:sp>
      <p:sp>
        <p:nvSpPr>
          <p:cNvPr id="287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65" eaLnBrk="0" hangingPunct="0">
              <a:spcBef>
                <a:spcPct val="30000"/>
              </a:spcBef>
              <a:defRPr sz="1200">
                <a:solidFill>
                  <a:schemeClr val="tx1"/>
                </a:solidFill>
                <a:latin typeface="Times New Roman" pitchFamily="18" charset="0"/>
                <a:ea typeface="ＭＳ Ｐゴシック" pitchFamily="34" charset="-128"/>
              </a:defRPr>
            </a:lvl1pPr>
            <a:lvl2pPr marL="742982" indent="-285762" defTabSz="923965" eaLnBrk="0" hangingPunct="0">
              <a:spcBef>
                <a:spcPct val="30000"/>
              </a:spcBef>
              <a:defRPr sz="1200">
                <a:solidFill>
                  <a:schemeClr val="tx1"/>
                </a:solidFill>
                <a:latin typeface="Times New Roman" pitchFamily="18" charset="0"/>
                <a:ea typeface="ＭＳ Ｐゴシック" pitchFamily="34" charset="-128"/>
              </a:defRPr>
            </a:lvl2pPr>
            <a:lvl3pPr marL="1143050" indent="-228610" defTabSz="923965" eaLnBrk="0" hangingPunct="0">
              <a:spcBef>
                <a:spcPct val="30000"/>
              </a:spcBef>
              <a:defRPr sz="1200">
                <a:solidFill>
                  <a:schemeClr val="tx1"/>
                </a:solidFill>
                <a:latin typeface="Times New Roman" pitchFamily="18" charset="0"/>
                <a:ea typeface="ＭＳ Ｐゴシック" pitchFamily="34" charset="-128"/>
              </a:defRPr>
            </a:lvl3pPr>
            <a:lvl4pPr marL="1600269" indent="-228610" defTabSz="923965" eaLnBrk="0" hangingPunct="0">
              <a:spcBef>
                <a:spcPct val="30000"/>
              </a:spcBef>
              <a:defRPr sz="1200">
                <a:solidFill>
                  <a:schemeClr val="tx1"/>
                </a:solidFill>
                <a:latin typeface="Times New Roman" pitchFamily="18" charset="0"/>
                <a:ea typeface="ＭＳ Ｐゴシック" pitchFamily="34" charset="-128"/>
              </a:defRPr>
            </a:lvl4pPr>
            <a:lvl5pPr marL="2057489" indent="-228610" defTabSz="923965" eaLnBrk="0" hangingPunct="0">
              <a:spcBef>
                <a:spcPct val="30000"/>
              </a:spcBef>
              <a:defRPr sz="1200">
                <a:solidFill>
                  <a:schemeClr val="tx1"/>
                </a:solidFill>
                <a:latin typeface="Times New Roman" pitchFamily="18" charset="0"/>
                <a:ea typeface="ＭＳ Ｐゴシック" pitchFamily="34" charset="-128"/>
              </a:defRPr>
            </a:lvl5pPr>
            <a:lvl6pPr marL="2514709"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92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14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36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4D278405-747C-4C2C-82B2-D249C32AF149}" type="slidenum">
              <a:rPr lang="en-US" altLang="en-US" smtClean="0">
                <a:latin typeface="Arial" pitchFamily="34" charset="0"/>
              </a:rPr>
              <a:pPr eaLnBrk="1" hangingPunct="1">
                <a:spcBef>
                  <a:spcPct val="0"/>
                </a:spcBef>
              </a:pPr>
              <a:t>68</a:t>
            </a:fld>
            <a:endParaRPr lang="en-US" altLang="en-US">
              <a:latin typeface="Arial" pitchFamily="34" charset="0"/>
            </a:endParaRPr>
          </a:p>
        </p:txBody>
      </p:sp>
    </p:spTree>
    <p:extLst>
      <p:ext uri="{BB962C8B-B14F-4D97-AF65-F5344CB8AC3E}">
        <p14:creationId xmlns:p14="http://schemas.microsoft.com/office/powerpoint/2010/main" val="31979545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b="1" dirty="0">
                <a:latin typeface="+mn-lt"/>
              </a:rPr>
              <a:t>TRAINER INSTRUCTIONS</a:t>
            </a:r>
          </a:p>
          <a:p>
            <a:pPr marL="173378" indent="-173378" eaLnBrk="1" hangingPunct="1">
              <a:buFont typeface="Arial" panose="020B0604020202020204" pitchFamily="34" charset="0"/>
              <a:buChar char="•"/>
            </a:pPr>
            <a:r>
              <a:rPr lang="en-US" altLang="en-US" sz="1100" dirty="0">
                <a:latin typeface="+mn-lt"/>
              </a:rPr>
              <a:t>Leave this slide up while workshop participants complete the surveys and Facilitators clean up the room.</a:t>
            </a:r>
          </a:p>
          <a:p>
            <a:pPr>
              <a:spcBef>
                <a:spcPct val="0"/>
              </a:spcBef>
            </a:pPr>
            <a:endParaRPr lang="en-US" altLang="en-US" sz="1100" dirty="0">
              <a:latin typeface="+mn-lt"/>
            </a:endParaRPr>
          </a:p>
        </p:txBody>
      </p:sp>
      <p:sp>
        <p:nvSpPr>
          <p:cNvPr id="290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65" eaLnBrk="0" hangingPunct="0">
              <a:spcBef>
                <a:spcPct val="30000"/>
              </a:spcBef>
              <a:defRPr sz="1200">
                <a:solidFill>
                  <a:schemeClr val="tx1"/>
                </a:solidFill>
                <a:latin typeface="Times New Roman" pitchFamily="18" charset="0"/>
                <a:ea typeface="ＭＳ Ｐゴシック" pitchFamily="34" charset="-128"/>
              </a:defRPr>
            </a:lvl1pPr>
            <a:lvl2pPr marL="742982" indent="-285762" defTabSz="923965" eaLnBrk="0" hangingPunct="0">
              <a:spcBef>
                <a:spcPct val="30000"/>
              </a:spcBef>
              <a:defRPr sz="1200">
                <a:solidFill>
                  <a:schemeClr val="tx1"/>
                </a:solidFill>
                <a:latin typeface="Times New Roman" pitchFamily="18" charset="0"/>
                <a:ea typeface="ＭＳ Ｐゴシック" pitchFamily="34" charset="-128"/>
              </a:defRPr>
            </a:lvl2pPr>
            <a:lvl3pPr marL="1143050" indent="-228610" defTabSz="923965" eaLnBrk="0" hangingPunct="0">
              <a:spcBef>
                <a:spcPct val="30000"/>
              </a:spcBef>
              <a:defRPr sz="1200">
                <a:solidFill>
                  <a:schemeClr val="tx1"/>
                </a:solidFill>
                <a:latin typeface="Times New Roman" pitchFamily="18" charset="0"/>
                <a:ea typeface="ＭＳ Ｐゴシック" pitchFamily="34" charset="-128"/>
              </a:defRPr>
            </a:lvl3pPr>
            <a:lvl4pPr marL="1600269" indent="-228610" defTabSz="923965" eaLnBrk="0" hangingPunct="0">
              <a:spcBef>
                <a:spcPct val="30000"/>
              </a:spcBef>
              <a:defRPr sz="1200">
                <a:solidFill>
                  <a:schemeClr val="tx1"/>
                </a:solidFill>
                <a:latin typeface="Times New Roman" pitchFamily="18" charset="0"/>
                <a:ea typeface="ＭＳ Ｐゴシック" pitchFamily="34" charset="-128"/>
              </a:defRPr>
            </a:lvl4pPr>
            <a:lvl5pPr marL="2057489" indent="-228610" defTabSz="923965" eaLnBrk="0" hangingPunct="0">
              <a:spcBef>
                <a:spcPct val="30000"/>
              </a:spcBef>
              <a:defRPr sz="1200">
                <a:solidFill>
                  <a:schemeClr val="tx1"/>
                </a:solidFill>
                <a:latin typeface="Times New Roman" pitchFamily="18" charset="0"/>
                <a:ea typeface="ＭＳ Ｐゴシック" pitchFamily="34" charset="-128"/>
              </a:defRPr>
            </a:lvl5pPr>
            <a:lvl6pPr marL="2514709"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92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14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36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3ECAF633-F891-4379-A765-CC45C4C4620A}" type="slidenum">
              <a:rPr lang="en-US" altLang="en-US" smtClean="0">
                <a:latin typeface="Calibri" pitchFamily="34" charset="0"/>
              </a:rPr>
              <a:pPr eaLnBrk="1" hangingPunct="1">
                <a:spcBef>
                  <a:spcPct val="0"/>
                </a:spcBef>
              </a:pPr>
              <a:t>69</a:t>
            </a:fld>
            <a:endParaRPr lang="en-US" altLang="en-US">
              <a:latin typeface="Calibri" pitchFamily="34" charset="0"/>
            </a:endParaRPr>
          </a:p>
        </p:txBody>
      </p:sp>
    </p:spTree>
    <p:extLst>
      <p:ext uri="{BB962C8B-B14F-4D97-AF65-F5344CB8AC3E}">
        <p14:creationId xmlns:p14="http://schemas.microsoft.com/office/powerpoint/2010/main" val="419314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65" eaLnBrk="0" hangingPunct="0">
              <a:spcBef>
                <a:spcPct val="30000"/>
              </a:spcBef>
              <a:defRPr sz="1200">
                <a:solidFill>
                  <a:schemeClr val="tx1"/>
                </a:solidFill>
                <a:latin typeface="Times New Roman" pitchFamily="18" charset="0"/>
                <a:ea typeface="ＭＳ Ｐゴシック" pitchFamily="34" charset="-128"/>
              </a:defRPr>
            </a:lvl1pPr>
            <a:lvl2pPr marL="742982" indent="-285762" defTabSz="923965" eaLnBrk="0" hangingPunct="0">
              <a:spcBef>
                <a:spcPct val="30000"/>
              </a:spcBef>
              <a:defRPr sz="1200">
                <a:solidFill>
                  <a:schemeClr val="tx1"/>
                </a:solidFill>
                <a:latin typeface="Times New Roman" pitchFamily="18" charset="0"/>
                <a:ea typeface="ＭＳ Ｐゴシック" pitchFamily="34" charset="-128"/>
              </a:defRPr>
            </a:lvl2pPr>
            <a:lvl3pPr marL="1143050" indent="-228610" defTabSz="923965" eaLnBrk="0" hangingPunct="0">
              <a:spcBef>
                <a:spcPct val="30000"/>
              </a:spcBef>
              <a:defRPr sz="1200">
                <a:solidFill>
                  <a:schemeClr val="tx1"/>
                </a:solidFill>
                <a:latin typeface="Times New Roman" pitchFamily="18" charset="0"/>
                <a:ea typeface="ＭＳ Ｐゴシック" pitchFamily="34" charset="-128"/>
              </a:defRPr>
            </a:lvl3pPr>
            <a:lvl4pPr marL="1600269" indent="-228610" defTabSz="923965" eaLnBrk="0" hangingPunct="0">
              <a:spcBef>
                <a:spcPct val="30000"/>
              </a:spcBef>
              <a:defRPr sz="1200">
                <a:solidFill>
                  <a:schemeClr val="tx1"/>
                </a:solidFill>
                <a:latin typeface="Times New Roman" pitchFamily="18" charset="0"/>
                <a:ea typeface="ＭＳ Ｐゴシック" pitchFamily="34" charset="-128"/>
              </a:defRPr>
            </a:lvl4pPr>
            <a:lvl5pPr marL="2057489" indent="-228610" defTabSz="923965" eaLnBrk="0" hangingPunct="0">
              <a:spcBef>
                <a:spcPct val="30000"/>
              </a:spcBef>
              <a:defRPr sz="1200">
                <a:solidFill>
                  <a:schemeClr val="tx1"/>
                </a:solidFill>
                <a:latin typeface="Times New Roman" pitchFamily="18" charset="0"/>
                <a:ea typeface="ＭＳ Ｐゴシック" pitchFamily="34" charset="-128"/>
              </a:defRPr>
            </a:lvl5pPr>
            <a:lvl6pPr marL="2514709"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92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14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36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565C0337-ECAB-4824-9B8A-D60CA4F0D660}" type="slidenum">
              <a:rPr lang="en-US" altLang="en-US" smtClean="0">
                <a:solidFill>
                  <a:srgbClr val="000000"/>
                </a:solidFill>
                <a:latin typeface="Tahoma" pitchFamily="34" charset="0"/>
              </a:rPr>
              <a:pPr eaLnBrk="1" hangingPunct="1">
                <a:spcBef>
                  <a:spcPct val="0"/>
                </a:spcBef>
              </a:pPr>
              <a:t>10</a:t>
            </a:fld>
            <a:endParaRPr lang="en-US" altLang="en-US">
              <a:solidFill>
                <a:srgbClr val="000000"/>
              </a:solidFill>
              <a:latin typeface="Tahoma" pitchFamily="34"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altLang="en-US" sz="1100" b="1" dirty="0">
                <a:latin typeface="Calibri" panose="020F0502020204030204" pitchFamily="34" charset="0"/>
              </a:rPr>
              <a:t>KEY MESSAGES</a:t>
            </a:r>
          </a:p>
          <a:p>
            <a:pPr algn="l" eaLnBrk="1" hangingPunct="1">
              <a:spcBef>
                <a:spcPct val="0"/>
              </a:spcBef>
              <a:defRPr/>
            </a:pPr>
            <a:r>
              <a:rPr lang="en-US" altLang="en-US" sz="1100" dirty="0">
                <a:latin typeface="Calibri" panose="020F0502020204030204" pitchFamily="34" charset="0"/>
              </a:rPr>
              <a:t>Harm Reduction:</a:t>
            </a:r>
          </a:p>
          <a:p>
            <a:pPr marL="171457" indent="-171457" eaLnBrk="1" hangingPunct="1">
              <a:spcBef>
                <a:spcPct val="0"/>
              </a:spcBef>
              <a:buFont typeface="Arial" panose="020B0604020202020204" pitchFamily="34" charset="0"/>
              <a:buChar char="•"/>
              <a:defRPr/>
            </a:pPr>
            <a:r>
              <a:rPr lang="en-US" altLang="en-US" sz="1100" dirty="0">
                <a:latin typeface="Calibri" panose="020F0502020204030204" pitchFamily="34" charset="0"/>
              </a:rPr>
              <a:t>Moves </a:t>
            </a:r>
            <a:r>
              <a:rPr lang="en-US" altLang="en-US" sz="1100" dirty="0">
                <a:latin typeface="Calibri" panose="020F0502020204030204" pitchFamily="34" charset="0"/>
                <a:cs typeface="Arial" pitchFamily="34" charset="0"/>
              </a:rPr>
              <a:t>past judgment of a person’s drug use and sexual activity and addresses the whole person. </a:t>
            </a:r>
          </a:p>
          <a:p>
            <a:pPr marL="171457" indent="-171457" eaLnBrk="1" hangingPunct="1">
              <a:spcBef>
                <a:spcPct val="0"/>
              </a:spcBef>
              <a:buFont typeface="Arial" panose="020B0604020202020204" pitchFamily="34" charset="0"/>
              <a:buChar char="•"/>
              <a:defRPr/>
            </a:pPr>
            <a:r>
              <a:rPr lang="en-US" altLang="en-US" sz="1100" dirty="0">
                <a:latin typeface="Calibri" panose="020F0502020204030204" pitchFamily="34" charset="0"/>
                <a:cs typeface="Arial" pitchFamily="34" charset="0"/>
              </a:rPr>
              <a:t>Works to elicit any positive change based on the individual’s needs, circumstances, readiness to change, and believing their abilities to change.</a:t>
            </a:r>
            <a:endParaRPr lang="en-US" altLang="en-US" sz="1100" dirty="0">
              <a:latin typeface="Calibri" panose="020F0502020204030204" pitchFamily="34" charset="0"/>
            </a:endParaRPr>
          </a:p>
          <a:p>
            <a:endParaRPr lang="en-US" altLang="en-US" sz="1100" dirty="0">
              <a:latin typeface="Calibri" panose="020F0502020204030204" pitchFamily="34" charset="0"/>
              <a:cs typeface="Arial" pitchFamily="34" charset="0"/>
            </a:endParaRPr>
          </a:p>
        </p:txBody>
      </p:sp>
    </p:spTree>
    <p:extLst>
      <p:ext uri="{BB962C8B-B14F-4D97-AF65-F5344CB8AC3E}">
        <p14:creationId xmlns:p14="http://schemas.microsoft.com/office/powerpoint/2010/main" val="1730833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100" b="1" dirty="0">
                <a:latin typeface="Calibri" panose="020F0502020204030204" pitchFamily="34" charset="0"/>
                <a:cs typeface="Arial" pitchFamily="34" charset="0"/>
              </a:rPr>
              <a:t>KEY MESSAGES</a:t>
            </a:r>
          </a:p>
          <a:p>
            <a:pPr marL="171457" indent="-171457">
              <a:buFont typeface="Arial" panose="020B0604020202020204" pitchFamily="34" charset="0"/>
              <a:buChar char="•"/>
              <a:defRPr/>
            </a:pPr>
            <a:r>
              <a:rPr lang="en-US" altLang="en-US" sz="1100" dirty="0">
                <a:latin typeface="Calibri" panose="020F0502020204030204" pitchFamily="34" charset="0"/>
              </a:rPr>
              <a:t>Applying harm reduction is one type of public health response to address the disproportionate rates of disease and death (or, fatalities) impacting vulnerable populations.</a:t>
            </a:r>
          </a:p>
          <a:p>
            <a:pPr marL="171457" indent="-171457" defTabSz="914439">
              <a:buFont typeface="Arial" panose="020B0604020202020204" pitchFamily="34" charset="0"/>
              <a:buChar char="•"/>
              <a:defRPr/>
            </a:pPr>
            <a:r>
              <a:rPr lang="en-US" altLang="en-US" sz="1100" dirty="0">
                <a:latin typeface="Calibri" panose="020F0502020204030204" pitchFamily="34" charset="0"/>
              </a:rPr>
              <a:t>Harm reduction is another means to reach vulnerable populations, persons at significant-risk, and individuals or communities others hold in disdain and make a point to avoid. </a:t>
            </a:r>
          </a:p>
          <a:p>
            <a:pPr marL="171457" indent="-171457">
              <a:buFont typeface="Arial" panose="020B0604020202020204" pitchFamily="34" charset="0"/>
              <a:buChar char="•"/>
              <a:defRPr/>
            </a:pPr>
            <a:r>
              <a:rPr lang="en-US" altLang="en-US" sz="1100" dirty="0">
                <a:latin typeface="Calibri" panose="020F0502020204030204" pitchFamily="34" charset="0"/>
              </a:rPr>
              <a:t>Harm reduction can keep someone engaged with services, supplies, and education if they relapse or are unable to keep abstinent behavior. </a:t>
            </a:r>
          </a:p>
          <a:p>
            <a:pPr marL="171457" indent="-171457">
              <a:buFont typeface="Arial" panose="020B0604020202020204" pitchFamily="34" charset="0"/>
              <a:buChar char="•"/>
              <a:defRPr/>
            </a:pPr>
            <a:r>
              <a:rPr lang="en-US" altLang="en-US" sz="1100" dirty="0">
                <a:latin typeface="Calibri" panose="020F0502020204030204" pitchFamily="34" charset="0"/>
              </a:rPr>
              <a:t>Harm reduction continues to keep people engaged if they never had plans to quit or abstain from sex and drugs.</a:t>
            </a:r>
          </a:p>
          <a:p>
            <a:pPr>
              <a:buFont typeface="Arial" panose="020B0604020202020204" pitchFamily="34" charset="0"/>
              <a:buNone/>
              <a:defRPr/>
            </a:pPr>
            <a:endParaRPr lang="en-US" altLang="en-US" sz="1100" dirty="0"/>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65" eaLnBrk="0" hangingPunct="0">
              <a:spcBef>
                <a:spcPct val="30000"/>
              </a:spcBef>
              <a:defRPr sz="1200">
                <a:solidFill>
                  <a:schemeClr val="tx1"/>
                </a:solidFill>
                <a:latin typeface="Times New Roman" pitchFamily="18" charset="0"/>
                <a:ea typeface="ＭＳ Ｐゴシック" pitchFamily="34" charset="-128"/>
              </a:defRPr>
            </a:lvl1pPr>
            <a:lvl2pPr marL="742982" indent="-285762" defTabSz="923965" eaLnBrk="0" hangingPunct="0">
              <a:spcBef>
                <a:spcPct val="30000"/>
              </a:spcBef>
              <a:defRPr sz="1200">
                <a:solidFill>
                  <a:schemeClr val="tx1"/>
                </a:solidFill>
                <a:latin typeface="Times New Roman" pitchFamily="18" charset="0"/>
                <a:ea typeface="ＭＳ Ｐゴシック" pitchFamily="34" charset="-128"/>
              </a:defRPr>
            </a:lvl2pPr>
            <a:lvl3pPr marL="1143050" indent="-228610" defTabSz="923965" eaLnBrk="0" hangingPunct="0">
              <a:spcBef>
                <a:spcPct val="30000"/>
              </a:spcBef>
              <a:defRPr sz="1200">
                <a:solidFill>
                  <a:schemeClr val="tx1"/>
                </a:solidFill>
                <a:latin typeface="Times New Roman" pitchFamily="18" charset="0"/>
                <a:ea typeface="ＭＳ Ｐゴシック" pitchFamily="34" charset="-128"/>
              </a:defRPr>
            </a:lvl3pPr>
            <a:lvl4pPr marL="1600269" indent="-228610" defTabSz="923965" eaLnBrk="0" hangingPunct="0">
              <a:spcBef>
                <a:spcPct val="30000"/>
              </a:spcBef>
              <a:defRPr sz="1200">
                <a:solidFill>
                  <a:schemeClr val="tx1"/>
                </a:solidFill>
                <a:latin typeface="Times New Roman" pitchFamily="18" charset="0"/>
                <a:ea typeface="ＭＳ Ｐゴシック" pitchFamily="34" charset="-128"/>
              </a:defRPr>
            </a:lvl4pPr>
            <a:lvl5pPr marL="2057489" indent="-228610" defTabSz="923965" eaLnBrk="0" hangingPunct="0">
              <a:spcBef>
                <a:spcPct val="30000"/>
              </a:spcBef>
              <a:defRPr sz="1200">
                <a:solidFill>
                  <a:schemeClr val="tx1"/>
                </a:solidFill>
                <a:latin typeface="Times New Roman" pitchFamily="18" charset="0"/>
                <a:ea typeface="ＭＳ Ｐゴシック" pitchFamily="34" charset="-128"/>
              </a:defRPr>
            </a:lvl5pPr>
            <a:lvl6pPr marL="2514709"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92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14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36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85971BF8-246A-499D-B301-C4D66FC9002A}" type="slidenum">
              <a:rPr lang="en-US" altLang="en-US" smtClean="0">
                <a:solidFill>
                  <a:prstClr val="black"/>
                </a:solidFill>
                <a:latin typeface="Tahoma" pitchFamily="34" charset="0"/>
              </a:rPr>
              <a:pPr eaLnBrk="1" hangingPunct="1">
                <a:spcBef>
                  <a:spcPct val="0"/>
                </a:spcBef>
              </a:pPr>
              <a:t>11</a:t>
            </a:fld>
            <a:endParaRPr lang="en-US" altLang="en-US">
              <a:solidFill>
                <a:prstClr val="black"/>
              </a:solidFill>
              <a:latin typeface="Tahoma" pitchFamily="34" charset="0"/>
            </a:endParaRPr>
          </a:p>
        </p:txBody>
      </p:sp>
    </p:spTree>
    <p:extLst>
      <p:ext uri="{BB962C8B-B14F-4D97-AF65-F5344CB8AC3E}">
        <p14:creationId xmlns:p14="http://schemas.microsoft.com/office/powerpoint/2010/main" val="370300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defRPr/>
            </a:pPr>
            <a:r>
              <a:rPr lang="en-US" altLang="en-US" sz="1100" b="1" dirty="0">
                <a:latin typeface="+mn-lt"/>
                <a:cs typeface="Arial" pitchFamily="34" charset="0"/>
                <a:sym typeface="Arial" pitchFamily="34" charset="0"/>
              </a:rPr>
              <a:t>KEY MESSAGES</a:t>
            </a:r>
          </a:p>
          <a:p>
            <a:pPr>
              <a:spcBef>
                <a:spcPct val="0"/>
              </a:spcBef>
              <a:defRPr/>
            </a:pPr>
            <a:r>
              <a:rPr lang="en-US" altLang="en-US" sz="1100" dirty="0">
                <a:latin typeface="+mn-lt"/>
                <a:cs typeface="Arial" pitchFamily="34" charset="0"/>
                <a:sym typeface="Arial" pitchFamily="34" charset="0"/>
              </a:rPr>
              <a:t>Stigma</a:t>
            </a:r>
          </a:p>
          <a:p>
            <a:pPr marL="171457" indent="-171457" defTabSz="914439">
              <a:spcBef>
                <a:spcPct val="0"/>
              </a:spcBef>
              <a:buFont typeface="Arial" panose="020B0604020202020204" pitchFamily="34" charset="0"/>
              <a:buChar char="•"/>
              <a:defRPr/>
            </a:pPr>
            <a:r>
              <a:rPr lang="en-US" altLang="en-US" sz="1100" dirty="0">
                <a:latin typeface="+mn-lt"/>
              </a:rPr>
              <a:t>Drug users and people with multiple or high-risk sex partners are stigmatized.</a:t>
            </a:r>
          </a:p>
          <a:p>
            <a:pPr marL="171457" indent="-171457" defTabSz="914439">
              <a:spcBef>
                <a:spcPct val="0"/>
              </a:spcBef>
              <a:buFont typeface="Arial" panose="020B0604020202020204" pitchFamily="34" charset="0"/>
              <a:buChar char="•"/>
              <a:defRPr/>
            </a:pPr>
            <a:r>
              <a:rPr lang="en-US" sz="1100" kern="0" dirty="0">
                <a:solidFill>
                  <a:srgbClr val="000000"/>
                </a:solidFill>
                <a:latin typeface="+mn-lt"/>
                <a:sym typeface="Calibri"/>
              </a:rPr>
              <a:t>Providers challenge stigma and meet all people where they</a:t>
            </a:r>
            <a:r>
              <a:rPr lang="en-US" sz="1100" kern="0" dirty="0">
                <a:solidFill>
                  <a:srgbClr val="000000"/>
                </a:solidFill>
                <a:latin typeface="+mn-lt"/>
                <a:ea typeface="Arial"/>
                <a:cs typeface="Arial"/>
                <a:sym typeface="Arial"/>
              </a:rPr>
              <a:t>’</a:t>
            </a:r>
            <a:r>
              <a:rPr lang="en-US" sz="1100" kern="0" dirty="0">
                <a:solidFill>
                  <a:srgbClr val="000000"/>
                </a:solidFill>
                <a:latin typeface="+mn-lt"/>
                <a:sym typeface="Calibri"/>
              </a:rPr>
              <a:t>re at.</a:t>
            </a:r>
            <a:endParaRPr lang="en-US" sz="1100" kern="0" dirty="0">
              <a:solidFill>
                <a:srgbClr val="000000"/>
              </a:solidFill>
              <a:latin typeface="+mn-lt"/>
              <a:sym typeface="Times New Roman"/>
            </a:endParaRPr>
          </a:p>
          <a:p>
            <a:pPr marL="171457" indent="-171457">
              <a:spcBef>
                <a:spcPct val="0"/>
              </a:spcBef>
              <a:buFont typeface="Arial" panose="020B0604020202020204" pitchFamily="34" charset="0"/>
              <a:buChar char="•"/>
              <a:defRPr/>
            </a:pPr>
            <a:r>
              <a:rPr lang="en-US" altLang="en-US" sz="1100" dirty="0">
                <a:latin typeface="+mn-lt"/>
              </a:rPr>
              <a:t>Stigma is the belief. Discrimination is the action.</a:t>
            </a:r>
            <a:endParaRPr lang="en-US" altLang="en-US" sz="1100" dirty="0">
              <a:latin typeface="+mn-lt"/>
              <a:cs typeface="Arial" pitchFamily="34" charset="0"/>
              <a:sym typeface="Arial" pitchFamily="34" charset="0"/>
            </a:endParaRPr>
          </a:p>
          <a:p>
            <a:pPr marL="171457" indent="-171457">
              <a:spcBef>
                <a:spcPct val="0"/>
              </a:spcBef>
              <a:buFont typeface="Arial" panose="020B0604020202020204" pitchFamily="34" charset="0"/>
              <a:buChar char="•"/>
              <a:defRPr/>
            </a:pPr>
            <a:r>
              <a:rPr lang="en-US" altLang="en-US" sz="1100" dirty="0">
                <a:latin typeface="+mn-lt"/>
                <a:cs typeface="Arial" pitchFamily="34" charset="0"/>
                <a:sym typeface="Arial" pitchFamily="34" charset="0"/>
              </a:rPr>
              <a:t>Stigma is used to legitimize discrimination, based on attributes (i.e. housing, race, class) or behaviors (i.e. drug use, sexual identity, mental health issues). </a:t>
            </a:r>
          </a:p>
          <a:p>
            <a:pPr marL="171457" indent="-171457" defTabSz="914439">
              <a:spcBef>
                <a:spcPct val="0"/>
              </a:spcBef>
              <a:buFont typeface="Arial" panose="020B0604020202020204" pitchFamily="34" charset="0"/>
              <a:buChar char="•"/>
              <a:defRPr/>
            </a:pPr>
            <a:r>
              <a:rPr lang="en-US" altLang="en-US" sz="1100" dirty="0">
                <a:latin typeface="+mn-lt"/>
              </a:rPr>
              <a:t>Harm Reduction tries to be different.</a:t>
            </a:r>
            <a:endParaRPr lang="en-US" altLang="en-US" sz="1100" dirty="0">
              <a:latin typeface="+mn-lt"/>
              <a:cs typeface="Arial" pitchFamily="34" charset="0"/>
              <a:sym typeface="Arial" pitchFamily="34" charset="0"/>
            </a:endParaRPr>
          </a:p>
          <a:p>
            <a:pPr marL="171457" indent="-171457" fontAlgn="auto">
              <a:spcBef>
                <a:spcPts val="601"/>
              </a:spcBef>
              <a:spcAft>
                <a:spcPts val="0"/>
              </a:spcAft>
              <a:buSzPct val="100000"/>
              <a:buFont typeface="Arial" panose="020B0604020202020204" pitchFamily="34" charset="0"/>
              <a:buChar char="•"/>
              <a:defRPr sz="2800"/>
            </a:pPr>
            <a:endParaRPr lang="en-US" sz="1100" kern="0" dirty="0">
              <a:solidFill>
                <a:srgbClr val="000000"/>
              </a:solidFill>
              <a:latin typeface="+mn-lt"/>
              <a:sym typeface="Calibri"/>
            </a:endParaRPr>
          </a:p>
          <a:p>
            <a:pPr>
              <a:spcBef>
                <a:spcPct val="0"/>
              </a:spcBef>
              <a:defRPr/>
            </a:pPr>
            <a:r>
              <a:rPr lang="en-US" altLang="en-US" sz="1100" dirty="0">
                <a:latin typeface="+mn-lt"/>
                <a:cs typeface="Arial" pitchFamily="34" charset="0"/>
                <a:sym typeface="Arial" pitchFamily="34" charset="0"/>
              </a:rPr>
              <a:t>Trust</a:t>
            </a:r>
          </a:p>
          <a:p>
            <a:pPr marL="171457" indent="-171457" defTabSz="914439">
              <a:spcBef>
                <a:spcPct val="0"/>
              </a:spcBef>
              <a:buFont typeface="Arial" panose="020B0604020202020204" pitchFamily="34" charset="0"/>
              <a:buChar char="•"/>
              <a:defRPr/>
            </a:pPr>
            <a:r>
              <a:rPr lang="en-US" sz="1100" kern="0" dirty="0">
                <a:solidFill>
                  <a:srgbClr val="000000"/>
                </a:solidFill>
                <a:latin typeface="+mn-lt"/>
                <a:sym typeface="Calibri"/>
              </a:rPr>
              <a:t>If the client knows the provider will judge them because they trade sex for money, the client will be less likely to talk about themselves; making it more difficult for the provider to build a relationship that could lead to Motivational Interviewing, or supported referrals.</a:t>
            </a:r>
          </a:p>
          <a:p>
            <a:pPr marL="171457" indent="-171457" defTabSz="914439">
              <a:spcBef>
                <a:spcPct val="0"/>
              </a:spcBef>
              <a:buFont typeface="Arial" panose="020B0604020202020204" pitchFamily="34" charset="0"/>
              <a:buChar char="•"/>
              <a:defRPr/>
            </a:pPr>
            <a:r>
              <a:rPr lang="en-US" sz="1100" kern="0" dirty="0">
                <a:solidFill>
                  <a:srgbClr val="000000"/>
                </a:solidFill>
                <a:latin typeface="+mn-lt"/>
                <a:sym typeface="Calibri"/>
              </a:rPr>
              <a:t>If the provider treats the client differently because they relapsed, the client might be less likely to continue seeing the provider, diminishing opportunity to discuss treatment options.</a:t>
            </a:r>
          </a:p>
          <a:p>
            <a:pPr>
              <a:spcBef>
                <a:spcPct val="0"/>
              </a:spcBef>
              <a:defRPr/>
            </a:pPr>
            <a:endParaRPr lang="en-US" altLang="en-US" sz="1100" dirty="0">
              <a:latin typeface="+mn-lt"/>
              <a:cs typeface="Arial" pitchFamily="34" charset="0"/>
              <a:sym typeface="Arial" pitchFamily="34" charset="0"/>
            </a:endParaRPr>
          </a:p>
          <a:p>
            <a:pPr>
              <a:spcBef>
                <a:spcPct val="0"/>
              </a:spcBef>
              <a:defRPr/>
            </a:pPr>
            <a:r>
              <a:rPr lang="en-US" altLang="en-US" sz="1100" dirty="0">
                <a:latin typeface="+mn-lt"/>
                <a:cs typeface="Arial" pitchFamily="34" charset="0"/>
                <a:sym typeface="Arial" pitchFamily="34" charset="0"/>
              </a:rPr>
              <a:t>Public Health</a:t>
            </a:r>
          </a:p>
          <a:p>
            <a:pPr marL="171457" indent="-171457" defTabSz="914439">
              <a:spcBef>
                <a:spcPct val="0"/>
              </a:spcBef>
              <a:buFont typeface="Arial" panose="020B0604020202020204" pitchFamily="34" charset="0"/>
              <a:buChar char="•"/>
              <a:defRPr/>
            </a:pPr>
            <a:r>
              <a:rPr lang="en-US" sz="1100" kern="0" dirty="0">
                <a:solidFill>
                  <a:srgbClr val="000000"/>
                </a:solidFill>
                <a:latin typeface="+mn-lt"/>
                <a:sym typeface="Calibri"/>
              </a:rPr>
              <a:t>Syringe access saves lives. Providing sterile equipment on an individual-level in New York State has reduced transmission of HIV, Hep B, and Hep C on a community wide-level. </a:t>
            </a:r>
          </a:p>
          <a:p>
            <a:pPr marL="171457" indent="-171457">
              <a:buFont typeface="Arial" panose="020B0604020202020204" pitchFamily="34" charset="0"/>
              <a:buChar char="•"/>
              <a:defRPr/>
            </a:pPr>
            <a:r>
              <a:rPr lang="en-US" altLang="en-US" sz="1100" dirty="0">
                <a:latin typeface="+mn-lt"/>
              </a:rPr>
              <a:t>Harm reduction continues to keep people engaged if they relapse, so if or when the person resumes behavior without risk, they have a chance not to contend with disease, infection, or unwanted pregnancy, alongside.</a:t>
            </a:r>
          </a:p>
          <a:p>
            <a:pPr marL="171457" indent="-171457">
              <a:buFont typeface="Arial" panose="020B0604020202020204" pitchFamily="34" charset="0"/>
              <a:buChar char="•"/>
              <a:defRPr/>
            </a:pPr>
            <a:r>
              <a:rPr lang="en-US" sz="1100" dirty="0">
                <a:latin typeface="+mn-lt"/>
              </a:rPr>
              <a:t>SEPs reduce needle stick injuries among police officers and can help lower the number of contaminated syringes in communities. </a:t>
            </a:r>
            <a:r>
              <a:rPr lang="en-US" sz="1100" dirty="0" err="1">
                <a:latin typeface="+mn-lt"/>
              </a:rPr>
              <a:t>McCampbell</a:t>
            </a:r>
            <a:r>
              <a:rPr lang="en-US" sz="1100" dirty="0">
                <a:latin typeface="+mn-lt"/>
              </a:rPr>
              <a:t> SW, Rubin PN. A Needle Exchange Program: What’s In It For Police? Subject to Debate. October 2000;14(10). </a:t>
            </a:r>
          </a:p>
          <a:p>
            <a:pPr defTabSz="914439">
              <a:spcBef>
                <a:spcPct val="0"/>
              </a:spcBef>
              <a:defRPr/>
            </a:pPr>
            <a:endParaRPr lang="en-US" sz="1100" kern="0" dirty="0">
              <a:solidFill>
                <a:srgbClr val="000000"/>
              </a:solidFill>
              <a:latin typeface="+mn-lt"/>
              <a:sym typeface="Calibri"/>
            </a:endParaRPr>
          </a:p>
          <a:p>
            <a:pPr defTabSz="914439">
              <a:spcBef>
                <a:spcPct val="0"/>
              </a:spcBef>
              <a:defRPr/>
            </a:pPr>
            <a:r>
              <a:rPr lang="en-US" sz="1100" b="1" kern="0" dirty="0">
                <a:solidFill>
                  <a:srgbClr val="000000"/>
                </a:solidFill>
                <a:latin typeface="+mn-lt"/>
                <a:sym typeface="Calibri"/>
              </a:rPr>
              <a:t>NOTES</a:t>
            </a:r>
          </a:p>
          <a:p>
            <a:pPr defTabSz="914439">
              <a:spcBef>
                <a:spcPct val="0"/>
              </a:spcBef>
              <a:defRPr/>
            </a:pPr>
            <a:r>
              <a:rPr lang="en-US" sz="1100" dirty="0">
                <a:latin typeface="+mn-lt"/>
              </a:rPr>
              <a:t>In localities where sterile syringe distribution is illegal, IDUs are more likely to obtain syringes from unsafe sources and to engage in injecting risk behaviors. This study compares the parenteral risk for HIV and hepatitis B and C infection among IDUs in Newark, NJ, USA, where syringe distribution programs were illegal during the period when data were collected, and New York City (NYC) where they were legal. Legalizing and rapidly implementing sterile syringe distribution programs are critical for reducing parenterally transmitted HIV, HBV, and HCV among IDUs.</a:t>
            </a:r>
          </a:p>
          <a:p>
            <a:pPr marL="171457" indent="-171457" defTabSz="914439">
              <a:spcBef>
                <a:spcPct val="0"/>
              </a:spcBef>
              <a:buFont typeface="Arial" panose="020B0604020202020204" pitchFamily="34" charset="0"/>
              <a:buChar char="•"/>
              <a:defRPr/>
            </a:pPr>
            <a:r>
              <a:rPr lang="en-US" sz="1100" dirty="0">
                <a:latin typeface="+mn-lt"/>
              </a:rPr>
              <a:t>Journal of Urban Health. May 2008, Volume 85, Issue 3. pp 309-322 “Greater Drug Injecting Risk for HIV, HBV, and HCV Infection in a City Where Syringe Exchange and Pharmacy Syringe Distribution are Illegal.”</a:t>
            </a:r>
          </a:p>
          <a:p>
            <a:endParaRPr lang="en-US" sz="1100" dirty="0">
              <a:latin typeface="+mn-lt"/>
            </a:endParaRPr>
          </a:p>
          <a:p>
            <a:r>
              <a:rPr lang="en-US" sz="1100" dirty="0">
                <a:latin typeface="+mn-lt"/>
              </a:rPr>
              <a:t>A study of Connecticut police officers found that needle stick injuries were reduced by 66 percent after the implementation of syringe exchange programs.</a:t>
            </a:r>
          </a:p>
          <a:p>
            <a:pPr marL="171457" indent="-171457">
              <a:buFont typeface="Arial" panose="020B0604020202020204" pitchFamily="34" charset="0"/>
              <a:buChar char="•"/>
            </a:pPr>
            <a:r>
              <a:rPr lang="en-US" sz="1100" dirty="0">
                <a:latin typeface="+mn-lt"/>
              </a:rPr>
              <a:t>Groseclose, SL, Weinstein, B., Jones, TS, </a:t>
            </a:r>
            <a:r>
              <a:rPr lang="en-US" sz="1100" dirty="0" err="1">
                <a:latin typeface="+mn-lt"/>
              </a:rPr>
              <a:t>Valleroy</a:t>
            </a:r>
            <a:r>
              <a:rPr lang="en-US" sz="1100" dirty="0">
                <a:latin typeface="+mn-lt"/>
              </a:rPr>
              <a:t>, LA, </a:t>
            </a:r>
            <a:r>
              <a:rPr lang="en-US" sz="1100" dirty="0" err="1">
                <a:latin typeface="+mn-lt"/>
              </a:rPr>
              <a:t>Fehrs</a:t>
            </a:r>
            <a:r>
              <a:rPr lang="en-US" sz="1100" dirty="0">
                <a:latin typeface="+mn-lt"/>
              </a:rPr>
              <a:t>, LJ, &amp; </a:t>
            </a:r>
            <a:r>
              <a:rPr lang="en-US" sz="1100" dirty="0" err="1">
                <a:latin typeface="+mn-lt"/>
              </a:rPr>
              <a:t>Kassler</a:t>
            </a:r>
            <a:r>
              <a:rPr lang="en-US" sz="1100" dirty="0">
                <a:latin typeface="+mn-lt"/>
              </a:rPr>
              <a:t>, WJ. Impact of increased legal access to needles and syringes on practices of injecting drug users and police officers—Connecticut, 1992-1993. Journal of Acquired Immune Deficiency Syndromes &amp; Human </a:t>
            </a:r>
            <a:r>
              <a:rPr lang="en-US" sz="1100" dirty="0" err="1">
                <a:latin typeface="+mn-lt"/>
              </a:rPr>
              <a:t>Retrovirology</a:t>
            </a:r>
            <a:r>
              <a:rPr lang="en-US" sz="1100" dirty="0">
                <a:latin typeface="+mn-lt"/>
              </a:rPr>
              <a:t>; 1995;10(1):82–89.</a:t>
            </a:r>
          </a:p>
          <a:p>
            <a:pPr defTabSz="914439">
              <a:spcBef>
                <a:spcPct val="0"/>
              </a:spcBef>
              <a:defRPr/>
            </a:pPr>
            <a:endParaRPr lang="en-US" sz="1100" dirty="0">
              <a:latin typeface="+mn-lt"/>
            </a:endParaRPr>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65" eaLnBrk="0" hangingPunct="0">
              <a:spcBef>
                <a:spcPct val="30000"/>
              </a:spcBef>
              <a:defRPr sz="1200">
                <a:solidFill>
                  <a:schemeClr val="tx1"/>
                </a:solidFill>
                <a:latin typeface="Times New Roman" pitchFamily="18" charset="0"/>
                <a:ea typeface="ＭＳ Ｐゴシック" pitchFamily="34" charset="-128"/>
              </a:defRPr>
            </a:lvl1pPr>
            <a:lvl2pPr marL="742982" indent="-285762" defTabSz="923965" eaLnBrk="0" hangingPunct="0">
              <a:spcBef>
                <a:spcPct val="30000"/>
              </a:spcBef>
              <a:defRPr sz="1200">
                <a:solidFill>
                  <a:schemeClr val="tx1"/>
                </a:solidFill>
                <a:latin typeface="Times New Roman" pitchFamily="18" charset="0"/>
                <a:ea typeface="ＭＳ Ｐゴシック" pitchFamily="34" charset="-128"/>
              </a:defRPr>
            </a:lvl2pPr>
            <a:lvl3pPr marL="1143050" indent="-228610" defTabSz="923965" eaLnBrk="0" hangingPunct="0">
              <a:spcBef>
                <a:spcPct val="30000"/>
              </a:spcBef>
              <a:defRPr sz="1200">
                <a:solidFill>
                  <a:schemeClr val="tx1"/>
                </a:solidFill>
                <a:latin typeface="Times New Roman" pitchFamily="18" charset="0"/>
                <a:ea typeface="ＭＳ Ｐゴシック" pitchFamily="34" charset="-128"/>
              </a:defRPr>
            </a:lvl3pPr>
            <a:lvl4pPr marL="1600269" indent="-228610" defTabSz="923965" eaLnBrk="0" hangingPunct="0">
              <a:spcBef>
                <a:spcPct val="30000"/>
              </a:spcBef>
              <a:defRPr sz="1200">
                <a:solidFill>
                  <a:schemeClr val="tx1"/>
                </a:solidFill>
                <a:latin typeface="Times New Roman" pitchFamily="18" charset="0"/>
                <a:ea typeface="ＭＳ Ｐゴシック" pitchFamily="34" charset="-128"/>
              </a:defRPr>
            </a:lvl4pPr>
            <a:lvl5pPr marL="2057489" indent="-228610" defTabSz="923965" eaLnBrk="0" hangingPunct="0">
              <a:spcBef>
                <a:spcPct val="30000"/>
              </a:spcBef>
              <a:defRPr sz="1200">
                <a:solidFill>
                  <a:schemeClr val="tx1"/>
                </a:solidFill>
                <a:latin typeface="Times New Roman" pitchFamily="18" charset="0"/>
                <a:ea typeface="ＭＳ Ｐゴシック" pitchFamily="34" charset="-128"/>
              </a:defRPr>
            </a:lvl5pPr>
            <a:lvl6pPr marL="2514709"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92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14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368" indent="-228610" defTabSz="923965"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85971BF8-246A-499D-B301-C4D66FC9002A}" type="slidenum">
              <a:rPr lang="en-US" altLang="en-US" smtClean="0">
                <a:solidFill>
                  <a:prstClr val="black"/>
                </a:solidFill>
                <a:latin typeface="Tahoma" pitchFamily="34" charset="0"/>
              </a:rPr>
              <a:pPr eaLnBrk="1" hangingPunct="1">
                <a:spcBef>
                  <a:spcPct val="0"/>
                </a:spcBef>
              </a:pPr>
              <a:t>12</a:t>
            </a:fld>
            <a:endParaRPr lang="en-US" altLang="en-US">
              <a:solidFill>
                <a:prstClr val="black"/>
              </a:solidFill>
              <a:latin typeface="Tahoma" pitchFamily="34" charset="0"/>
            </a:endParaRPr>
          </a:p>
        </p:txBody>
      </p:sp>
    </p:spTree>
    <p:extLst>
      <p:ext uri="{BB962C8B-B14F-4D97-AF65-F5344CB8AC3E}">
        <p14:creationId xmlns:p14="http://schemas.microsoft.com/office/powerpoint/2010/main" val="833291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0" hangingPunct="0">
              <a:defRPr sz="1800">
                <a:latin typeface="Times New Roman" pitchFamily="18" charset="0"/>
                <a:ea typeface="+mn-ea"/>
                <a:cs typeface="+mn-cs"/>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sz="1800">
                <a:latin typeface="Times New Roman" pitchFamily="18" charset="0"/>
                <a:ea typeface="+mn-ea"/>
                <a:cs typeface="+mn-cs"/>
              </a:defRPr>
            </a:lvl1pPr>
          </a:lstStyle>
          <a:p>
            <a:pPr>
              <a:defRPr/>
            </a:pPr>
            <a:r>
              <a:rPr lang="en-US"/>
              <a:t>Slide 2f</a:t>
            </a:r>
          </a:p>
        </p:txBody>
      </p:sp>
      <p:sp>
        <p:nvSpPr>
          <p:cNvPr id="7" name="Slide Number Placeholder 5"/>
          <p:cNvSpPr>
            <a:spLocks noGrp="1"/>
          </p:cNvSpPr>
          <p:nvPr>
            <p:ph type="sldNum" sz="quarter" idx="12"/>
          </p:nvPr>
        </p:nvSpPr>
        <p:spPr>
          <a:xfrm>
            <a:off x="6553200" y="640080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sz="1800">
                <a:ea typeface="MS PGothic" pitchFamily="34" charset="-128"/>
              </a:defRPr>
            </a:lvl1pPr>
          </a:lstStyle>
          <a:p>
            <a:pPr>
              <a:defRPr/>
            </a:pPr>
            <a:fld id="{737819A6-5370-411E-8F0D-52DCB2417CE1}" type="slidenum">
              <a:rPr lang="en-US" altLang="en-US"/>
              <a:pPr>
                <a:defRPr/>
              </a:pPr>
              <a:t>‹#›</a:t>
            </a:fld>
            <a:endParaRPr lang="en-US" altLang="en-US" dirty="0"/>
          </a:p>
        </p:txBody>
      </p:sp>
    </p:spTree>
    <p:extLst>
      <p:ext uri="{BB962C8B-B14F-4D97-AF65-F5344CB8AC3E}">
        <p14:creationId xmlns:p14="http://schemas.microsoft.com/office/powerpoint/2010/main" val="4268275740"/>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sz="quarter" idx="10"/>
          </p:nvPr>
        </p:nvSpPr>
        <p:spPr>
          <a:ln/>
        </p:spPr>
        <p:txBody>
          <a:bodyPr/>
          <a:lstStyle>
            <a:lvl1pPr>
              <a:defRPr/>
            </a:lvl1pPr>
          </a:lstStyle>
          <a:p>
            <a:pPr>
              <a:defRPr/>
            </a:pPr>
            <a:fld id="{669D7126-2B03-4AD4-93B0-3DB19D5DC312}" type="slidenum">
              <a:rPr lang="en-US" altLang="en-US"/>
              <a:pPr>
                <a:defRPr/>
              </a:pPr>
              <a:t>‹#›</a:t>
            </a:fld>
            <a:endParaRPr lang="en-US" altLang="en-US"/>
          </a:p>
        </p:txBody>
      </p:sp>
    </p:spTree>
    <p:extLst>
      <p:ext uri="{BB962C8B-B14F-4D97-AF65-F5344CB8AC3E}">
        <p14:creationId xmlns:p14="http://schemas.microsoft.com/office/powerpoint/2010/main" val="3995902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sz="quarter" idx="10"/>
          </p:nvPr>
        </p:nvSpPr>
        <p:spPr>
          <a:ln/>
        </p:spPr>
        <p:txBody>
          <a:bodyPr/>
          <a:lstStyle>
            <a:lvl1pPr>
              <a:defRPr/>
            </a:lvl1pPr>
          </a:lstStyle>
          <a:p>
            <a:pPr>
              <a:defRPr/>
            </a:pPr>
            <a:fld id="{D1BD9545-E6C7-4A4A-A2DE-C443AB3A5B04}" type="slidenum">
              <a:rPr lang="en-US" altLang="en-US"/>
              <a:pPr>
                <a:defRPr/>
              </a:pPr>
              <a:t>‹#›</a:t>
            </a:fld>
            <a:endParaRPr lang="en-US" altLang="en-US"/>
          </a:p>
        </p:txBody>
      </p:sp>
    </p:spTree>
    <p:extLst>
      <p:ext uri="{BB962C8B-B14F-4D97-AF65-F5344CB8AC3E}">
        <p14:creationId xmlns:p14="http://schemas.microsoft.com/office/powerpoint/2010/main" val="312556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5C0DEBE2-3AB5-4401-9141-86EA869AAD4A}" type="slidenum">
              <a:rPr lang="en-US" altLang="en-US"/>
              <a:pPr>
                <a:defRPr/>
              </a:pPr>
              <a:t>‹#›</a:t>
            </a:fld>
            <a:endParaRPr lang="en-US" altLang="en-US"/>
          </a:p>
        </p:txBody>
      </p:sp>
    </p:spTree>
    <p:extLst>
      <p:ext uri="{BB962C8B-B14F-4D97-AF65-F5344CB8AC3E}">
        <p14:creationId xmlns:p14="http://schemas.microsoft.com/office/powerpoint/2010/main" val="1636590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643D6583-A050-4067-912C-D83FEA841B6C}" type="slidenum">
              <a:rPr lang="en-US" altLang="en-US"/>
              <a:pPr>
                <a:defRPr/>
              </a:pPr>
              <a:t>‹#›</a:t>
            </a:fld>
            <a:endParaRPr lang="en-US" altLang="en-US"/>
          </a:p>
        </p:txBody>
      </p:sp>
    </p:spTree>
    <p:extLst>
      <p:ext uri="{BB962C8B-B14F-4D97-AF65-F5344CB8AC3E}">
        <p14:creationId xmlns:p14="http://schemas.microsoft.com/office/powerpoint/2010/main" val="336951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C8C3E007-A048-4EA2-8E23-CAE9B567F418}" type="slidenum">
              <a:rPr lang="en-US" altLang="en-US"/>
              <a:pPr>
                <a:defRPr/>
              </a:pPr>
              <a:t>‹#›</a:t>
            </a:fld>
            <a:endParaRPr lang="en-US" altLang="en-US"/>
          </a:p>
        </p:txBody>
      </p:sp>
    </p:spTree>
    <p:extLst>
      <p:ext uri="{BB962C8B-B14F-4D97-AF65-F5344CB8AC3E}">
        <p14:creationId xmlns:p14="http://schemas.microsoft.com/office/powerpoint/2010/main" val="2181325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C17549F6-CEC0-4304-922F-C38B0CC3CD7B}" type="slidenum">
              <a:rPr lang="en-US" altLang="en-US"/>
              <a:pPr>
                <a:defRPr/>
              </a:pPr>
              <a:t>‹#›</a:t>
            </a:fld>
            <a:endParaRPr lang="en-US" altLang="en-US"/>
          </a:p>
        </p:txBody>
      </p:sp>
    </p:spTree>
    <p:extLst>
      <p:ext uri="{BB962C8B-B14F-4D97-AF65-F5344CB8AC3E}">
        <p14:creationId xmlns:p14="http://schemas.microsoft.com/office/powerpoint/2010/main" val="2161206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2075"/>
            <a:ext cx="2057400" cy="6765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2075"/>
            <a:ext cx="6019800" cy="6765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3A8CB3C3-FD5A-49BE-AD7B-FADD9E8FFE02}" type="slidenum">
              <a:rPr lang="en-US" altLang="en-US"/>
              <a:pPr>
                <a:defRPr/>
              </a:pPr>
              <a:t>‹#›</a:t>
            </a:fld>
            <a:endParaRPr lang="en-US" altLang="en-US"/>
          </a:p>
        </p:txBody>
      </p:sp>
    </p:spTree>
    <p:extLst>
      <p:ext uri="{BB962C8B-B14F-4D97-AF65-F5344CB8AC3E}">
        <p14:creationId xmlns:p14="http://schemas.microsoft.com/office/powerpoint/2010/main" val="1560022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564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13"/>
          <p:cNvSpPr>
            <a:spLocks noGrp="1"/>
          </p:cNvSpPr>
          <p:nvPr>
            <p:ph type="sldNum" sz="quarter" idx="10"/>
          </p:nvPr>
        </p:nvSpPr>
        <p:spPr/>
        <p:txBody>
          <a:bodyPr/>
          <a:lstStyle>
            <a:lvl1pPr>
              <a:defRPr/>
            </a:lvl1pPr>
          </a:lstStyle>
          <a:p>
            <a:pPr>
              <a:defRPr/>
            </a:pPr>
            <a:fld id="{C312AD31-9F5F-4F88-BC5A-7C46B2B04CDC}" type="slidenum">
              <a:rPr lang="en-US" altLang="en-US"/>
              <a:pPr>
                <a:defRPr/>
              </a:pPr>
              <a:t>‹#›</a:t>
            </a:fld>
            <a:endParaRPr lang="en-US" altLang="en-US"/>
          </a:p>
        </p:txBody>
      </p:sp>
    </p:spTree>
    <p:extLst>
      <p:ext uri="{BB962C8B-B14F-4D97-AF65-F5344CB8AC3E}">
        <p14:creationId xmlns:p14="http://schemas.microsoft.com/office/powerpoint/2010/main" val="215718306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5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67953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72745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81904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05081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05081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64834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05081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05081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05081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05081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05081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0" hangingPunct="0">
              <a:defRPr sz="1800">
                <a:latin typeface="Times New Roman" pitchFamily="18" charset="0"/>
                <a:ea typeface="+mn-ea"/>
                <a:cs typeface="+mn-cs"/>
              </a:defRPr>
            </a:lvl1pPr>
          </a:lstStyle>
          <a:p>
            <a:pPr>
              <a:defRPr/>
            </a:pPr>
            <a:endParaRPr lang="en-US">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sz="1800">
                <a:latin typeface="Times New Roman" pitchFamily="18" charset="0"/>
                <a:ea typeface="+mn-ea"/>
                <a:cs typeface="+mn-cs"/>
              </a:defRPr>
            </a:lvl1pPr>
          </a:lstStyle>
          <a:p>
            <a:pPr>
              <a:defRPr/>
            </a:pPr>
            <a:r>
              <a:rPr lang="en-US">
                <a:solidFill>
                  <a:prstClr val="black"/>
                </a:solidFill>
              </a:rPr>
              <a:t>Slide 2f</a:t>
            </a:r>
          </a:p>
        </p:txBody>
      </p:sp>
      <p:sp>
        <p:nvSpPr>
          <p:cNvPr id="7" name="Slide Number Placeholder 5"/>
          <p:cNvSpPr>
            <a:spLocks noGrp="1"/>
          </p:cNvSpPr>
          <p:nvPr>
            <p:ph type="sldNum" sz="quarter" idx="12"/>
          </p:nvPr>
        </p:nvSpPr>
        <p:spPr>
          <a:xfrm>
            <a:off x="6553200" y="640080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sz="1800">
                <a:ea typeface="MS PGothic" pitchFamily="34" charset="-128"/>
              </a:defRPr>
            </a:lvl1pPr>
          </a:lstStyle>
          <a:p>
            <a:pPr>
              <a:defRPr/>
            </a:pPr>
            <a:fld id="{737819A6-5370-411E-8F0D-52DCB2417CE1}"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12963096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5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29400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948282"/>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5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6999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248400"/>
            <a:ext cx="1676400" cy="457200"/>
          </a:xfrm>
          <a:prstGeom prst="rect">
            <a:avLst/>
          </a:prstGeom>
        </p:spPr>
        <p:txBody>
          <a:bodyPr/>
          <a:lstStyle>
            <a:lvl1pPr eaLnBrk="0" hangingPunct="0">
              <a:defRPr sz="1800">
                <a:latin typeface="Times New Roman" pitchFamily="18" charset="0"/>
                <a:ea typeface="+mn-ea"/>
                <a:cs typeface="+mn-cs"/>
              </a:defRPr>
            </a:lvl1pPr>
          </a:lstStyle>
          <a:p>
            <a:pPr>
              <a:defRPr/>
            </a:pPr>
            <a:endParaRPr lang="en-US">
              <a:solidFill>
                <a:prstClr val="black"/>
              </a:solidFill>
            </a:endParaRPr>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eaLnBrk="0" hangingPunct="0">
              <a:defRPr sz="1800">
                <a:latin typeface="Times New Roman" pitchFamily="18" charset="0"/>
                <a:ea typeface="+mn-ea"/>
                <a:cs typeface="+mn-cs"/>
              </a:defRPr>
            </a:lvl1pPr>
          </a:lstStyle>
          <a:p>
            <a:pPr>
              <a:defRPr/>
            </a:pPr>
            <a:r>
              <a:rPr lang="en-US">
                <a:solidFill>
                  <a:prstClr val="black"/>
                </a:solidFill>
              </a:rPr>
              <a:t>Slide 2f</a:t>
            </a:r>
          </a:p>
        </p:txBody>
      </p:sp>
      <p:sp>
        <p:nvSpPr>
          <p:cNvPr id="5" name="Slide Number Placeholder 4"/>
          <p:cNvSpPr>
            <a:spLocks noGrp="1"/>
          </p:cNvSpPr>
          <p:nvPr>
            <p:ph type="sldNum" sz="quarter" idx="12"/>
          </p:nvPr>
        </p:nvSpPr>
        <p:spPr>
          <a:xfrm>
            <a:off x="6781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ea typeface="MS PGothic" pitchFamily="34" charset="-128"/>
              </a:defRPr>
            </a:lvl1pPr>
          </a:lstStyle>
          <a:p>
            <a:pPr>
              <a:defRPr/>
            </a:pPr>
            <a:fld id="{49745418-8668-4236-A2B3-FB9C5B7D5B20}"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406203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a:xfrm>
            <a:off x="6096000" y="6248400"/>
            <a:ext cx="2667000" cy="365125"/>
          </a:xfrm>
          <a:prstGeom prst="rect">
            <a:avLst/>
          </a:prstGeom>
        </p:spPr>
        <p:txBody>
          <a:bodyPr rtlCol="0"/>
          <a:lstStyle>
            <a:lvl1pPr eaLnBrk="0" fontAlgn="auto" hangingPunct="0">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9"/>
          <p:cNvSpPr>
            <a:spLocks noGrp="1"/>
          </p:cNvSpPr>
          <p:nvPr>
            <p:ph type="sldNum" sz="quarter" idx="11"/>
          </p:nvPr>
        </p:nvSpPr>
        <p:spPr>
          <a:xfrm>
            <a:off x="0" y="1271588"/>
            <a:ext cx="533400" cy="244475"/>
          </a:xfrm>
          <a:prstGeom prst="rect">
            <a:avLst/>
          </a:prstGeom>
        </p:spPr>
        <p:txBody>
          <a:bodyPr vert="horz" wrap="square" lIns="91440" tIns="45720" rIns="91440" bIns="45720" numCol="1" anchor="t" anchorCtr="0" compatLnSpc="1">
            <a:prstTxWarp prst="textNoShape">
              <a:avLst/>
            </a:prstTxWarp>
          </a:bodyPr>
          <a:lstStyle>
            <a:lvl1pPr eaLnBrk="0" hangingPunct="0">
              <a:defRPr sz="1800">
                <a:latin typeface="Calibri" pitchFamily="34" charset="0"/>
                <a:ea typeface="MS PGothic" pitchFamily="34" charset="-128"/>
              </a:defRPr>
            </a:lvl1pPr>
          </a:lstStyle>
          <a:p>
            <a:pPr>
              <a:defRPr/>
            </a:pPr>
            <a:fld id="{F4A4DE7A-3AB0-4493-A46D-B0B4F297095D}" type="slidenum">
              <a:rPr lang="en-US" altLang="en-US">
                <a:solidFill>
                  <a:prstClr val="black"/>
                </a:solidFill>
              </a:rPr>
              <a:pPr>
                <a:defRPr/>
              </a:pPr>
              <a:t>‹#›</a:t>
            </a:fld>
            <a:endParaRPr lang="en-US" altLang="en-US" dirty="0">
              <a:solidFill>
                <a:prstClr val="black"/>
              </a:solidFill>
            </a:endParaRPr>
          </a:p>
        </p:txBody>
      </p:sp>
      <p:sp>
        <p:nvSpPr>
          <p:cNvPr id="7" name="Footer Placeholder 11"/>
          <p:cNvSpPr>
            <a:spLocks noGrp="1"/>
          </p:cNvSpPr>
          <p:nvPr>
            <p:ph type="ftr" sz="quarter" idx="12"/>
          </p:nvPr>
        </p:nvSpPr>
        <p:spPr>
          <a:xfrm>
            <a:off x="609600" y="6248400"/>
            <a:ext cx="5421313" cy="365125"/>
          </a:xfrm>
          <a:prstGeom prst="rect">
            <a:avLst/>
          </a:prstGeom>
        </p:spPr>
        <p:txBody>
          <a:bodyPr rtlCol="0"/>
          <a:lstStyle>
            <a:lvl1pPr eaLnBrk="0" fontAlgn="auto" hangingPunct="0">
              <a:spcBef>
                <a:spcPts val="0"/>
              </a:spcBef>
              <a:spcAft>
                <a:spcPts val="0"/>
              </a:spcAft>
              <a:defRPr sz="1800">
                <a:latin typeface="+mn-lt"/>
                <a:ea typeface="+mn-ea"/>
                <a:cs typeface="+mn-cs"/>
              </a:defRPr>
            </a:lvl1pPr>
          </a:lstStyle>
          <a:p>
            <a:pPr>
              <a:defRPr/>
            </a:pPr>
            <a:endParaRPr lang="en-US">
              <a:solidFill>
                <a:prstClr val="black"/>
              </a:solidFill>
            </a:endParaRPr>
          </a:p>
        </p:txBody>
      </p:sp>
    </p:spTree>
    <p:extLst>
      <p:ext uri="{BB962C8B-B14F-4D97-AF65-F5344CB8AC3E}">
        <p14:creationId xmlns:p14="http://schemas.microsoft.com/office/powerpoint/2010/main" val="749319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920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B81125A-03DD-46AE-806C-0EF93BC6D700}"/>
              </a:ext>
            </a:extLst>
          </p:cNvPr>
          <p:cNvSpPr>
            <a:spLocks noGrp="1"/>
          </p:cNvSpPr>
          <p:nvPr>
            <p:ph type="dt" sz="half" idx="10"/>
          </p:nvPr>
        </p:nvSpPr>
        <p:spPr/>
        <p:txBody>
          <a:bodyPr/>
          <a:lstStyle>
            <a:lvl1pPr eaLnBrk="0" hangingPunct="0">
              <a:defRPr>
                <a:ea typeface="MS PGothic" pitchFamily="34" charset="-128"/>
              </a:defRPr>
            </a:lvl1pPr>
          </a:lstStyle>
          <a:p>
            <a:pPr>
              <a:defRPr/>
            </a:pPr>
            <a:fld id="{ED28F52C-3C5E-4DEE-A627-F6F2D949390B}" type="datetimeFigureOut">
              <a:rPr lang="en-US"/>
              <a:pPr>
                <a:defRPr/>
              </a:pPr>
              <a:t>3/23/2018</a:t>
            </a:fld>
            <a:endParaRPr lang="en-US" dirty="0"/>
          </a:p>
        </p:txBody>
      </p:sp>
      <p:sp>
        <p:nvSpPr>
          <p:cNvPr id="3" name="Footer Placeholder 4">
            <a:extLst>
              <a:ext uri="{FF2B5EF4-FFF2-40B4-BE49-F238E27FC236}">
                <a16:creationId xmlns:a16="http://schemas.microsoft.com/office/drawing/2014/main" id="{07E5BE13-6A7F-4A03-86D4-17D3375E22BE}"/>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4" name="Slide Number Placeholder 5">
            <a:extLst>
              <a:ext uri="{FF2B5EF4-FFF2-40B4-BE49-F238E27FC236}">
                <a16:creationId xmlns:a16="http://schemas.microsoft.com/office/drawing/2014/main" id="{FF564277-AAAC-4DDA-8ACA-C0E70CF65FBA}"/>
              </a:ext>
            </a:extLst>
          </p:cNvPr>
          <p:cNvSpPr>
            <a:spLocks noGrp="1"/>
          </p:cNvSpPr>
          <p:nvPr>
            <p:ph type="sldNum" sz="quarter" idx="12"/>
          </p:nvPr>
        </p:nvSpPr>
        <p:spPr/>
        <p:txBody>
          <a:bodyPr/>
          <a:lstStyle>
            <a:lvl1pPr eaLnBrk="0" hangingPunct="0">
              <a:defRPr/>
            </a:lvl1pPr>
          </a:lstStyle>
          <a:p>
            <a:pPr>
              <a:defRPr/>
            </a:pPr>
            <a:fld id="{ED9CCF15-F1F8-45E7-BF77-9F82631CFD54}" type="slidenum">
              <a:rPr lang="en-US" altLang="en-US"/>
              <a:pPr>
                <a:defRPr/>
              </a:pPr>
              <a:t>‹#›</a:t>
            </a:fld>
            <a:endParaRPr lang="en-US" altLang="en-US"/>
          </a:p>
        </p:txBody>
      </p:sp>
    </p:spTree>
    <p:extLst>
      <p:ext uri="{BB962C8B-B14F-4D97-AF65-F5344CB8AC3E}">
        <p14:creationId xmlns:p14="http://schemas.microsoft.com/office/powerpoint/2010/main" val="1684015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D40CC0-3BB0-48FE-BE9A-CEC055AA723E}"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C069E-D097-4156-9D85-BED054201917}" type="slidenum">
              <a:rPr lang="en-US" smtClean="0"/>
              <a:t>‹#›</a:t>
            </a:fld>
            <a:endParaRPr lang="en-US"/>
          </a:p>
        </p:txBody>
      </p:sp>
    </p:spTree>
    <p:extLst>
      <p:ext uri="{BB962C8B-B14F-4D97-AF65-F5344CB8AC3E}">
        <p14:creationId xmlns:p14="http://schemas.microsoft.com/office/powerpoint/2010/main" val="2032475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248400"/>
            <a:ext cx="1676400" cy="457200"/>
          </a:xfrm>
          <a:prstGeom prst="rect">
            <a:avLst/>
          </a:prstGeom>
        </p:spPr>
        <p:txBody>
          <a:bodyPr/>
          <a:lstStyle>
            <a:lvl1pPr eaLnBrk="0" hangingPunct="0">
              <a:defRPr sz="1800">
                <a:latin typeface="Times New Roman" pitchFamily="18" charset="0"/>
                <a:ea typeface="+mn-ea"/>
                <a:cs typeface="+mn-cs"/>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eaLnBrk="0" hangingPunct="0">
              <a:defRPr sz="1800">
                <a:latin typeface="Times New Roman" pitchFamily="18" charset="0"/>
                <a:ea typeface="+mn-ea"/>
                <a:cs typeface="+mn-cs"/>
              </a:defRPr>
            </a:lvl1pPr>
          </a:lstStyle>
          <a:p>
            <a:pPr>
              <a:defRPr/>
            </a:pPr>
            <a:r>
              <a:rPr lang="en-US"/>
              <a:t>Slide 2f</a:t>
            </a:r>
          </a:p>
        </p:txBody>
      </p:sp>
      <p:sp>
        <p:nvSpPr>
          <p:cNvPr id="5" name="Slide Number Placeholder 4"/>
          <p:cNvSpPr>
            <a:spLocks noGrp="1"/>
          </p:cNvSpPr>
          <p:nvPr>
            <p:ph type="sldNum" sz="quarter" idx="12"/>
          </p:nvPr>
        </p:nvSpPr>
        <p:spPr>
          <a:xfrm>
            <a:off x="6781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800">
                <a:ea typeface="MS PGothic" pitchFamily="34" charset="-128"/>
              </a:defRPr>
            </a:lvl1pPr>
          </a:lstStyle>
          <a:p>
            <a:pPr>
              <a:defRPr/>
            </a:pPr>
            <a:fld id="{49745418-8668-4236-A2B3-FB9C5B7D5B20}" type="slidenum">
              <a:rPr lang="en-US" altLang="en-US"/>
              <a:pPr>
                <a:defRPr/>
              </a:pPr>
              <a:t>‹#›</a:t>
            </a:fld>
            <a:endParaRPr lang="en-US" altLang="en-US" dirty="0"/>
          </a:p>
        </p:txBody>
      </p:sp>
    </p:spTree>
    <p:extLst>
      <p:ext uri="{BB962C8B-B14F-4D97-AF65-F5344CB8AC3E}">
        <p14:creationId xmlns:p14="http://schemas.microsoft.com/office/powerpoint/2010/main" val="146690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554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sz="quarter" idx="10"/>
          </p:nvPr>
        </p:nvSpPr>
        <p:spPr>
          <a:ln/>
        </p:spPr>
        <p:txBody>
          <a:bodyPr/>
          <a:lstStyle>
            <a:lvl1pPr>
              <a:defRPr/>
            </a:lvl1pPr>
          </a:lstStyle>
          <a:p>
            <a:pPr>
              <a:defRPr/>
            </a:pPr>
            <a:fld id="{AC8E6611-5ADB-4D3B-A5F6-90C925F9D7F3}" type="slidenum">
              <a:rPr lang="en-US" altLang="en-US"/>
              <a:pPr>
                <a:defRPr/>
              </a:pPr>
              <a:t>‹#›</a:t>
            </a:fld>
            <a:endParaRPr lang="en-US" altLang="en-US"/>
          </a:p>
        </p:txBody>
      </p:sp>
    </p:spTree>
    <p:extLst>
      <p:ext uri="{BB962C8B-B14F-4D97-AF65-F5344CB8AC3E}">
        <p14:creationId xmlns:p14="http://schemas.microsoft.com/office/powerpoint/2010/main" val="231902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818CF9A9-28D4-49B9-876E-E4C00AB8E956}" type="slidenum">
              <a:rPr lang="en-US" altLang="en-US"/>
              <a:pPr>
                <a:defRPr/>
              </a:pPr>
              <a:t>‹#›</a:t>
            </a:fld>
            <a:endParaRPr lang="en-US" altLang="en-US"/>
          </a:p>
        </p:txBody>
      </p:sp>
    </p:spTree>
    <p:extLst>
      <p:ext uri="{BB962C8B-B14F-4D97-AF65-F5344CB8AC3E}">
        <p14:creationId xmlns:p14="http://schemas.microsoft.com/office/powerpoint/2010/main" val="1849897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2C79771A-4122-4554-A14F-B3A3DE3DCBA2}" type="slidenum">
              <a:rPr lang="en-US" altLang="en-US"/>
              <a:pPr>
                <a:defRPr/>
              </a:pPr>
              <a:t>‹#›</a:t>
            </a:fld>
            <a:endParaRPr lang="en-US" altLang="en-US"/>
          </a:p>
        </p:txBody>
      </p:sp>
    </p:spTree>
    <p:extLst>
      <p:ext uri="{BB962C8B-B14F-4D97-AF65-F5344CB8AC3E}">
        <p14:creationId xmlns:p14="http://schemas.microsoft.com/office/powerpoint/2010/main" val="3936201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a:ln/>
        </p:spPr>
        <p:txBody>
          <a:bodyPr/>
          <a:lstStyle>
            <a:lvl1pPr>
              <a:defRPr/>
            </a:lvl1pPr>
          </a:lstStyle>
          <a:p>
            <a:pPr>
              <a:defRPr/>
            </a:pPr>
            <a:fld id="{CAD721B4-D4A7-40CC-A11A-2303A2E84194}" type="slidenum">
              <a:rPr lang="en-US" altLang="en-US"/>
              <a:pPr>
                <a:defRPr/>
              </a:pPr>
              <a:t>‹#›</a:t>
            </a:fld>
            <a:endParaRPr lang="en-US" altLang="en-US"/>
          </a:p>
        </p:txBody>
      </p:sp>
    </p:spTree>
    <p:extLst>
      <p:ext uri="{BB962C8B-B14F-4D97-AF65-F5344CB8AC3E}">
        <p14:creationId xmlns:p14="http://schemas.microsoft.com/office/powerpoint/2010/main" val="10671883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image" Target="../media/image5.wmf"/><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image" Target="../media/image4.wmf"/><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theme" Target="../theme/theme2.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790" r:id="rId1"/>
    <p:sldLayoutId id="2147487791" r:id="rId2"/>
    <p:sldLayoutId id="2147487792" r:id="rId3"/>
    <p:sldLayoutId id="2147487793" r:id="rId4"/>
    <p:sldLayoutId id="2147487796" r:id="rId5"/>
  </p:sldLayoutIdLst>
  <p:transition>
    <p:random/>
  </p:transition>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pic>
        <p:nvPicPr>
          <p:cNvPr id="1026" name="Picture 2"/>
          <p:cNvPicPr>
            <a:picLocks noChangeArrowheads="1"/>
          </p:cNvPicPr>
          <p:nvPr/>
        </p:nvPicPr>
        <p:blipFill>
          <a:blip r:embed="rId25"/>
          <a:srcRect/>
          <a:stretch>
            <a:fillRect/>
          </a:stretch>
        </p:blipFill>
        <p:spPr bwMode="auto">
          <a:xfrm>
            <a:off x="0" y="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027" name="Picture 3"/>
          <p:cNvPicPr>
            <a:picLocks noChangeArrowheads="1"/>
          </p:cNvPicPr>
          <p:nvPr/>
        </p:nvPicPr>
        <p:blipFill>
          <a:blip r:embed="rId25"/>
          <a:srcRect/>
          <a:stretch>
            <a:fillRect/>
          </a:stretch>
        </p:blipFill>
        <p:spPr bwMode="auto">
          <a:xfrm>
            <a:off x="0" y="0"/>
            <a:ext cx="91694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028" name="Picture 4"/>
          <p:cNvPicPr>
            <a:picLocks noChangeArrowheads="1"/>
          </p:cNvPicPr>
          <p:nvPr/>
        </p:nvPicPr>
        <p:blipFill>
          <a:blip r:embed="rId26"/>
          <a:srcRect/>
          <a:stretch>
            <a:fillRect/>
          </a:stretch>
        </p:blipFill>
        <p:spPr bwMode="auto">
          <a:xfrm>
            <a:off x="0" y="-33338"/>
            <a:ext cx="9169400" cy="691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029" name="Rectangle 5"/>
          <p:cNvSpPr>
            <a:spLocks noGrp="1" noChangeArrowheads="1"/>
          </p:cNvSpPr>
          <p:nvPr>
            <p:ph type="title"/>
          </p:nvPr>
        </p:nvSpPr>
        <p:spPr bwMode="auto">
          <a:xfrm>
            <a:off x="457200" y="92075"/>
            <a:ext cx="822960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46038" tIns="46038" rIns="46038"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46038" tIns="46038" rIns="46038"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7"/>
          <p:cNvSpPr>
            <a:spLocks noGrp="1" noChangeArrowheads="1"/>
          </p:cNvSpPr>
          <p:nvPr>
            <p:ph type="sldNum" sz="quarter" idx="4"/>
          </p:nvPr>
        </p:nvSpPr>
        <p:spPr bwMode="auto">
          <a:xfrm>
            <a:off x="6283325" y="6218238"/>
            <a:ext cx="2698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none" lIns="46038" tIns="46038" rIns="46038" bIns="46038" numCol="1" anchor="ctr" anchorCtr="0" compatLnSpc="1">
            <a:prstTxWarp prst="textNoShape">
              <a:avLst/>
            </a:prstTxWarp>
            <a:spAutoFit/>
          </a:bodyPr>
          <a:lstStyle>
            <a:lvl1pPr algn="r" hangingPunct="0">
              <a:defRPr sz="1200">
                <a:solidFill>
                  <a:srgbClr val="000000"/>
                </a:solidFill>
                <a:latin typeface="Times New Roman" pitchFamily="18" charset="0"/>
                <a:ea typeface="MS PGothic" pitchFamily="34" charset="-128"/>
              </a:defRPr>
            </a:lvl1pPr>
          </a:lstStyle>
          <a:p>
            <a:pPr>
              <a:defRPr/>
            </a:pPr>
            <a:fld id="{091561B2-3D8A-4B21-B895-34FE04AA89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7768" r:id="rId1"/>
    <p:sldLayoutId id="2147487769" r:id="rId2"/>
    <p:sldLayoutId id="2147487770" r:id="rId3"/>
    <p:sldLayoutId id="2147487771" r:id="rId4"/>
    <p:sldLayoutId id="2147487772" r:id="rId5"/>
    <p:sldLayoutId id="2147487773" r:id="rId6"/>
    <p:sldLayoutId id="2147487774" r:id="rId7"/>
    <p:sldLayoutId id="2147487775" r:id="rId8"/>
    <p:sldLayoutId id="2147487776" r:id="rId9"/>
    <p:sldLayoutId id="2147487777" r:id="rId10"/>
    <p:sldLayoutId id="2147487778" r:id="rId11"/>
    <p:sldLayoutId id="2147487874" r:id="rId12"/>
    <p:sldLayoutId id="2147487876" r:id="rId13"/>
    <p:sldLayoutId id="2147487877" r:id="rId14"/>
    <p:sldLayoutId id="2147487879" r:id="rId15"/>
    <p:sldLayoutId id="2147488043" r:id="rId16"/>
    <p:sldLayoutId id="2147488045" r:id="rId17"/>
    <p:sldLayoutId id="2147488049" r:id="rId18"/>
    <p:sldLayoutId id="2147488054" r:id="rId19"/>
    <p:sldLayoutId id="2147488055" r:id="rId20"/>
    <p:sldLayoutId id="2147488056" r:id="rId21"/>
    <p:sldLayoutId id="2147488057" r:id="rId22"/>
    <p:sldLayoutId id="2147488058" r:id="rId23"/>
  </p:sldLayoutIdLst>
  <p:txStyles>
    <p:titleStyle>
      <a:lvl1pPr algn="ctr" rtl="0" eaLnBrk="0" fontAlgn="base" hangingPunct="0">
        <a:spcBef>
          <a:spcPct val="0"/>
        </a:spcBef>
        <a:spcAft>
          <a:spcPct val="0"/>
        </a:spcAft>
        <a:defRPr sz="4400">
          <a:solidFill>
            <a:srgbClr val="000000"/>
          </a:solidFill>
          <a:latin typeface="+mj-lt"/>
          <a:ea typeface="ＭＳ Ｐゴシック" pitchFamily="34" charset="-128"/>
          <a:cs typeface="+mj-cs"/>
        </a:defRPr>
      </a:lvl1pPr>
      <a:lvl2pPr algn="ctr" rtl="0" eaLnBrk="0" fontAlgn="base" hangingPunct="0">
        <a:spcBef>
          <a:spcPct val="0"/>
        </a:spcBef>
        <a:spcAft>
          <a:spcPct val="0"/>
        </a:spcAft>
        <a:defRPr sz="4400">
          <a:solidFill>
            <a:srgbClr val="000000"/>
          </a:solidFill>
          <a:latin typeface="Calibri" charset="0"/>
          <a:ea typeface="ＭＳ Ｐゴシック" pitchFamily="34" charset="-128"/>
          <a:cs typeface="Arial" charset="0"/>
        </a:defRPr>
      </a:lvl2pPr>
      <a:lvl3pPr algn="ctr" rtl="0" eaLnBrk="0" fontAlgn="base" hangingPunct="0">
        <a:spcBef>
          <a:spcPct val="0"/>
        </a:spcBef>
        <a:spcAft>
          <a:spcPct val="0"/>
        </a:spcAft>
        <a:defRPr sz="4400">
          <a:solidFill>
            <a:srgbClr val="000000"/>
          </a:solidFill>
          <a:latin typeface="Calibri" charset="0"/>
          <a:ea typeface="ＭＳ Ｐゴシック" pitchFamily="34" charset="-128"/>
          <a:cs typeface="Arial" charset="0"/>
        </a:defRPr>
      </a:lvl3pPr>
      <a:lvl4pPr algn="ctr" rtl="0" eaLnBrk="0" fontAlgn="base" hangingPunct="0">
        <a:spcBef>
          <a:spcPct val="0"/>
        </a:spcBef>
        <a:spcAft>
          <a:spcPct val="0"/>
        </a:spcAft>
        <a:defRPr sz="4400">
          <a:solidFill>
            <a:srgbClr val="000000"/>
          </a:solidFill>
          <a:latin typeface="Calibri" charset="0"/>
          <a:ea typeface="ＭＳ Ｐゴシック" pitchFamily="34" charset="-128"/>
          <a:cs typeface="Arial" charset="0"/>
        </a:defRPr>
      </a:lvl4pPr>
      <a:lvl5pPr algn="ctr" rtl="0" eaLnBrk="0" fontAlgn="base" hangingPunct="0">
        <a:spcBef>
          <a:spcPct val="0"/>
        </a:spcBef>
        <a:spcAft>
          <a:spcPct val="0"/>
        </a:spcAft>
        <a:defRPr sz="4400">
          <a:solidFill>
            <a:srgbClr val="000000"/>
          </a:solidFill>
          <a:latin typeface="Calibri" charset="0"/>
          <a:ea typeface="ＭＳ Ｐゴシック" pitchFamily="34" charset="-128"/>
          <a:cs typeface="Arial" charset="0"/>
        </a:defRPr>
      </a:lvl5pPr>
      <a:lvl6pPr marL="4572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6pPr>
      <a:lvl7pPr marL="9144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7pPr>
      <a:lvl8pPr marL="13716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8pPr>
      <a:lvl9pPr marL="1828800" algn="ctr" rtl="0" eaLnBrk="0" fontAlgn="base" hangingPunct="0">
        <a:spcBef>
          <a:spcPct val="0"/>
        </a:spcBef>
        <a:spcAft>
          <a:spcPct val="0"/>
        </a:spcAft>
        <a:defRPr sz="4400">
          <a:solidFill>
            <a:srgbClr val="000000"/>
          </a:solidFill>
          <a:latin typeface="Calibri" charset="0"/>
          <a:ea typeface="ＭＳ Ｐゴシック" charset="0"/>
          <a:cs typeface="Arial" charset="0"/>
        </a:defRPr>
      </a:lvl9pPr>
    </p:titleStyle>
    <p:bodyStyle>
      <a:lvl1pPr marL="342900" indent="-342900"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1pPr>
      <a:lvl2pPr marL="782638" indent="-325438"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2pPr>
      <a:lvl3pPr marL="1219200" indent="-304800"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3pPr>
      <a:lvl4pPr marL="1736725" indent="-365125"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4pPr>
      <a:lvl5pPr marL="2193925" indent="-342900"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5pPr>
      <a:lvl6pPr marL="26511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6pPr>
      <a:lvl7pPr marL="31083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7pPr>
      <a:lvl8pPr marL="35655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8pPr>
      <a:lvl9pPr marL="40227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404853"/>
      </p:ext>
    </p:extLst>
  </p:cSld>
  <p:clrMap bg1="lt1" tx1="dk1" bg2="lt2" tx2="dk2" accent1="accent1" accent2="accent2" accent3="accent3" accent4="accent4" accent5="accent5" accent6="accent6" hlink="hlink" folHlink="folHlink"/>
  <p:sldLayoutIdLst>
    <p:sldLayoutId id="2147488061" r:id="rId1"/>
    <p:sldLayoutId id="2147488062" r:id="rId2"/>
    <p:sldLayoutId id="2147488063" r:id="rId3"/>
    <p:sldLayoutId id="2147488064" r:id="rId4"/>
    <p:sldLayoutId id="2147488065" r:id="rId5"/>
    <p:sldLayoutId id="2147488067" r:id="rId6"/>
    <p:sldLayoutId id="2147488068" r:id="rId7"/>
    <p:sldLayoutId id="2147488069" r:id="rId8"/>
  </p:sldLayoutIdLst>
  <p:transition>
    <p:random/>
  </p:transition>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hyperlink" Target="http://www.getcbanow.org/" TargetMode="External"/><Relationship Id="rId3" Type="http://schemas.openxmlformats.org/officeDocument/2006/relationships/diagramLayout" Target="../diagrams/layout2.xml"/><Relationship Id="rId7" Type="http://schemas.openxmlformats.org/officeDocument/2006/relationships/hyperlink" Target="mailto:NYCCBA@health.nyc.gov" TargetMode="Externa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hyperlink" Target="mailto:jrwan@health.nyc.gov"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6.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7.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hyperlink" Target="http://www.goodtherapy.org/famous-psychologists/carl-rogers.html" TargetMode="External"/><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bwMode="auto">
          <a:xfrm>
            <a:off x="1181100" y="2286000"/>
            <a:ext cx="78486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b="1" dirty="0"/>
              <a:t>Incorporating Harm Reduction Principles into Substance Use Treatment</a:t>
            </a:r>
            <a:r>
              <a:rPr lang="en-US" dirty="0"/>
              <a:t/>
            </a:r>
            <a:br>
              <a:rPr lang="en-US" dirty="0"/>
            </a:br>
            <a:r>
              <a:rPr lang="en-US" altLang="en-US" sz="5400" b="1" dirty="0"/>
              <a:t/>
            </a:r>
            <a:br>
              <a:rPr lang="en-US" altLang="en-US" sz="5400" b="1" dirty="0"/>
            </a:br>
            <a:endParaRPr lang="en-US" altLang="en-US" sz="4000" b="1" dirty="0"/>
          </a:p>
        </p:txBody>
      </p:sp>
      <p:sp>
        <p:nvSpPr>
          <p:cNvPr id="149507" name="Rectangle 2"/>
          <p:cNvSpPr txBox="1">
            <a:spLocks noChangeArrowheads="1"/>
          </p:cNvSpPr>
          <p:nvPr/>
        </p:nvSpPr>
        <p:spPr bwMode="auto">
          <a:xfrm>
            <a:off x="1905000" y="4724400"/>
            <a:ext cx="6705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r>
              <a:rPr lang="en-US" altLang="en-US" sz="3200" b="1" i="1" dirty="0">
                <a:latin typeface="Calibri" pitchFamily="34" charset="0"/>
                <a:cs typeface="Arial" pitchFamily="34" charset="0"/>
              </a:rPr>
              <a:t>Tanagra M. </a:t>
            </a:r>
            <a:r>
              <a:rPr lang="en-US" altLang="en-US" sz="3200" b="1" i="1" dirty="0" err="1">
                <a:latin typeface="Calibri" pitchFamily="34" charset="0"/>
                <a:cs typeface="Arial" pitchFamily="34" charset="0"/>
              </a:rPr>
              <a:t>Melgarejo</a:t>
            </a:r>
            <a:endParaRPr lang="en-US" altLang="en-US" sz="3200" b="1" i="1" dirty="0">
              <a:latin typeface="Calibri" pitchFamily="34" charset="0"/>
              <a:cs typeface="Arial" pitchFamily="34" charset="0"/>
            </a:endParaRPr>
          </a:p>
          <a:p>
            <a:pPr algn="r" eaLnBrk="1" hangingPunct="1"/>
            <a:r>
              <a:rPr lang="en-US" altLang="en-US" sz="3200" b="1" i="1" dirty="0">
                <a:latin typeface="Calibri" pitchFamily="34" charset="0"/>
                <a:cs typeface="Arial" pitchFamily="34" charset="0"/>
              </a:rPr>
              <a:t>Chris </a:t>
            </a:r>
            <a:r>
              <a:rPr lang="en-US" altLang="en-US" sz="3200" b="1" i="1" dirty="0" err="1">
                <a:latin typeface="Calibri" pitchFamily="34" charset="0"/>
                <a:cs typeface="Arial" pitchFamily="34" charset="0"/>
              </a:rPr>
              <a:t>Abert</a:t>
            </a:r>
            <a:endParaRPr lang="en-US" altLang="en-US" sz="3200" b="1" i="1" dirty="0">
              <a:latin typeface="Calibri" pitchFamily="34" charset="0"/>
              <a:cs typeface="Arial" pitchFamily="34" charset="0"/>
            </a:endParaRPr>
          </a:p>
          <a:p>
            <a:pPr algn="r" eaLnBrk="1" hangingPunct="1"/>
            <a:r>
              <a:rPr lang="en-US" altLang="en-US" sz="3200" b="1" i="1" dirty="0">
                <a:latin typeface="Calibri" pitchFamily="34" charset="0"/>
                <a:cs typeface="Arial" pitchFamily="34" charset="0"/>
              </a:rPr>
              <a:t>Julie </a:t>
            </a:r>
            <a:r>
              <a:rPr lang="en-US" altLang="en-US" sz="3200" b="1" i="1" dirty="0" err="1">
                <a:latin typeface="Calibri" pitchFamily="34" charset="0"/>
                <a:cs typeface="Arial" pitchFamily="34" charset="0"/>
              </a:rPr>
              <a:t>Rwan</a:t>
            </a:r>
            <a:endParaRPr lang="en-US" altLang="en-US" sz="3200" b="1" i="1" dirty="0">
              <a:latin typeface="Calibri" pitchFamily="34" charset="0"/>
              <a:cs typeface="Arial" pitchFamily="34" charset="0"/>
            </a:endParaRPr>
          </a:p>
        </p:txBody>
      </p:sp>
    </p:spTree>
    <p:extLst>
      <p:ext uri="{BB962C8B-B14F-4D97-AF65-F5344CB8AC3E}">
        <p14:creationId xmlns:p14="http://schemas.microsoft.com/office/powerpoint/2010/main" val="2688811219"/>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3"/>
          <p:cNvSpPr>
            <a:spLocks noGrp="1" noChangeArrowheads="1"/>
          </p:cNvSpPr>
          <p:nvPr>
            <p:ph idx="4294967295"/>
          </p:nvPr>
        </p:nvSpPr>
        <p:spPr bwMode="auto">
          <a:xfrm>
            <a:off x="381000" y="1676400"/>
            <a:ext cx="8153400" cy="3810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buFont typeface="Wingdings" panose="05000000000000000000" pitchFamily="2" charset="2"/>
              <a:buChar char="q"/>
              <a:defRPr/>
            </a:pPr>
            <a:r>
              <a:rPr lang="en-US" altLang="en-US" sz="3000" dirty="0">
                <a:latin typeface="+mj-lt"/>
                <a:cs typeface="Arial" pitchFamily="34" charset="0"/>
              </a:rPr>
              <a:t> Moves past judgment of a person’s drug use and sexual activity and addresses the </a:t>
            </a:r>
            <a:r>
              <a:rPr lang="en-US" altLang="en-US" sz="3000" b="1" dirty="0">
                <a:latin typeface="+mj-lt"/>
                <a:cs typeface="Arial" pitchFamily="34" charset="0"/>
              </a:rPr>
              <a:t>whole person.</a:t>
            </a:r>
          </a:p>
          <a:p>
            <a:pPr marL="0" indent="0" eaLnBrk="1" hangingPunct="1">
              <a:spcBef>
                <a:spcPts val="0"/>
              </a:spcBef>
              <a:buFont typeface="Arial" pitchFamily="34" charset="0"/>
              <a:buNone/>
              <a:defRPr/>
            </a:pPr>
            <a:endParaRPr lang="en-US" altLang="en-US" sz="3000" b="1" dirty="0">
              <a:latin typeface="+mj-lt"/>
              <a:cs typeface="Arial" pitchFamily="34" charset="0"/>
            </a:endParaRPr>
          </a:p>
          <a:p>
            <a:pPr eaLnBrk="1" hangingPunct="1">
              <a:spcBef>
                <a:spcPts val="1000"/>
              </a:spcBef>
              <a:buFont typeface="Wingdings" panose="05000000000000000000" pitchFamily="2" charset="2"/>
              <a:buChar char="q"/>
              <a:defRPr/>
            </a:pPr>
            <a:r>
              <a:rPr lang="en-US" altLang="en-US" sz="3000" dirty="0">
                <a:latin typeface="+mj-lt"/>
                <a:cs typeface="Arial" pitchFamily="34" charset="0"/>
              </a:rPr>
              <a:t> Works to elicit </a:t>
            </a:r>
            <a:r>
              <a:rPr lang="en-US" altLang="en-US" sz="3000" b="1" dirty="0">
                <a:latin typeface="+mj-lt"/>
                <a:cs typeface="Arial" pitchFamily="34" charset="0"/>
              </a:rPr>
              <a:t>any positive change </a:t>
            </a:r>
            <a:r>
              <a:rPr lang="en-US" altLang="en-US" sz="3000" dirty="0">
                <a:latin typeface="+mj-lt"/>
                <a:cs typeface="Arial" pitchFamily="34" charset="0"/>
              </a:rPr>
              <a:t>based on the individual’s needs, circumstances, readiness to change, and believing their abilities to change.</a:t>
            </a:r>
            <a:endParaRPr lang="en-US" altLang="en-US" sz="3000" dirty="0"/>
          </a:p>
          <a:p>
            <a:pPr algn="ctr" eaLnBrk="1" hangingPunct="1">
              <a:buFont typeface="Wingdings" pitchFamily="2" charset="2"/>
              <a:buNone/>
              <a:defRPr/>
            </a:pPr>
            <a:r>
              <a:rPr lang="en-US" altLang="en-US" sz="3000" dirty="0">
                <a:latin typeface="Arial" pitchFamily="34" charset="0"/>
              </a:rPr>
              <a:t>	</a:t>
            </a:r>
            <a:endParaRPr lang="en-US" altLang="en-US" sz="3000" dirty="0"/>
          </a:p>
        </p:txBody>
      </p:sp>
    </p:spTree>
    <p:extLst>
      <p:ext uri="{BB962C8B-B14F-4D97-AF65-F5344CB8AC3E}">
        <p14:creationId xmlns:p14="http://schemas.microsoft.com/office/powerpoint/2010/main" val="2727514603"/>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idx="4294967295"/>
          </p:nvPr>
        </p:nvSpPr>
        <p:spPr bwMode="auto">
          <a:xfrm>
            <a:off x="457200" y="838200"/>
            <a:ext cx="83058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b="1" dirty="0"/>
              <a:t>The Need for Harm Reduction</a:t>
            </a:r>
            <a:endParaRPr lang="en-US" altLang="en-US" sz="3600" dirty="0">
              <a:cs typeface="Arial" pitchFamily="34" charset="0"/>
            </a:endParaRPr>
          </a:p>
        </p:txBody>
      </p:sp>
      <p:graphicFrame>
        <p:nvGraphicFramePr>
          <p:cNvPr id="5" name="Diagram 4"/>
          <p:cNvGraphicFramePr/>
          <p:nvPr>
            <p:extLst>
              <p:ext uri="{D42A27DB-BD31-4B8C-83A1-F6EECF244321}">
                <p14:modId xmlns:p14="http://schemas.microsoft.com/office/powerpoint/2010/main" val="4044055593"/>
              </p:ext>
            </p:extLst>
          </p:nvPr>
        </p:nvGraphicFramePr>
        <p:xfrm>
          <a:off x="457200" y="1600200"/>
          <a:ext cx="8077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2635421"/>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idx="4294967295"/>
          </p:nvPr>
        </p:nvSpPr>
        <p:spPr bwMode="auto">
          <a:xfrm>
            <a:off x="381000" y="762000"/>
            <a:ext cx="83058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b="1" dirty="0"/>
              <a:t>Benefits of </a:t>
            </a:r>
            <a:r>
              <a:rPr lang="en-US" altLang="en-US" sz="3600" b="1"/>
              <a:t>Harm Reduction</a:t>
            </a:r>
            <a:endParaRPr lang="en-US" altLang="en-US" sz="3600" dirty="0">
              <a:cs typeface="Arial" pitchFamily="34" charset="0"/>
            </a:endParaRPr>
          </a:p>
        </p:txBody>
      </p:sp>
      <p:graphicFrame>
        <p:nvGraphicFramePr>
          <p:cNvPr id="5" name="Diagram 4"/>
          <p:cNvGraphicFramePr/>
          <p:nvPr>
            <p:extLst>
              <p:ext uri="{D42A27DB-BD31-4B8C-83A1-F6EECF244321}">
                <p14:modId xmlns:p14="http://schemas.microsoft.com/office/powerpoint/2010/main" val="2737423523"/>
              </p:ext>
            </p:extLst>
          </p:nvPr>
        </p:nvGraphicFramePr>
        <p:xfrm>
          <a:off x="1108635" y="1295400"/>
          <a:ext cx="6968565" cy="4676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9729680"/>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71225"/>
            <a:ext cx="7848600" cy="712824"/>
          </a:xfrm>
          <a:prstGeom prst="rect">
            <a:avLst/>
          </a:prstGeom>
          <a:noFill/>
        </p:spPr>
        <p:txBody>
          <a:bodyPr wrap="square">
            <a:spAutoFit/>
          </a:bodyPr>
          <a:lstStyle/>
          <a:p>
            <a:pPr lvl="1" algn="ctr">
              <a:lnSpc>
                <a:spcPct val="120000"/>
              </a:lnSpc>
              <a:buClr>
                <a:prstClr val="black"/>
              </a:buClr>
              <a:buSzPct val="60000"/>
            </a:pPr>
            <a:r>
              <a:rPr lang="en-US" sz="3600" b="1" dirty="0">
                <a:solidFill>
                  <a:prstClr val="black"/>
                </a:solidFill>
                <a:latin typeface="+mn-lt"/>
                <a:ea typeface="+mn-ea"/>
                <a:cs typeface="Arial" pitchFamily="34" charset="0"/>
              </a:rPr>
              <a:t>Statistical % to Relapse</a:t>
            </a:r>
          </a:p>
        </p:txBody>
      </p:sp>
      <p:sp>
        <p:nvSpPr>
          <p:cNvPr id="5" name="Rectangle 1"/>
          <p:cNvSpPr>
            <a:spLocks/>
          </p:cNvSpPr>
          <p:nvPr/>
        </p:nvSpPr>
        <p:spPr bwMode="auto">
          <a:xfrm>
            <a:off x="5029200" y="6172200"/>
            <a:ext cx="3772453" cy="33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1280">
                <a:solidFill>
                  <a:srgbClr val="000000"/>
                </a:solidFill>
                <a:miter lim="0"/>
                <a:headEnd/>
                <a:tailEnd/>
              </a14:hiddenLine>
            </a:ext>
          </a:extLst>
        </p:spPr>
        <p:txBody>
          <a:bodyPr wrap="square" lIns="88896" tIns="50798" rIns="88896" bIns="50798" anchor="ctr">
            <a:spAutoFit/>
          </a:bodyPr>
          <a:lstStyle>
            <a:lvl1pPr defTabSz="912813" eaLnBrk="0" hangingPunct="0">
              <a:spcBef>
                <a:spcPct val="20000"/>
              </a:spcBef>
              <a:buFont typeface="Arial" pitchFamily="34" charset="0"/>
              <a:buChar char="•"/>
              <a:defRPr sz="3200">
                <a:solidFill>
                  <a:schemeClr val="tx1"/>
                </a:solidFill>
                <a:latin typeface="Calibri" pitchFamily="34" charset="0"/>
              </a:defRPr>
            </a:lvl1pPr>
            <a:lvl2pPr marL="742950" indent="-285750" defTabSz="912813" eaLnBrk="0" hangingPunct="0">
              <a:spcBef>
                <a:spcPct val="20000"/>
              </a:spcBef>
              <a:buFont typeface="Arial" pitchFamily="34" charset="0"/>
              <a:buChar char="–"/>
              <a:defRPr sz="28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4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0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500" i="1" dirty="0">
                <a:solidFill>
                  <a:prstClr val="black"/>
                </a:solidFill>
                <a:latin typeface="Arial" pitchFamily="34" charset="0"/>
                <a:ea typeface="+mn-ea"/>
                <a:cs typeface="Arial" pitchFamily="34" charset="0"/>
                <a:sym typeface="Trebuchet MS" pitchFamily="34" charset="0"/>
              </a:rPr>
              <a:t>Content: JAMA 2000. Graph: NIDA 2014.</a:t>
            </a:r>
          </a:p>
        </p:txBody>
      </p:sp>
      <p:pic>
        <p:nvPicPr>
          <p:cNvPr id="2050" name="Picture 2" descr="C:\Users\ftaveras\Desktop\relapse grap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14450"/>
            <a:ext cx="8681472"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93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amhsa working definition of recov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870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8305800" cy="5816977"/>
          </a:xfrm>
          <a:prstGeom prst="rect">
            <a:avLst/>
          </a:prstGeom>
          <a:noFill/>
        </p:spPr>
        <p:txBody>
          <a:bodyPr wrap="square" rtlCol="0">
            <a:spAutoFit/>
          </a:bodyPr>
          <a:lstStyle/>
          <a:p>
            <a:pPr eaLnBrk="1" hangingPunct="1"/>
            <a:r>
              <a:rPr lang="en-US" altLang="en-US" sz="5400" dirty="0">
                <a:latin typeface="+mn-lt"/>
              </a:rPr>
              <a:t>“A process of change through which individuals improve their health and wellness, live a self directed life and strive to reach their full potential.”</a:t>
            </a:r>
          </a:p>
          <a:p>
            <a:pPr algn="r" eaLnBrk="1" hangingPunct="1"/>
            <a:r>
              <a:rPr lang="en-US" altLang="en-US" sz="2000" dirty="0">
                <a:latin typeface="+mn-lt"/>
              </a:rPr>
              <a:t>SAMHSA’s Working Definition of Recovery from</a:t>
            </a:r>
          </a:p>
          <a:p>
            <a:pPr algn="r" eaLnBrk="1" hangingPunct="1"/>
            <a:r>
              <a:rPr lang="en-US" altLang="en-US" sz="2000" dirty="0">
                <a:latin typeface="+mn-lt"/>
              </a:rPr>
              <a:t>Mental Health and/or Substance Use Disorders </a:t>
            </a:r>
          </a:p>
        </p:txBody>
      </p:sp>
    </p:spTree>
    <p:extLst>
      <p:ext uri="{BB962C8B-B14F-4D97-AF65-F5344CB8AC3E}">
        <p14:creationId xmlns:p14="http://schemas.microsoft.com/office/powerpoint/2010/main" val="2608031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14400"/>
            <a:ext cx="8305800" cy="5047536"/>
          </a:xfrm>
          <a:prstGeom prst="rect">
            <a:avLst/>
          </a:prstGeom>
          <a:noFill/>
        </p:spPr>
        <p:txBody>
          <a:bodyPr wrap="square" rtlCol="0">
            <a:spAutoFit/>
          </a:bodyPr>
          <a:lstStyle/>
          <a:p>
            <a:pPr eaLnBrk="1" hangingPunct="1"/>
            <a:r>
              <a:rPr lang="en-US" sz="5400" dirty="0">
                <a:latin typeface="+mn-lt"/>
              </a:rPr>
              <a:t>Recovery is person-driven </a:t>
            </a:r>
          </a:p>
          <a:p>
            <a:pPr eaLnBrk="1" hangingPunct="1"/>
            <a:endParaRPr lang="en-US" sz="2800" dirty="0">
              <a:latin typeface="+mn-lt"/>
            </a:endParaRPr>
          </a:p>
          <a:p>
            <a:pPr eaLnBrk="1" hangingPunct="1"/>
            <a:r>
              <a:rPr lang="en-US" sz="2800" dirty="0">
                <a:latin typeface="+mn-lt"/>
              </a:rPr>
              <a:t>Self-determination and self-direction are the foundations for recovery as individuals define their own life goals and design their unique path(s) towards those goals.</a:t>
            </a:r>
          </a:p>
          <a:p>
            <a:pPr eaLnBrk="1" hangingPunct="1"/>
            <a:endParaRPr lang="en-US" altLang="en-US" sz="2800" dirty="0">
              <a:latin typeface="+mn-lt"/>
            </a:endParaRPr>
          </a:p>
          <a:p>
            <a:pPr eaLnBrk="1" hangingPunct="1"/>
            <a:r>
              <a:rPr lang="en-US" sz="2800" dirty="0">
                <a:latin typeface="+mn-lt"/>
              </a:rPr>
              <a:t> </a:t>
            </a:r>
          </a:p>
          <a:p>
            <a:pPr algn="r" eaLnBrk="1" hangingPunct="1"/>
            <a:r>
              <a:rPr lang="en-US" altLang="en-US" sz="1600" dirty="0">
                <a:latin typeface="+mn-lt"/>
              </a:rPr>
              <a:t>SAMHSA’S Definition of Recovery: Ten Guiding Principles of Recovery (2012)</a:t>
            </a:r>
            <a:endParaRPr lang="en-US" sz="1600" dirty="0">
              <a:latin typeface="+mn-lt"/>
            </a:endParaRPr>
          </a:p>
          <a:p>
            <a:pPr eaLnBrk="1" hangingPunct="1"/>
            <a:endParaRPr lang="en-US" altLang="en-US" sz="2800" dirty="0">
              <a:latin typeface="+mn-lt"/>
            </a:endParaRPr>
          </a:p>
          <a:p>
            <a:pPr eaLnBrk="1" hangingPunct="1"/>
            <a:endParaRPr lang="en-US" altLang="en-US" sz="2800" dirty="0">
              <a:latin typeface="+mn-lt"/>
            </a:endParaRPr>
          </a:p>
        </p:txBody>
      </p:sp>
    </p:spTree>
    <p:extLst>
      <p:ext uri="{BB962C8B-B14F-4D97-AF65-F5344CB8AC3E}">
        <p14:creationId xmlns:p14="http://schemas.microsoft.com/office/powerpoint/2010/main" val="2116219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305800" cy="6186309"/>
          </a:xfrm>
          <a:prstGeom prst="rect">
            <a:avLst/>
          </a:prstGeom>
          <a:noFill/>
        </p:spPr>
        <p:txBody>
          <a:bodyPr wrap="square" rtlCol="0">
            <a:spAutoFit/>
          </a:bodyPr>
          <a:lstStyle/>
          <a:p>
            <a:pPr eaLnBrk="1" hangingPunct="1"/>
            <a:r>
              <a:rPr lang="en-US" sz="5000" dirty="0">
                <a:latin typeface="+mn-lt"/>
              </a:rPr>
              <a:t>Recovery occurs via many pathways </a:t>
            </a:r>
          </a:p>
          <a:p>
            <a:pPr eaLnBrk="1" hangingPunct="1"/>
            <a:endParaRPr lang="en-US" sz="2800" dirty="0">
              <a:latin typeface="+mn-lt"/>
            </a:endParaRPr>
          </a:p>
          <a:p>
            <a:pPr eaLnBrk="1" hangingPunct="1"/>
            <a:r>
              <a:rPr lang="en-US" sz="2800" dirty="0">
                <a:latin typeface="+mn-lt"/>
              </a:rPr>
              <a:t>“Individuals are unique with distinct needs, strengths, preferences, goals, culture, and backgrounds— including trauma experience — that affect and determine their pathway(s) to recovery. Recovery is built on the multiple capacities, strengths, talents, coping abilities, resources, and inherent value of each individual. “</a:t>
            </a:r>
          </a:p>
          <a:p>
            <a:pPr eaLnBrk="1" hangingPunct="1"/>
            <a:endParaRPr lang="en-US" sz="2800" dirty="0">
              <a:latin typeface="+mn-lt"/>
            </a:endParaRPr>
          </a:p>
          <a:p>
            <a:pPr algn="r"/>
            <a:r>
              <a:rPr lang="en-US" altLang="en-US" sz="1600" dirty="0">
                <a:latin typeface="+mn-lt"/>
              </a:rPr>
              <a:t>SAMHSA’S Definition of Recovery: Ten Guiding Principles of Recovery (2012)</a:t>
            </a:r>
            <a:endParaRPr lang="en-US" sz="1600" dirty="0">
              <a:latin typeface="+mn-lt"/>
            </a:endParaRPr>
          </a:p>
          <a:p>
            <a:pPr algn="r" eaLnBrk="1" hangingPunct="1"/>
            <a:endParaRPr lang="en-US" altLang="en-US" sz="2800" dirty="0">
              <a:latin typeface="+mn-lt"/>
            </a:endParaRPr>
          </a:p>
        </p:txBody>
      </p:sp>
    </p:spTree>
    <p:extLst>
      <p:ext uri="{BB962C8B-B14F-4D97-AF65-F5344CB8AC3E}">
        <p14:creationId xmlns:p14="http://schemas.microsoft.com/office/powerpoint/2010/main" val="1967859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305800" cy="5324535"/>
          </a:xfrm>
          <a:prstGeom prst="rect">
            <a:avLst/>
          </a:prstGeom>
          <a:noFill/>
        </p:spPr>
        <p:txBody>
          <a:bodyPr wrap="square" rtlCol="0">
            <a:spAutoFit/>
          </a:bodyPr>
          <a:lstStyle/>
          <a:p>
            <a:pPr eaLnBrk="1" hangingPunct="1"/>
            <a:r>
              <a:rPr lang="en-US" sz="5000" dirty="0">
                <a:latin typeface="+mn-lt"/>
              </a:rPr>
              <a:t>Recovery occurs via many pathways </a:t>
            </a:r>
          </a:p>
          <a:p>
            <a:pPr eaLnBrk="1" hangingPunct="1"/>
            <a:endParaRPr lang="en-US" sz="2800" dirty="0">
              <a:latin typeface="+mn-lt"/>
            </a:endParaRPr>
          </a:p>
          <a:p>
            <a:pPr eaLnBrk="1" hangingPunct="1"/>
            <a:r>
              <a:rPr lang="en-US" sz="2800" dirty="0">
                <a:latin typeface="+mn-lt"/>
              </a:rPr>
              <a:t>Recovery is </a:t>
            </a:r>
            <a:r>
              <a:rPr lang="en-US" sz="2800" b="1" dirty="0">
                <a:latin typeface="+mn-lt"/>
              </a:rPr>
              <a:t>non-linear</a:t>
            </a:r>
            <a:r>
              <a:rPr lang="en-US" sz="2800" dirty="0">
                <a:latin typeface="+mn-lt"/>
              </a:rPr>
              <a:t>, characterized by continual growth and improved functioning that may involve </a:t>
            </a:r>
            <a:r>
              <a:rPr lang="en-US" sz="2800" b="1" dirty="0">
                <a:latin typeface="+mn-lt"/>
              </a:rPr>
              <a:t>setbacks</a:t>
            </a:r>
            <a:r>
              <a:rPr lang="en-US" sz="2800" dirty="0">
                <a:latin typeface="+mn-lt"/>
              </a:rPr>
              <a:t>. Because setbacks are a </a:t>
            </a:r>
            <a:r>
              <a:rPr lang="en-US" sz="2800" b="1" dirty="0">
                <a:latin typeface="+mn-lt"/>
              </a:rPr>
              <a:t>natural</a:t>
            </a:r>
            <a:r>
              <a:rPr lang="en-US" sz="2800" dirty="0">
                <a:latin typeface="+mn-lt"/>
              </a:rPr>
              <a:t>, though not inevitable, part of the recovery process, it is essential to foster resilience for all individuals and families. </a:t>
            </a:r>
          </a:p>
          <a:p>
            <a:pPr eaLnBrk="1" hangingPunct="1"/>
            <a:endParaRPr lang="en-US" altLang="en-US" sz="2800" dirty="0">
              <a:latin typeface="+mn-lt"/>
            </a:endParaRPr>
          </a:p>
          <a:p>
            <a:pPr algn="r"/>
            <a:r>
              <a:rPr lang="en-US" altLang="en-US" sz="1600" dirty="0">
                <a:latin typeface="+mn-lt"/>
              </a:rPr>
              <a:t>SAMHSA’S Definition of Recovery: Ten Guiding Principles of Recovery (2012)</a:t>
            </a:r>
            <a:endParaRPr lang="en-US" sz="1600" dirty="0">
              <a:latin typeface="+mn-lt"/>
            </a:endParaRPr>
          </a:p>
          <a:p>
            <a:pPr algn="r" eaLnBrk="1" hangingPunct="1"/>
            <a:endParaRPr lang="en-US" altLang="en-US" sz="2800" dirty="0">
              <a:latin typeface="+mn-lt"/>
            </a:endParaRPr>
          </a:p>
        </p:txBody>
      </p:sp>
    </p:spTree>
    <p:extLst>
      <p:ext uri="{BB962C8B-B14F-4D97-AF65-F5344CB8AC3E}">
        <p14:creationId xmlns:p14="http://schemas.microsoft.com/office/powerpoint/2010/main" val="2373794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905000"/>
            <a:ext cx="7315200" cy="4092558"/>
          </a:xfrm>
          <a:prstGeom prst="rect">
            <a:avLst/>
          </a:prstGeom>
        </p:spPr>
      </p:pic>
      <p:sp>
        <p:nvSpPr>
          <p:cNvPr id="6" name="TextBox 5"/>
          <p:cNvSpPr txBox="1"/>
          <p:nvPr/>
        </p:nvSpPr>
        <p:spPr>
          <a:xfrm>
            <a:off x="457200" y="381000"/>
            <a:ext cx="6119111" cy="1446550"/>
          </a:xfrm>
          <a:prstGeom prst="rect">
            <a:avLst/>
          </a:prstGeom>
          <a:noFill/>
        </p:spPr>
        <p:txBody>
          <a:bodyPr wrap="none" rtlCol="0">
            <a:spAutoFit/>
          </a:bodyPr>
          <a:lstStyle/>
          <a:p>
            <a:r>
              <a:rPr lang="en-US" sz="4400" dirty="0">
                <a:latin typeface="+mj-lt"/>
              </a:rPr>
              <a:t>Behavioral Health </a:t>
            </a:r>
          </a:p>
          <a:p>
            <a:r>
              <a:rPr lang="en-US" sz="4400" dirty="0">
                <a:latin typeface="+mj-lt"/>
              </a:rPr>
              <a:t>Continuum of Care Model</a:t>
            </a:r>
          </a:p>
        </p:txBody>
      </p:sp>
    </p:spTree>
    <p:extLst>
      <p:ext uri="{BB962C8B-B14F-4D97-AF65-F5344CB8AC3E}">
        <p14:creationId xmlns:p14="http://schemas.microsoft.com/office/powerpoint/2010/main" val="60757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a:extLst>
              <a:ext uri="{FF2B5EF4-FFF2-40B4-BE49-F238E27FC236}">
                <a16:creationId xmlns:a16="http://schemas.microsoft.com/office/drawing/2014/main" id="{6FB14D91-6C7B-4D8E-A6DF-93582A993403}"/>
              </a:ext>
            </a:extLst>
          </p:cNvPr>
          <p:cNvSpPr txBox="1">
            <a:spLocks noChangeArrowheads="1"/>
          </p:cNvSpPr>
          <p:nvPr/>
        </p:nvSpPr>
        <p:spPr bwMode="auto">
          <a:xfrm>
            <a:off x="914400" y="60960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buClr>
                <a:srgbClr val="00B050"/>
              </a:buClr>
            </a:pPr>
            <a:r>
              <a:rPr lang="en-US" altLang="en-US" sz="4400" b="1">
                <a:solidFill>
                  <a:srgbClr val="00B050"/>
                </a:solidFill>
                <a:latin typeface="Tahoma" panose="020B0604030504040204" pitchFamily="34" charset="0"/>
                <a:cs typeface="Tahoma" panose="020B0604030504040204" pitchFamily="34" charset="0"/>
              </a:rPr>
              <a:t>Harm Reduction Coalition</a:t>
            </a:r>
          </a:p>
        </p:txBody>
      </p:sp>
      <p:sp>
        <p:nvSpPr>
          <p:cNvPr id="3" name="TextBox 2">
            <a:extLst>
              <a:ext uri="{FF2B5EF4-FFF2-40B4-BE49-F238E27FC236}">
                <a16:creationId xmlns:a16="http://schemas.microsoft.com/office/drawing/2014/main" id="{1D63573F-4BEB-407C-A8E1-F0D83FB06C34}"/>
              </a:ext>
            </a:extLst>
          </p:cNvPr>
          <p:cNvSpPr txBox="1"/>
          <p:nvPr/>
        </p:nvSpPr>
        <p:spPr>
          <a:xfrm>
            <a:off x="228600" y="1371600"/>
            <a:ext cx="8915400" cy="1447800"/>
          </a:xfrm>
          <a:prstGeom prst="rect">
            <a:avLst/>
          </a:prstGeom>
        </p:spPr>
        <p:txBody>
          <a:bodyPr>
            <a:normAutofit lnSpcReduction="10000"/>
          </a:bodyPr>
          <a:lstStyle/>
          <a:p>
            <a:pPr marL="236538" indent="-236538" eaLnBrk="1" hangingPunct="1">
              <a:lnSpc>
                <a:spcPct val="150000"/>
              </a:lnSpc>
              <a:buClr>
                <a:schemeClr val="tx1"/>
              </a:buClr>
              <a:buFont typeface="Arial" pitchFamily="34" charset="0"/>
              <a:buChar char="•"/>
              <a:defRPr/>
            </a:pPr>
            <a:r>
              <a:rPr lang="en-US" sz="2000" dirty="0">
                <a:latin typeface="Tahoma" pitchFamily="34" charset="0"/>
                <a:ea typeface="Tahoma" pitchFamily="34" charset="0"/>
                <a:cs typeface="Tahoma" pitchFamily="34" charset="0"/>
              </a:rPr>
              <a:t>Founded in 1993 by needle exchange providers, advocates, and drug users</a:t>
            </a:r>
          </a:p>
          <a:p>
            <a:pPr marL="236538" indent="-236538" eaLnBrk="1" hangingPunct="1">
              <a:lnSpc>
                <a:spcPct val="150000"/>
              </a:lnSpc>
              <a:buClr>
                <a:schemeClr val="tx1"/>
              </a:buClr>
              <a:buFont typeface="Arial" pitchFamily="34" charset="0"/>
              <a:buChar char="•"/>
              <a:defRPr/>
            </a:pPr>
            <a:r>
              <a:rPr lang="en-US" sz="2000" dirty="0">
                <a:latin typeface="Tahoma" pitchFamily="34" charset="0"/>
                <a:ea typeface="Tahoma" pitchFamily="34" charset="0"/>
                <a:cs typeface="Tahoma" pitchFamily="34" charset="0"/>
              </a:rPr>
              <a:t>Challenge the persistent stigma faced by people  who use drugs</a:t>
            </a:r>
          </a:p>
          <a:p>
            <a:pPr marL="236538" indent="-236538" eaLnBrk="1" hangingPunct="1">
              <a:lnSpc>
                <a:spcPct val="150000"/>
              </a:lnSpc>
              <a:buClr>
                <a:schemeClr val="tx1"/>
              </a:buClr>
              <a:buFont typeface="Arial" pitchFamily="34" charset="0"/>
              <a:buChar char="•"/>
              <a:defRPr/>
            </a:pPr>
            <a:r>
              <a:rPr lang="en-US" sz="2000" dirty="0">
                <a:latin typeface="Tahoma" pitchFamily="34" charset="0"/>
                <a:ea typeface="Tahoma" pitchFamily="34" charset="0"/>
                <a:cs typeface="Tahoma" pitchFamily="34" charset="0"/>
              </a:rPr>
              <a:t>Advocate for policy and public health reform</a:t>
            </a:r>
          </a:p>
        </p:txBody>
      </p:sp>
      <p:graphicFrame>
        <p:nvGraphicFramePr>
          <p:cNvPr id="4" name="Diagram 3">
            <a:extLst>
              <a:ext uri="{FF2B5EF4-FFF2-40B4-BE49-F238E27FC236}">
                <a16:creationId xmlns:a16="http://schemas.microsoft.com/office/drawing/2014/main" id="{58CC614B-CBB1-4C84-A93A-CC32EFC78FA3}"/>
              </a:ext>
            </a:extLst>
          </p:cNvPr>
          <p:cNvGraphicFramePr/>
          <p:nvPr/>
        </p:nvGraphicFramePr>
        <p:xfrm>
          <a:off x="1181100" y="2590800"/>
          <a:ext cx="7010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181" name="Rectangle 1">
            <a:extLst>
              <a:ext uri="{FF2B5EF4-FFF2-40B4-BE49-F238E27FC236}">
                <a16:creationId xmlns:a16="http://schemas.microsoft.com/office/drawing/2014/main" id="{7F92B6A7-02B9-4CF8-B382-8E6783D250DA}"/>
              </a:ext>
            </a:extLst>
          </p:cNvPr>
          <p:cNvSpPr>
            <a:spLocks noChangeArrowheads="1"/>
          </p:cNvSpPr>
          <p:nvPr/>
        </p:nvSpPr>
        <p:spPr bwMode="auto">
          <a:xfrm>
            <a:off x="2209800" y="5791200"/>
            <a:ext cx="7124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Clr>
                <a:srgbClr val="000000"/>
              </a:buClr>
            </a:pPr>
            <a:r>
              <a:rPr lang="en-US" altLang="en-US" sz="1400" b="1">
                <a:solidFill>
                  <a:srgbClr val="00B050"/>
                </a:solidFill>
                <a:latin typeface="Tahoma" panose="020B0604030504040204" pitchFamily="34" charset="0"/>
                <a:cs typeface="Tahoma" panose="020B0604030504040204" pitchFamily="34" charset="0"/>
              </a:rPr>
              <a:t>Harm Reduction Coalition creates spaces for dialogue and action that help heal the harms caused by racialized drug policies.</a:t>
            </a:r>
          </a:p>
        </p:txBody>
      </p:sp>
    </p:spTree>
    <p:extLst>
      <p:ext uri="{BB962C8B-B14F-4D97-AF65-F5344CB8AC3E}">
        <p14:creationId xmlns:p14="http://schemas.microsoft.com/office/powerpoint/2010/main" val="390541437"/>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95400"/>
            <a:ext cx="8686800" cy="2585323"/>
          </a:xfrm>
          <a:prstGeom prst="rect">
            <a:avLst/>
          </a:prstGeom>
          <a:noFill/>
        </p:spPr>
        <p:txBody>
          <a:bodyPr wrap="square" rtlCol="0">
            <a:spAutoFit/>
          </a:bodyPr>
          <a:lstStyle/>
          <a:p>
            <a:pPr eaLnBrk="1" hangingPunct="1"/>
            <a:endParaRPr lang="en-US" altLang="en-US" sz="5400" dirty="0">
              <a:latin typeface="+mn-lt"/>
            </a:endParaRPr>
          </a:p>
          <a:p>
            <a:pPr algn="ctr" eaLnBrk="1" hangingPunct="1"/>
            <a:r>
              <a:rPr lang="en-US" altLang="en-US" sz="5400" b="1" dirty="0">
                <a:latin typeface="+mn-lt"/>
              </a:rPr>
              <a:t>How are Abstinence and Harm Reduction Compatible?</a:t>
            </a:r>
          </a:p>
        </p:txBody>
      </p:sp>
    </p:spTree>
    <p:extLst>
      <p:ext uri="{BB962C8B-B14F-4D97-AF65-F5344CB8AC3E}">
        <p14:creationId xmlns:p14="http://schemas.microsoft.com/office/powerpoint/2010/main" val="1352348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990600"/>
            <a:ext cx="7773987" cy="5016758"/>
          </a:xfrm>
          <a:prstGeom prst="rect">
            <a:avLst/>
          </a:prstGeom>
        </p:spPr>
        <p:txBody>
          <a:bodyPr wrap="square">
            <a:spAutoFit/>
          </a:bodyPr>
          <a:lstStyle/>
          <a:p>
            <a:pPr marL="571500" indent="-571500" eaLnBrk="1" hangingPunct="1">
              <a:buFont typeface="Arial" panose="020B0604020202020204" pitchFamily="34" charset="0"/>
              <a:buChar char="•"/>
            </a:pPr>
            <a:r>
              <a:rPr lang="en-US" altLang="en-US" sz="4000" dirty="0">
                <a:latin typeface="+mn-lt"/>
              </a:rPr>
              <a:t>Abstinence has always been part of Harm Reduction</a:t>
            </a:r>
          </a:p>
          <a:p>
            <a:pPr eaLnBrk="1" hangingPunct="1"/>
            <a:endParaRPr lang="en-US" altLang="en-US" sz="4000" dirty="0">
              <a:latin typeface="+mn-lt"/>
            </a:endParaRPr>
          </a:p>
          <a:p>
            <a:pPr marL="571500" indent="-571500" eaLnBrk="1" hangingPunct="1">
              <a:buFont typeface="Arial" panose="020B0604020202020204" pitchFamily="34" charset="0"/>
              <a:buChar char="•"/>
            </a:pPr>
            <a:r>
              <a:rPr lang="en-US" altLang="en-US" sz="4000" dirty="0">
                <a:latin typeface="+mn-lt"/>
              </a:rPr>
              <a:t>Relapse has always been part of Recovery</a:t>
            </a:r>
          </a:p>
          <a:p>
            <a:pPr eaLnBrk="1" hangingPunct="1"/>
            <a:endParaRPr lang="en-US" altLang="en-US" sz="4000" dirty="0">
              <a:latin typeface="+mn-lt"/>
            </a:endParaRPr>
          </a:p>
          <a:p>
            <a:pPr marL="571500" indent="-571500" eaLnBrk="1" hangingPunct="1">
              <a:buFont typeface="Arial" panose="020B0604020202020204" pitchFamily="34" charset="0"/>
              <a:buChar char="•"/>
            </a:pPr>
            <a:r>
              <a:rPr lang="en-US" altLang="en-US" sz="4000" dirty="0">
                <a:latin typeface="+mn-lt"/>
              </a:rPr>
              <a:t>Abstinence is also part of Recovery</a:t>
            </a:r>
          </a:p>
        </p:txBody>
      </p:sp>
    </p:spTree>
    <p:extLst>
      <p:ext uri="{BB962C8B-B14F-4D97-AF65-F5344CB8AC3E}">
        <p14:creationId xmlns:p14="http://schemas.microsoft.com/office/powerpoint/2010/main" val="492038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71A0B2-3BBD-458B-9438-F7ABF070B9B9}"/>
              </a:ext>
            </a:extLst>
          </p:cNvPr>
          <p:cNvSpPr txBox="1"/>
          <p:nvPr/>
        </p:nvSpPr>
        <p:spPr>
          <a:xfrm>
            <a:off x="2895600" y="2819400"/>
            <a:ext cx="3810000" cy="830997"/>
          </a:xfrm>
          <a:prstGeom prst="rect">
            <a:avLst/>
          </a:prstGeom>
          <a:noFill/>
        </p:spPr>
        <p:txBody>
          <a:bodyPr wrap="square" rtlCol="0">
            <a:spAutoFit/>
          </a:bodyPr>
          <a:lstStyle/>
          <a:p>
            <a:r>
              <a:rPr lang="en-US" sz="4800" b="1" dirty="0">
                <a:latin typeface="+mj-lt"/>
              </a:rPr>
              <a:t>Other Ideas?</a:t>
            </a:r>
          </a:p>
        </p:txBody>
      </p:sp>
    </p:spTree>
    <p:extLst>
      <p:ext uri="{BB962C8B-B14F-4D97-AF65-F5344CB8AC3E}">
        <p14:creationId xmlns:p14="http://schemas.microsoft.com/office/powerpoint/2010/main" val="2054830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82819" y="914400"/>
            <a:ext cx="815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eaLnBrk="0" hangingPunct="0">
              <a:defRPr sz="2400">
                <a:solidFill>
                  <a:srgbClr val="000000"/>
                </a:solidFill>
                <a:latin typeface="Calibri" pitchFamily="34" charset="0"/>
                <a:ea typeface="MS PGothic" pitchFamily="34" charset="-128"/>
              </a:defRPr>
            </a:lvl1pPr>
            <a:lvl2pPr marL="742950" indent="-285750" eaLnBrk="0" hangingPunct="0">
              <a:defRPr sz="2400">
                <a:solidFill>
                  <a:srgbClr val="000000"/>
                </a:solidFill>
                <a:latin typeface="Calibri" pitchFamily="34" charset="0"/>
                <a:ea typeface="MS PGothic" pitchFamily="34" charset="-128"/>
              </a:defRPr>
            </a:lvl2pPr>
            <a:lvl3pPr marL="1143000" indent="-228600" eaLnBrk="0" hangingPunct="0">
              <a:defRPr sz="2400">
                <a:solidFill>
                  <a:srgbClr val="000000"/>
                </a:solidFill>
                <a:latin typeface="Calibri" pitchFamily="34" charset="0"/>
                <a:ea typeface="MS PGothic" pitchFamily="34" charset="-128"/>
              </a:defRPr>
            </a:lvl3pPr>
            <a:lvl4pPr marL="1600200" indent="-228600" eaLnBrk="0" hangingPunct="0">
              <a:defRPr sz="2400">
                <a:solidFill>
                  <a:srgbClr val="000000"/>
                </a:solidFill>
                <a:latin typeface="Calibri" pitchFamily="34" charset="0"/>
                <a:ea typeface="MS PGothic" pitchFamily="34" charset="-128"/>
              </a:defRPr>
            </a:lvl4pPr>
            <a:lvl5pPr marL="2057400" indent="-228600" eaLnBrk="0" hangingPunct="0">
              <a:defRPr sz="2400">
                <a:solidFill>
                  <a:srgbClr val="000000"/>
                </a:solidFill>
                <a:latin typeface="Calibri" pitchFamily="34" charset="0"/>
                <a:ea typeface="MS PGothic" pitchFamily="34" charset="-128"/>
              </a:defRPr>
            </a:lvl5pPr>
            <a:lvl6pPr marL="2514600" indent="-228600" eaLnBrk="0" fontAlgn="base" hangingPunct="0">
              <a:spcBef>
                <a:spcPct val="0"/>
              </a:spcBef>
              <a:spcAft>
                <a:spcPct val="0"/>
              </a:spcAft>
              <a:defRPr sz="2400">
                <a:solidFill>
                  <a:srgbClr val="000000"/>
                </a:solidFill>
                <a:latin typeface="Calibri" pitchFamily="34" charset="0"/>
                <a:ea typeface="MS PGothic" pitchFamily="34" charset="-128"/>
              </a:defRPr>
            </a:lvl6pPr>
            <a:lvl7pPr marL="2971800" indent="-228600" eaLnBrk="0" fontAlgn="base" hangingPunct="0">
              <a:spcBef>
                <a:spcPct val="0"/>
              </a:spcBef>
              <a:spcAft>
                <a:spcPct val="0"/>
              </a:spcAft>
              <a:defRPr sz="2400">
                <a:solidFill>
                  <a:srgbClr val="000000"/>
                </a:solidFill>
                <a:latin typeface="Calibri" pitchFamily="34" charset="0"/>
                <a:ea typeface="MS PGothic" pitchFamily="34" charset="-128"/>
              </a:defRPr>
            </a:lvl7pPr>
            <a:lvl8pPr marL="3429000" indent="-228600" eaLnBrk="0" fontAlgn="base" hangingPunct="0">
              <a:spcBef>
                <a:spcPct val="0"/>
              </a:spcBef>
              <a:spcAft>
                <a:spcPct val="0"/>
              </a:spcAft>
              <a:defRPr sz="2400">
                <a:solidFill>
                  <a:srgbClr val="000000"/>
                </a:solidFill>
                <a:latin typeface="Calibri" pitchFamily="34" charset="0"/>
                <a:ea typeface="MS PGothic" pitchFamily="34" charset="-128"/>
              </a:defRPr>
            </a:lvl8pPr>
            <a:lvl9pPr marL="3886200" indent="-228600" eaLnBrk="0" fontAlgn="base" hangingPunct="0">
              <a:spcBef>
                <a:spcPct val="0"/>
              </a:spcBef>
              <a:spcAft>
                <a:spcPct val="0"/>
              </a:spcAft>
              <a:defRPr sz="2400">
                <a:solidFill>
                  <a:srgbClr val="000000"/>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a:rPr>
              <a:t>Evidence-based Practice</a:t>
            </a:r>
            <a:endParaRPr kumimoji="0" lang="en-US" altLang="en-US" sz="3600" b="1" i="0" u="none" strike="noStrike" kern="1200" cap="none" spc="0" normalizeH="0" baseline="0" noProof="0" dirty="0">
              <a:ln>
                <a:noFill/>
              </a:ln>
              <a:solidFill>
                <a:srgbClr val="C00000"/>
              </a:solidFill>
              <a:effectLst/>
              <a:uLnTx/>
              <a:uFillTx/>
              <a:latin typeface="Calibri" pitchFamily="34" charset="0"/>
              <a:ea typeface="MS PGothic" pitchFamily="34" charset="-128"/>
              <a:cs typeface="Arial"/>
            </a:endParaRPr>
          </a:p>
        </p:txBody>
      </p:sp>
      <p:sp>
        <p:nvSpPr>
          <p:cNvPr id="4" name="Rectangle 3"/>
          <p:cNvSpPr>
            <a:spLocks noChangeArrowheads="1"/>
          </p:cNvSpPr>
          <p:nvPr/>
        </p:nvSpPr>
        <p:spPr bwMode="auto">
          <a:xfrm>
            <a:off x="501650" y="1828800"/>
            <a:ext cx="8315739" cy="391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eaLnBrk="0" hangingPunct="0">
              <a:defRPr sz="2400">
                <a:solidFill>
                  <a:srgbClr val="000000"/>
                </a:solidFill>
                <a:latin typeface="Calibri" pitchFamily="34" charset="0"/>
                <a:ea typeface="MS PGothic" pitchFamily="34" charset="-128"/>
              </a:defRPr>
            </a:lvl1pPr>
            <a:lvl2pPr marL="742950" indent="-285750" eaLnBrk="0" hangingPunct="0">
              <a:defRPr sz="2400">
                <a:solidFill>
                  <a:srgbClr val="000000"/>
                </a:solidFill>
                <a:latin typeface="Calibri" pitchFamily="34" charset="0"/>
                <a:ea typeface="MS PGothic" pitchFamily="34" charset="-128"/>
              </a:defRPr>
            </a:lvl2pPr>
            <a:lvl3pPr marL="1143000" indent="-228600" eaLnBrk="0" hangingPunct="0">
              <a:defRPr sz="2400">
                <a:solidFill>
                  <a:srgbClr val="000000"/>
                </a:solidFill>
                <a:latin typeface="Calibri" pitchFamily="34" charset="0"/>
                <a:ea typeface="MS PGothic" pitchFamily="34" charset="-128"/>
              </a:defRPr>
            </a:lvl3pPr>
            <a:lvl4pPr marL="1600200" indent="-228600" eaLnBrk="0" hangingPunct="0">
              <a:defRPr sz="2400">
                <a:solidFill>
                  <a:srgbClr val="000000"/>
                </a:solidFill>
                <a:latin typeface="Calibri" pitchFamily="34" charset="0"/>
                <a:ea typeface="MS PGothic" pitchFamily="34" charset="-128"/>
              </a:defRPr>
            </a:lvl4pPr>
            <a:lvl5pPr marL="2057400" indent="-228600" eaLnBrk="0" hangingPunct="0">
              <a:defRPr sz="2400">
                <a:solidFill>
                  <a:srgbClr val="000000"/>
                </a:solidFill>
                <a:latin typeface="Calibri" pitchFamily="34" charset="0"/>
                <a:ea typeface="MS PGothic" pitchFamily="34" charset="-128"/>
              </a:defRPr>
            </a:lvl5pPr>
            <a:lvl6pPr marL="2514600" indent="-228600" eaLnBrk="0" fontAlgn="base" hangingPunct="0">
              <a:spcBef>
                <a:spcPct val="0"/>
              </a:spcBef>
              <a:spcAft>
                <a:spcPct val="0"/>
              </a:spcAft>
              <a:defRPr sz="2400">
                <a:solidFill>
                  <a:srgbClr val="000000"/>
                </a:solidFill>
                <a:latin typeface="Calibri" pitchFamily="34" charset="0"/>
                <a:ea typeface="MS PGothic" pitchFamily="34" charset="-128"/>
              </a:defRPr>
            </a:lvl6pPr>
            <a:lvl7pPr marL="2971800" indent="-228600" eaLnBrk="0" fontAlgn="base" hangingPunct="0">
              <a:spcBef>
                <a:spcPct val="0"/>
              </a:spcBef>
              <a:spcAft>
                <a:spcPct val="0"/>
              </a:spcAft>
              <a:defRPr sz="2400">
                <a:solidFill>
                  <a:srgbClr val="000000"/>
                </a:solidFill>
                <a:latin typeface="Calibri" pitchFamily="34" charset="0"/>
                <a:ea typeface="MS PGothic" pitchFamily="34" charset="-128"/>
              </a:defRPr>
            </a:lvl7pPr>
            <a:lvl8pPr marL="3429000" indent="-228600" eaLnBrk="0" fontAlgn="base" hangingPunct="0">
              <a:spcBef>
                <a:spcPct val="0"/>
              </a:spcBef>
              <a:spcAft>
                <a:spcPct val="0"/>
              </a:spcAft>
              <a:defRPr sz="2400">
                <a:solidFill>
                  <a:srgbClr val="000000"/>
                </a:solidFill>
                <a:latin typeface="Calibri" pitchFamily="34" charset="0"/>
                <a:ea typeface="MS PGothic" pitchFamily="34" charset="-128"/>
              </a:defRPr>
            </a:lvl8pPr>
            <a:lvl9pPr marL="3886200" indent="-228600" eaLnBrk="0" fontAlgn="base" hangingPunct="0">
              <a:spcBef>
                <a:spcPct val="0"/>
              </a:spcBef>
              <a:spcAft>
                <a:spcPct val="0"/>
              </a:spcAft>
              <a:defRPr sz="2400">
                <a:solidFill>
                  <a:srgbClr val="000000"/>
                </a:solidFill>
                <a:latin typeface="Calibri"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00B050"/>
                </a:solidFill>
                <a:effectLst/>
                <a:uLnTx/>
                <a:uFillTx/>
                <a:latin typeface="Calibri" pitchFamily="34" charset="0"/>
                <a:ea typeface="MS PGothic" pitchFamily="34" charset="-128"/>
                <a:cs typeface="Arial"/>
              </a:rPr>
              <a:t>Foundational components for client-based harm reduction stem from evidence-based research and practice.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a:rPr>
              <a:t>The client is the expert </a:t>
            </a:r>
            <a:r>
              <a:rPr kumimoji="0" lang="en-US" sz="2700" b="0" i="1" u="none" strike="noStrike" kern="1200" cap="none" spc="0" normalizeH="0" baseline="0" noProof="0" dirty="0">
                <a:ln>
                  <a:noFill/>
                </a:ln>
                <a:solidFill>
                  <a:srgbClr val="000000"/>
                </a:solidFill>
                <a:effectLst/>
                <a:uLnTx/>
                <a:uFillTx/>
                <a:latin typeface="Calibri" pitchFamily="34" charset="0"/>
                <a:ea typeface="MS PGothic" pitchFamily="34" charset="-128"/>
                <a:cs typeface="Arial"/>
              </a:rPr>
              <a:t>of their own life </a:t>
            </a:r>
            <a:r>
              <a:rPr kumimoji="0" lang="en-US" sz="2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a:rPr>
              <a:t>and is responsible for choosing the type and timing of their behavior change.</a:t>
            </a:r>
            <a:endParaRPr kumimoji="0" lang="en-US" altLang="en-US" sz="2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a:rPr>
              <a:t>An effective approach to reaching, engaging, and retaining program clients.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2700" dirty="0">
              <a:cs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a:endParaRPr>
          </a:p>
        </p:txBody>
      </p:sp>
    </p:spTree>
    <p:extLst>
      <p:ext uri="{BB962C8B-B14F-4D97-AF65-F5344CB8AC3E}">
        <p14:creationId xmlns:p14="http://schemas.microsoft.com/office/powerpoint/2010/main" val="205012195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33400"/>
            <a:ext cx="8839200" cy="529375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b="1" dirty="0">
                <a:solidFill>
                  <a:srgbClr val="000000"/>
                </a:solidFill>
                <a:latin typeface="+mj-lt"/>
                <a:cs typeface="Arial"/>
              </a:rPr>
              <a:t>Thought</a:t>
            </a:r>
            <a:r>
              <a:rPr kumimoji="0" lang="en-US" sz="3200" b="1" i="0" u="none" strike="noStrike" kern="1200" cap="none" spc="0" normalizeH="0" baseline="0" noProof="0" dirty="0">
                <a:ln>
                  <a:noFill/>
                </a:ln>
                <a:solidFill>
                  <a:srgbClr val="000000"/>
                </a:solidFill>
                <a:effectLst/>
                <a:uLnTx/>
                <a:uFillTx/>
                <a:latin typeface="+mj-lt"/>
                <a:cs typeface="Arial"/>
              </a:rPr>
              <a:t>s from</a:t>
            </a:r>
            <a:r>
              <a:rPr kumimoji="0" lang="en-US" sz="3200" b="1" i="0" u="none" strike="noStrike" kern="1200" cap="none" spc="0" normalizeH="0" noProof="0" dirty="0">
                <a:ln>
                  <a:noFill/>
                </a:ln>
                <a:solidFill>
                  <a:srgbClr val="000000"/>
                </a:solidFill>
                <a:effectLst/>
                <a:uLnTx/>
                <a:uFillTx/>
                <a:latin typeface="+mj-lt"/>
                <a:cs typeface="Arial"/>
              </a:rPr>
              <a:t> the field</a:t>
            </a:r>
            <a:endParaRPr kumimoji="0" lang="en-US" sz="3200" b="1" i="0" u="none" strike="noStrike" kern="1200" cap="none" spc="0" normalizeH="0" baseline="0" noProof="0" dirty="0">
              <a:ln>
                <a:noFill/>
              </a:ln>
              <a:solidFill>
                <a:srgbClr val="000000"/>
              </a:solidFill>
              <a:effectLst/>
              <a:uLnTx/>
              <a:uFillTx/>
              <a:latin typeface="+mj-lt"/>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mn-lt"/>
              <a:cs typeface="Arial"/>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300" u="none" strike="noStrike" kern="1200" cap="none" spc="0" normalizeH="0" dirty="0">
                <a:ln>
                  <a:noFill/>
                </a:ln>
                <a:solidFill>
                  <a:srgbClr val="000000"/>
                </a:solidFill>
                <a:effectLst/>
                <a:uLnTx/>
                <a:uFillTx/>
                <a:latin typeface="+mn-lt"/>
                <a:cs typeface="Arial"/>
              </a:rPr>
              <a:t>Because those engaged in active substance are often difficult to reach through traditional service venues in order to reduce risk the  service continuum must seek creative opportunities and develop new strategies to engage, motivate and intervene with potential clients.</a:t>
            </a:r>
          </a:p>
          <a:p>
            <a:pPr marR="0" lvl="0" algn="l" defTabSz="914400" rtl="0" eaLnBrk="1" fontAlgn="base" latinLnBrk="0" hangingPunct="1">
              <a:lnSpc>
                <a:spcPct val="100000"/>
              </a:lnSpc>
              <a:spcBef>
                <a:spcPct val="0"/>
              </a:spcBef>
              <a:spcAft>
                <a:spcPct val="0"/>
              </a:spcAft>
              <a:buClrTx/>
              <a:buSzTx/>
              <a:tabLst/>
              <a:defRPr/>
            </a:pPr>
            <a:endParaRPr kumimoji="0" lang="en-US" sz="2300" u="none" strike="noStrike" kern="1200" cap="none" spc="0" normalizeH="0" dirty="0">
              <a:ln>
                <a:noFill/>
              </a:ln>
              <a:solidFill>
                <a:srgbClr val="000000"/>
              </a:solidFill>
              <a:effectLst/>
              <a:uLnTx/>
              <a:uFillTx/>
              <a:latin typeface="+mn-lt"/>
              <a:cs typeface="Arial"/>
            </a:endParaRPr>
          </a:p>
          <a:p>
            <a:pPr marR="0" lvl="0" algn="l" defTabSz="914400" rtl="0" eaLnBrk="1" fontAlgn="base" latinLnBrk="0" hangingPunct="1">
              <a:lnSpc>
                <a:spcPct val="100000"/>
              </a:lnSpc>
              <a:spcBef>
                <a:spcPct val="0"/>
              </a:spcBef>
              <a:spcAft>
                <a:spcPct val="0"/>
              </a:spcAft>
              <a:buClrTx/>
              <a:buSzTx/>
              <a:tabLst/>
              <a:defRPr/>
            </a:pPr>
            <a:endParaRPr kumimoji="0" lang="en-US" sz="2300" u="none" strike="noStrike" kern="1200" cap="none" spc="0" normalizeH="0" dirty="0">
              <a:ln>
                <a:noFill/>
              </a:ln>
              <a:solidFill>
                <a:srgbClr val="000000"/>
              </a:solidFill>
              <a:effectLst/>
              <a:uLnTx/>
              <a:uFillTx/>
              <a:latin typeface="+mn-lt"/>
              <a:cs typeface="Arial"/>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300" u="none" strike="noStrike" kern="1200" cap="none" spc="0" normalizeH="0" dirty="0">
                <a:ln>
                  <a:noFill/>
                </a:ln>
                <a:solidFill>
                  <a:srgbClr val="000000"/>
                </a:solidFill>
                <a:effectLst/>
                <a:uLnTx/>
                <a:uFillTx/>
                <a:latin typeface="+mn-lt"/>
                <a:cs typeface="Arial"/>
              </a:rPr>
              <a:t>The goal of substance use treatment services is to decrease short term and long term adverse consequences of SU, even for those that continue to do so.</a:t>
            </a:r>
          </a:p>
          <a:p>
            <a:pPr marR="0" lvl="0" algn="l" defTabSz="914400" rtl="0" eaLnBrk="1" fontAlgn="base" latinLnBrk="0" hangingPunct="1">
              <a:lnSpc>
                <a:spcPct val="100000"/>
              </a:lnSpc>
              <a:spcBef>
                <a:spcPct val="0"/>
              </a:spcBef>
              <a:spcAft>
                <a:spcPct val="0"/>
              </a:spcAft>
              <a:buClrTx/>
              <a:buSzTx/>
              <a:tabLst/>
              <a:defRPr/>
            </a:pPr>
            <a:endParaRPr lang="en-US" sz="2300" baseline="0" dirty="0">
              <a:solidFill>
                <a:srgbClr val="000000"/>
              </a:solidFill>
              <a:latin typeface="+mn-lt"/>
              <a:cs typeface="Arial"/>
            </a:endParaRPr>
          </a:p>
          <a:p>
            <a:pPr algn="r">
              <a:defRPr/>
            </a:pPr>
            <a:r>
              <a:rPr lang="en-US" sz="1400" dirty="0">
                <a:solidFill>
                  <a:srgbClr val="000000"/>
                </a:solidFill>
                <a:latin typeface="+mn-lt"/>
              </a:rPr>
              <a:t>Marlatt, Blume &amp; Parks (2001).  Integrating HR Therapy and Traditional Substance Abuse Treatment</a:t>
            </a:r>
          </a:p>
          <a:p>
            <a:pPr marR="0" lvl="0" algn="r" defTabSz="914400" rtl="0" eaLnBrk="1" fontAlgn="base" latinLnBrk="0" hangingPunct="1">
              <a:lnSpc>
                <a:spcPct val="100000"/>
              </a:lnSpc>
              <a:spcBef>
                <a:spcPct val="0"/>
              </a:spcBef>
              <a:spcAft>
                <a:spcPct val="0"/>
              </a:spcAft>
              <a:buClrTx/>
              <a:buSzTx/>
              <a:tabLst/>
              <a:defRPr/>
            </a:pPr>
            <a:endParaRPr lang="en-US" sz="1400" baseline="0" dirty="0">
              <a:solidFill>
                <a:srgbClr val="000000"/>
              </a:solidFill>
              <a:latin typeface="+mn-lt"/>
              <a:cs typeface="Arial"/>
            </a:endParaRPr>
          </a:p>
          <a:p>
            <a:pPr marR="0" lvl="0" algn="l" defTabSz="914400" rtl="0" eaLnBrk="1" fontAlgn="base" latinLnBrk="0" hangingPunct="1">
              <a:lnSpc>
                <a:spcPct val="100000"/>
              </a:lnSpc>
              <a:spcBef>
                <a:spcPct val="0"/>
              </a:spcBef>
              <a:spcAft>
                <a:spcPct val="0"/>
              </a:spcAft>
              <a:buClrTx/>
              <a:buSzTx/>
              <a:tabLst/>
              <a:defRPr/>
            </a:pPr>
            <a:endParaRPr kumimoji="0" lang="en-US" b="0" i="0" u="none" strike="noStrike" kern="1200" cap="none" spc="0" normalizeH="0" baseline="0" noProof="0" dirty="0">
              <a:ln>
                <a:noFill/>
              </a:ln>
              <a:solidFill>
                <a:srgbClr val="000000"/>
              </a:solidFill>
              <a:effectLst/>
              <a:uLnTx/>
              <a:uFillTx/>
              <a:latin typeface="+mn-lt"/>
              <a:cs typeface="Arial"/>
            </a:endParaRPr>
          </a:p>
        </p:txBody>
      </p:sp>
    </p:spTree>
    <p:extLst>
      <p:ext uri="{BB962C8B-B14F-4D97-AF65-F5344CB8AC3E}">
        <p14:creationId xmlns:p14="http://schemas.microsoft.com/office/powerpoint/2010/main" val="2924819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85800"/>
            <a:ext cx="8839200" cy="507831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b="1" dirty="0">
                <a:solidFill>
                  <a:srgbClr val="000000"/>
                </a:solidFill>
                <a:latin typeface="+mj-lt"/>
                <a:cs typeface="Arial"/>
              </a:rPr>
              <a:t>Thoughts from the field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mn-lt"/>
              <a:cs typeface="Arial"/>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300" dirty="0">
                <a:solidFill>
                  <a:srgbClr val="000000"/>
                </a:solidFill>
                <a:latin typeface="+mn-lt"/>
                <a:cs typeface="Arial"/>
              </a:rPr>
              <a:t>Comprehensive treatments for those who misuse and/or abuse drugs and/or alcohol must include strategies that reduce harm for those clients who are unable or unwilling to stop using and for their loved ones.</a:t>
            </a:r>
          </a:p>
          <a:p>
            <a:pPr marR="0" lvl="0" algn="l" defTabSz="914400" rtl="0" eaLnBrk="1" fontAlgn="base" latinLnBrk="0" hangingPunct="1">
              <a:lnSpc>
                <a:spcPct val="100000"/>
              </a:lnSpc>
              <a:spcBef>
                <a:spcPct val="0"/>
              </a:spcBef>
              <a:spcAft>
                <a:spcPct val="0"/>
              </a:spcAft>
              <a:buClrTx/>
              <a:buSzTx/>
              <a:tabLst/>
              <a:defRPr/>
            </a:pPr>
            <a:endParaRPr lang="en-US" sz="2300" dirty="0">
              <a:solidFill>
                <a:srgbClr val="000000"/>
              </a:solidFill>
              <a:latin typeface="+mn-lt"/>
              <a:cs typeface="Arial"/>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300" u="none" strike="noStrike" kern="1200" cap="none" spc="0" normalizeH="0" dirty="0">
                <a:ln>
                  <a:noFill/>
                </a:ln>
                <a:solidFill>
                  <a:srgbClr val="000000"/>
                </a:solidFill>
                <a:effectLst/>
                <a:uLnTx/>
                <a:uFillTx/>
                <a:latin typeface="+mn-lt"/>
                <a:cs typeface="Arial"/>
              </a:rPr>
              <a:t>Relapse or periods of return to use should not be equated with or conceptualized as “failures in treatment”.</a:t>
            </a:r>
          </a:p>
          <a:p>
            <a:pPr marR="0" lvl="0" algn="l" defTabSz="914400" rtl="0" eaLnBrk="1" fontAlgn="base" latinLnBrk="0" hangingPunct="1">
              <a:lnSpc>
                <a:spcPct val="100000"/>
              </a:lnSpc>
              <a:spcBef>
                <a:spcPct val="0"/>
              </a:spcBef>
              <a:spcAft>
                <a:spcPct val="0"/>
              </a:spcAft>
              <a:buClrTx/>
              <a:buSzTx/>
              <a:tabLst/>
              <a:defRPr/>
            </a:pPr>
            <a:endParaRPr lang="en-US" sz="2300" b="0" i="0" baseline="0" noProof="0" dirty="0">
              <a:solidFill>
                <a:srgbClr val="000000"/>
              </a:solidFill>
              <a:latin typeface="+mn-lt"/>
              <a:cs typeface="Arial"/>
            </a:endParaRPr>
          </a:p>
          <a:p>
            <a:pPr marR="0" lvl="0" algn="l" defTabSz="914400" rtl="0" eaLnBrk="1" fontAlgn="base" latinLnBrk="0" hangingPunct="1">
              <a:lnSpc>
                <a:spcPct val="100000"/>
              </a:lnSpc>
              <a:spcBef>
                <a:spcPct val="0"/>
              </a:spcBef>
              <a:spcAft>
                <a:spcPct val="0"/>
              </a:spcAft>
              <a:buClrTx/>
              <a:buSzTx/>
              <a:tabLst/>
              <a:defRPr/>
            </a:pPr>
            <a:endParaRPr kumimoji="0" lang="en-US" sz="2300" u="none" strike="noStrike" kern="1200" cap="none" spc="0" normalizeH="0" dirty="0">
              <a:ln>
                <a:noFill/>
              </a:ln>
              <a:solidFill>
                <a:srgbClr val="000000"/>
              </a:solidFill>
              <a:effectLst/>
              <a:uLnTx/>
              <a:uFillTx/>
              <a:latin typeface="+mn-lt"/>
              <a:cs typeface="Arial"/>
            </a:endParaRPr>
          </a:p>
          <a:p>
            <a:pPr marR="0" lvl="0" algn="l" defTabSz="914400" rtl="0" eaLnBrk="1" fontAlgn="base" latinLnBrk="0" hangingPunct="1">
              <a:lnSpc>
                <a:spcPct val="100000"/>
              </a:lnSpc>
              <a:spcBef>
                <a:spcPct val="0"/>
              </a:spcBef>
              <a:spcAft>
                <a:spcPct val="0"/>
              </a:spcAft>
              <a:buClrTx/>
              <a:buSzTx/>
              <a:tabLst/>
              <a:defRPr/>
            </a:pPr>
            <a:endParaRPr lang="en-US" sz="2300" b="0" i="0" baseline="0" noProof="0" dirty="0">
              <a:solidFill>
                <a:srgbClr val="000000"/>
              </a:solidFill>
              <a:latin typeface="+mn-lt"/>
              <a:cs typeface="Arial"/>
            </a:endParaRPr>
          </a:p>
          <a:p>
            <a:pPr algn="r">
              <a:defRPr/>
            </a:pPr>
            <a:r>
              <a:rPr lang="en-US" sz="1400" dirty="0">
                <a:solidFill>
                  <a:srgbClr val="000000"/>
                </a:solidFill>
                <a:latin typeface="+mn-lt"/>
              </a:rPr>
              <a:t>Marlatt, Blume &amp; Parks (2001).  Integrating HR Therapy and Traditional Substance Abuse Treatment</a:t>
            </a:r>
          </a:p>
          <a:p>
            <a:pPr marR="0" lvl="0" algn="r" defTabSz="914400" rtl="0" eaLnBrk="1" fontAlgn="base" latinLnBrk="0" hangingPunct="1">
              <a:lnSpc>
                <a:spcPct val="100000"/>
              </a:lnSpc>
              <a:spcBef>
                <a:spcPct val="0"/>
              </a:spcBef>
              <a:spcAft>
                <a:spcPct val="0"/>
              </a:spcAft>
              <a:buClrTx/>
              <a:buSzTx/>
              <a:tabLst/>
              <a:defRPr/>
            </a:pPr>
            <a:endParaRPr kumimoji="0" lang="en-US" b="0" i="0" u="none" strike="noStrike" kern="1200" cap="none" spc="0" normalizeH="0" baseline="0" noProof="0" dirty="0">
              <a:ln>
                <a:noFill/>
              </a:ln>
              <a:solidFill>
                <a:srgbClr val="000000"/>
              </a:solidFill>
              <a:effectLst/>
              <a:uLnTx/>
              <a:uFillTx/>
              <a:latin typeface="+mn-lt"/>
              <a:cs typeface="Arial"/>
            </a:endParaRPr>
          </a:p>
        </p:txBody>
      </p:sp>
    </p:spTree>
    <p:extLst>
      <p:ext uri="{BB962C8B-B14F-4D97-AF65-F5344CB8AC3E}">
        <p14:creationId xmlns:p14="http://schemas.microsoft.com/office/powerpoint/2010/main" val="234944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85800"/>
            <a:ext cx="8839200" cy="513986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600" b="1" dirty="0">
                <a:solidFill>
                  <a:srgbClr val="000000"/>
                </a:solidFill>
                <a:latin typeface="+mn-lt"/>
                <a:cs typeface="Arial"/>
              </a:rPr>
              <a:t>Thoughts from the field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mn-lt"/>
              <a:cs typeface="Arial"/>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300" dirty="0">
                <a:solidFill>
                  <a:srgbClr val="000000"/>
                </a:solidFill>
                <a:latin typeface="+mn-lt"/>
                <a:cs typeface="Arial"/>
              </a:rPr>
              <a:t>Medical services are an important component of comprehensive SU treatment.  Patients prescribed medication for the treatment  of medical and psychiatric conditions, including addiction  must have full access to SU treatment services.</a:t>
            </a:r>
          </a:p>
          <a:p>
            <a:pPr marR="0" lvl="0" algn="l" defTabSz="914400" rtl="0" eaLnBrk="1" fontAlgn="base" latinLnBrk="0" hangingPunct="1">
              <a:lnSpc>
                <a:spcPct val="100000"/>
              </a:lnSpc>
              <a:spcBef>
                <a:spcPct val="0"/>
              </a:spcBef>
              <a:spcAft>
                <a:spcPct val="0"/>
              </a:spcAft>
              <a:buClrTx/>
              <a:buSzTx/>
              <a:tabLst/>
              <a:defRPr/>
            </a:pPr>
            <a:endParaRPr lang="en-US" sz="2300" dirty="0">
              <a:solidFill>
                <a:srgbClr val="000000"/>
              </a:solidFill>
              <a:latin typeface="+mn-lt"/>
              <a:cs typeface="Arial"/>
            </a:endParaRPr>
          </a:p>
          <a:p>
            <a:pPr marR="0" lvl="0" algn="l" defTabSz="914400" rtl="0" eaLnBrk="1" fontAlgn="base" latinLnBrk="0" hangingPunct="1">
              <a:lnSpc>
                <a:spcPct val="100000"/>
              </a:lnSpc>
              <a:spcBef>
                <a:spcPct val="0"/>
              </a:spcBef>
              <a:spcAft>
                <a:spcPct val="0"/>
              </a:spcAft>
              <a:buClrTx/>
              <a:buSzTx/>
              <a:tabLst/>
              <a:defRPr/>
            </a:pPr>
            <a:endParaRPr lang="en-US" sz="2300" dirty="0">
              <a:solidFill>
                <a:srgbClr val="000000"/>
              </a:solidFill>
              <a:latin typeface="+mn-lt"/>
              <a:cs typeface="Arial"/>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300" noProof="0" dirty="0">
                <a:solidFill>
                  <a:srgbClr val="000000"/>
                </a:solidFill>
                <a:latin typeface="+mn-lt"/>
                <a:cs typeface="Arial"/>
              </a:rPr>
              <a:t>Each program within a system of comprehensive services will be stronger by working collaboratively with other programs and systems.</a:t>
            </a:r>
          </a:p>
          <a:p>
            <a:pPr marR="0" lvl="0" algn="l" defTabSz="914400" rtl="0" eaLnBrk="1" fontAlgn="base" latinLnBrk="0" hangingPunct="1">
              <a:lnSpc>
                <a:spcPct val="100000"/>
              </a:lnSpc>
              <a:spcBef>
                <a:spcPct val="0"/>
              </a:spcBef>
              <a:spcAft>
                <a:spcPct val="0"/>
              </a:spcAft>
              <a:buClrTx/>
              <a:buSzTx/>
              <a:tabLst/>
              <a:defRPr/>
            </a:pPr>
            <a:endParaRPr kumimoji="0" lang="en-US" sz="2300" b="0" i="0" u="none" strike="noStrike" kern="1200" cap="none" spc="0" normalizeH="0" baseline="0" dirty="0">
              <a:ln>
                <a:noFill/>
              </a:ln>
              <a:solidFill>
                <a:srgbClr val="000000"/>
              </a:solidFill>
              <a:effectLst/>
              <a:uLnTx/>
              <a:uFillTx/>
              <a:latin typeface="+mn-lt"/>
              <a:cs typeface="Arial"/>
            </a:endParaRPr>
          </a:p>
          <a:p>
            <a:pPr marR="0" lvl="0" algn="l" defTabSz="914400" rtl="0" eaLnBrk="1" fontAlgn="base" latinLnBrk="0" hangingPunct="1">
              <a:lnSpc>
                <a:spcPct val="100000"/>
              </a:lnSpc>
              <a:spcBef>
                <a:spcPct val="0"/>
              </a:spcBef>
              <a:spcAft>
                <a:spcPct val="0"/>
              </a:spcAft>
              <a:buClrTx/>
              <a:buSzTx/>
              <a:tabLst/>
              <a:defRPr/>
            </a:pPr>
            <a:endParaRPr lang="en-US" sz="2300" noProof="0" dirty="0">
              <a:solidFill>
                <a:srgbClr val="000000"/>
              </a:solidFill>
              <a:latin typeface="+mn-lt"/>
              <a:cs typeface="Arial"/>
            </a:endParaRPr>
          </a:p>
          <a:p>
            <a:pPr algn="r">
              <a:defRPr/>
            </a:pPr>
            <a:r>
              <a:rPr lang="en-US" sz="1400" dirty="0">
                <a:solidFill>
                  <a:srgbClr val="000000"/>
                </a:solidFill>
                <a:latin typeface="+mn-lt"/>
              </a:rPr>
              <a:t>Marlatt, Blume &amp; Parks (2001).  Integrating HR Therapy and Traditional Substance Abuse Treatment</a:t>
            </a:r>
          </a:p>
          <a:p>
            <a:pPr marR="0" lvl="0" algn="r" defTabSz="914400" rtl="0" eaLnBrk="1" fontAlgn="base" latinLnBrk="0" hangingPunct="1">
              <a:lnSpc>
                <a:spcPct val="100000"/>
              </a:lnSpc>
              <a:spcBef>
                <a:spcPct val="0"/>
              </a:spcBef>
              <a:spcAft>
                <a:spcPct val="0"/>
              </a:spcAft>
              <a:buClrTx/>
              <a:buSzTx/>
              <a:tabLst/>
              <a:defRPr/>
            </a:pPr>
            <a:endParaRPr kumimoji="0" lang="en-US" b="0" i="0" u="none" strike="noStrike" kern="1200" cap="none" spc="0" normalizeH="0" baseline="0" noProof="0" dirty="0">
              <a:ln>
                <a:noFill/>
              </a:ln>
              <a:solidFill>
                <a:srgbClr val="000000"/>
              </a:solidFill>
              <a:effectLst/>
              <a:uLnTx/>
              <a:uFillTx/>
              <a:latin typeface="+mn-lt"/>
              <a:cs typeface="Arial"/>
            </a:endParaRPr>
          </a:p>
        </p:txBody>
      </p:sp>
    </p:spTree>
    <p:extLst>
      <p:ext uri="{BB962C8B-B14F-4D97-AF65-F5344CB8AC3E}">
        <p14:creationId xmlns:p14="http://schemas.microsoft.com/office/powerpoint/2010/main" val="3931843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609600"/>
            <a:ext cx="7848600" cy="838200"/>
          </a:xfrm>
          <a:prstGeom prst="rect">
            <a:avLst/>
          </a:prstGeom>
        </p:spPr>
        <p:txBody>
          <a:bodyPr/>
          <a:lstStyle/>
          <a:p>
            <a:pPr eaLnBrk="1" fontAlgn="auto" hangingPunct="1">
              <a:spcAft>
                <a:spcPts val="0"/>
              </a:spcAft>
              <a:defRPr/>
            </a:pPr>
            <a:r>
              <a:rPr lang="en-US" sz="3600" b="1" dirty="0">
                <a:latin typeface="+mn-lt"/>
                <a:ea typeface="+mj-ea"/>
                <a:cs typeface="Arial" pitchFamily="34" charset="0"/>
              </a:rPr>
              <a:t>What Harm Reduction is </a:t>
            </a:r>
            <a:r>
              <a:rPr lang="en-US" sz="3600" b="1" dirty="0">
                <a:solidFill>
                  <a:srgbClr val="C00000"/>
                </a:solidFill>
                <a:latin typeface="+mn-lt"/>
                <a:ea typeface="+mj-ea"/>
                <a:cs typeface="Arial" pitchFamily="34" charset="0"/>
              </a:rPr>
              <a:t>Not</a:t>
            </a:r>
          </a:p>
        </p:txBody>
      </p:sp>
      <p:sp>
        <p:nvSpPr>
          <p:cNvPr id="164867" name="Rectangle 2"/>
          <p:cNvSpPr>
            <a:spLocks noChangeArrowheads="1"/>
          </p:cNvSpPr>
          <p:nvPr/>
        </p:nvSpPr>
        <p:spPr bwMode="auto">
          <a:xfrm>
            <a:off x="990600" y="1525588"/>
            <a:ext cx="7239000" cy="467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lnSpc>
                <a:spcPct val="80000"/>
              </a:lnSpc>
            </a:pPr>
            <a:r>
              <a:rPr lang="en-US" altLang="en-US" sz="2800" dirty="0">
                <a:solidFill>
                  <a:srgbClr val="000000"/>
                </a:solidFill>
                <a:latin typeface="Calibri" pitchFamily="34" charset="0"/>
              </a:rPr>
              <a:t>Harm reduction </a:t>
            </a:r>
            <a:r>
              <a:rPr lang="en-US" altLang="en-US" sz="2800" b="1" dirty="0">
                <a:solidFill>
                  <a:srgbClr val="C00000"/>
                </a:solidFill>
                <a:latin typeface="Calibri" pitchFamily="34" charset="0"/>
              </a:rPr>
              <a:t>does not </a:t>
            </a:r>
            <a:r>
              <a:rPr lang="en-US" altLang="en-US" sz="2800" dirty="0">
                <a:solidFill>
                  <a:srgbClr val="000000"/>
                </a:solidFill>
                <a:latin typeface="Calibri" pitchFamily="34" charset="0"/>
              </a:rPr>
              <a:t>mean</a:t>
            </a:r>
            <a:r>
              <a:rPr lang="en-US" altLang="en-US" sz="2800" dirty="0">
                <a:solidFill>
                  <a:srgbClr val="C00000"/>
                </a:solidFill>
                <a:latin typeface="Calibri" pitchFamily="34" charset="0"/>
              </a:rPr>
              <a:t> </a:t>
            </a:r>
            <a:r>
              <a:rPr lang="en-US" altLang="en-US" sz="2800" dirty="0">
                <a:solidFill>
                  <a:srgbClr val="000000"/>
                </a:solidFill>
                <a:latin typeface="Calibri" pitchFamily="34" charset="0"/>
              </a:rPr>
              <a:t>“anything goes.”</a:t>
            </a:r>
          </a:p>
          <a:p>
            <a:pPr eaLnBrk="1" hangingPunct="1">
              <a:lnSpc>
                <a:spcPct val="80000"/>
              </a:lnSpc>
            </a:pPr>
            <a:endParaRPr lang="en-US" altLang="en-US" sz="2800" dirty="0">
              <a:solidFill>
                <a:srgbClr val="000000"/>
              </a:solidFill>
              <a:latin typeface="Calibri" pitchFamily="34" charset="0"/>
            </a:endParaRPr>
          </a:p>
          <a:p>
            <a:pPr eaLnBrk="1" hangingPunct="1">
              <a:lnSpc>
                <a:spcPct val="80000"/>
              </a:lnSpc>
            </a:pPr>
            <a:endParaRPr lang="en-US" altLang="en-US" sz="1200" dirty="0">
              <a:solidFill>
                <a:srgbClr val="000000"/>
              </a:solidFill>
              <a:latin typeface="Calibri" pitchFamily="34" charset="0"/>
            </a:endParaRPr>
          </a:p>
          <a:p>
            <a:pPr eaLnBrk="1" hangingPunct="1">
              <a:lnSpc>
                <a:spcPct val="80000"/>
              </a:lnSpc>
            </a:pPr>
            <a:r>
              <a:rPr lang="en-US" altLang="en-US" sz="2800" dirty="0">
                <a:solidFill>
                  <a:srgbClr val="000000"/>
                </a:solidFill>
                <a:latin typeface="Calibri" pitchFamily="34" charset="0"/>
              </a:rPr>
              <a:t>Harm reduction </a:t>
            </a:r>
            <a:r>
              <a:rPr lang="en-US" altLang="en-US" sz="2800" b="1" dirty="0">
                <a:solidFill>
                  <a:srgbClr val="C00000"/>
                </a:solidFill>
                <a:latin typeface="Calibri" pitchFamily="34" charset="0"/>
              </a:rPr>
              <a:t>does not </a:t>
            </a:r>
            <a:r>
              <a:rPr lang="en-US" altLang="en-US" sz="2800" dirty="0">
                <a:solidFill>
                  <a:srgbClr val="000000"/>
                </a:solidFill>
                <a:latin typeface="Calibri" pitchFamily="34" charset="0"/>
              </a:rPr>
              <a:t>enable drug use or high risk behaviors.</a:t>
            </a:r>
          </a:p>
          <a:p>
            <a:pPr eaLnBrk="1" hangingPunct="1">
              <a:lnSpc>
                <a:spcPct val="80000"/>
              </a:lnSpc>
            </a:pPr>
            <a:endParaRPr lang="en-US" altLang="en-US" sz="2800" dirty="0">
              <a:solidFill>
                <a:srgbClr val="000000"/>
              </a:solidFill>
              <a:latin typeface="Calibri" pitchFamily="34" charset="0"/>
            </a:endParaRPr>
          </a:p>
          <a:p>
            <a:pPr eaLnBrk="1" hangingPunct="1">
              <a:lnSpc>
                <a:spcPct val="80000"/>
              </a:lnSpc>
            </a:pPr>
            <a:endParaRPr lang="en-US" altLang="en-US" sz="1200" dirty="0">
              <a:solidFill>
                <a:srgbClr val="000000"/>
              </a:solidFill>
              <a:latin typeface="Calibri" pitchFamily="34" charset="0"/>
            </a:endParaRPr>
          </a:p>
          <a:p>
            <a:pPr eaLnBrk="1" hangingPunct="1">
              <a:lnSpc>
                <a:spcPct val="80000"/>
              </a:lnSpc>
            </a:pPr>
            <a:r>
              <a:rPr lang="en-US" altLang="en-US" sz="2800" dirty="0">
                <a:solidFill>
                  <a:srgbClr val="000000"/>
                </a:solidFill>
                <a:latin typeface="Calibri" pitchFamily="34" charset="0"/>
              </a:rPr>
              <a:t>Harm reduction </a:t>
            </a:r>
            <a:r>
              <a:rPr lang="en-US" altLang="en-US" sz="2800" b="1" dirty="0">
                <a:solidFill>
                  <a:srgbClr val="C00000"/>
                </a:solidFill>
                <a:latin typeface="Calibri" pitchFamily="34" charset="0"/>
              </a:rPr>
              <a:t>does not </a:t>
            </a:r>
            <a:r>
              <a:rPr lang="en-US" altLang="en-US" sz="2800" dirty="0">
                <a:solidFill>
                  <a:srgbClr val="000000"/>
                </a:solidFill>
                <a:latin typeface="Calibri" pitchFamily="34" charset="0"/>
              </a:rPr>
              <a:t>endorse or encourage drug use.</a:t>
            </a:r>
          </a:p>
          <a:p>
            <a:pPr eaLnBrk="1" hangingPunct="1">
              <a:lnSpc>
                <a:spcPct val="80000"/>
              </a:lnSpc>
            </a:pPr>
            <a:endParaRPr lang="en-US" altLang="en-US" sz="2800" dirty="0">
              <a:solidFill>
                <a:srgbClr val="000000"/>
              </a:solidFill>
              <a:latin typeface="Calibri" pitchFamily="34" charset="0"/>
            </a:endParaRPr>
          </a:p>
          <a:p>
            <a:pPr eaLnBrk="1" hangingPunct="1">
              <a:lnSpc>
                <a:spcPct val="80000"/>
              </a:lnSpc>
            </a:pPr>
            <a:endParaRPr lang="en-US" altLang="en-US" sz="1200" dirty="0">
              <a:solidFill>
                <a:srgbClr val="000000"/>
              </a:solidFill>
              <a:latin typeface="Calibri" pitchFamily="34" charset="0"/>
            </a:endParaRPr>
          </a:p>
          <a:p>
            <a:pPr eaLnBrk="1" hangingPunct="1">
              <a:lnSpc>
                <a:spcPct val="80000"/>
              </a:lnSpc>
            </a:pPr>
            <a:r>
              <a:rPr lang="en-US" altLang="en-US" sz="2800" dirty="0">
                <a:solidFill>
                  <a:srgbClr val="000000"/>
                </a:solidFill>
                <a:latin typeface="Calibri" pitchFamily="34" charset="0"/>
              </a:rPr>
              <a:t>Harm reduction </a:t>
            </a:r>
            <a:r>
              <a:rPr lang="en-US" altLang="en-US" sz="2800" b="1" dirty="0">
                <a:solidFill>
                  <a:srgbClr val="C00000"/>
                </a:solidFill>
                <a:latin typeface="Calibri" pitchFamily="34" charset="0"/>
              </a:rPr>
              <a:t>does not </a:t>
            </a:r>
            <a:r>
              <a:rPr lang="en-US" altLang="en-US" sz="2800" dirty="0">
                <a:solidFill>
                  <a:srgbClr val="000000"/>
                </a:solidFill>
                <a:latin typeface="Calibri" pitchFamily="34" charset="0"/>
              </a:rPr>
              <a:t>exclude or dismiss abstinence-based treatment models as viable options.</a:t>
            </a:r>
          </a:p>
          <a:p>
            <a:pPr eaLnBrk="1" hangingPunct="1">
              <a:lnSpc>
                <a:spcPct val="80000"/>
              </a:lnSpc>
              <a:buFont typeface="Arial" pitchFamily="34" charset="0"/>
              <a:buChar char="•"/>
            </a:pPr>
            <a:endParaRPr lang="en-US" altLang="en-US" sz="2800" dirty="0">
              <a:solidFill>
                <a:srgbClr val="000000"/>
              </a:solidFill>
              <a:latin typeface="Calibri" pitchFamily="34" charset="0"/>
            </a:endParaRPr>
          </a:p>
        </p:txBody>
      </p:sp>
    </p:spTree>
    <p:extLst>
      <p:ext uri="{BB962C8B-B14F-4D97-AF65-F5344CB8AC3E}">
        <p14:creationId xmlns:p14="http://schemas.microsoft.com/office/powerpoint/2010/main" val="336145804"/>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E2D6ED-88AA-4C9C-914F-164B4E1C3AC7}"/>
              </a:ext>
            </a:extLst>
          </p:cNvPr>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7200" y="1006948"/>
            <a:ext cx="8153400" cy="1200329"/>
          </a:xfrm>
          <a:prstGeom prst="rect">
            <a:avLst/>
          </a:prstGeom>
          <a:noFill/>
        </p:spPr>
        <p:txBody>
          <a:bodyPr wrap="square" rtlCol="0">
            <a:spAutoFit/>
          </a:bodyPr>
          <a:lstStyle/>
          <a:p>
            <a:r>
              <a:rPr lang="en-US" sz="7200" dirty="0">
                <a:solidFill>
                  <a:schemeClr val="bg1"/>
                </a:solidFill>
              </a:rPr>
              <a:t>Paths forward</a:t>
            </a:r>
          </a:p>
        </p:txBody>
      </p:sp>
      <p:sp>
        <p:nvSpPr>
          <p:cNvPr id="4" name="Title 12">
            <a:extLst>
              <a:ext uri="{FF2B5EF4-FFF2-40B4-BE49-F238E27FC236}">
                <a16:creationId xmlns:a16="http://schemas.microsoft.com/office/drawing/2014/main" id="{9D5B37F8-C99E-45C9-9AC3-379D91CD8207}"/>
              </a:ext>
            </a:extLst>
          </p:cNvPr>
          <p:cNvSpPr txBox="1">
            <a:spLocks/>
          </p:cNvSpPr>
          <p:nvPr/>
        </p:nvSpPr>
        <p:spPr>
          <a:xfrm>
            <a:off x="261154" y="551998"/>
            <a:ext cx="8732375" cy="565935"/>
          </a:xfr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a:latin typeface="Calibri Light" panose="020F0302020204030204" pitchFamily="34" charset="0"/>
              </a:rPr>
              <a:t>The spectrum of harm reduction services</a:t>
            </a:r>
          </a:p>
        </p:txBody>
      </p:sp>
      <p:sp>
        <p:nvSpPr>
          <p:cNvPr id="6" name="TextBox 5">
            <a:extLst>
              <a:ext uri="{FF2B5EF4-FFF2-40B4-BE49-F238E27FC236}">
                <a16:creationId xmlns:a16="http://schemas.microsoft.com/office/drawing/2014/main" id="{280B7541-E441-45CB-9168-0287187413E3}"/>
              </a:ext>
            </a:extLst>
          </p:cNvPr>
          <p:cNvSpPr txBox="1"/>
          <p:nvPr/>
        </p:nvSpPr>
        <p:spPr>
          <a:xfrm>
            <a:off x="5268892" y="1733729"/>
            <a:ext cx="4332308" cy="1447800"/>
          </a:xfrm>
          <a:prstGeom prst="rect">
            <a:avLst/>
          </a:prstGeom>
        </p:spPr>
        <p:txBody>
          <a:bodyPr>
            <a:noAutofit/>
          </a:bodyPr>
          <a:lstStyle/>
          <a:p>
            <a:pPr>
              <a:buClr>
                <a:schemeClr val="bg1"/>
              </a:buClr>
              <a:defRPr/>
            </a:pPr>
            <a:r>
              <a:rPr lang="en-US" sz="2400" b="1" dirty="0">
                <a:latin typeface="Calibri Light" panose="020F0302020204030204" pitchFamily="34" charset="0"/>
              </a:rPr>
              <a:t>Support services</a:t>
            </a:r>
          </a:p>
          <a:p>
            <a:pPr marL="514350" indent="-514350">
              <a:buClr>
                <a:schemeClr val="bg1"/>
              </a:buClr>
              <a:buFont typeface="Arial" panose="020B0604020202020204" pitchFamily="34" charset="0"/>
              <a:buChar char="•"/>
              <a:defRPr/>
            </a:pPr>
            <a:r>
              <a:rPr lang="en-US" sz="2400" dirty="0">
                <a:latin typeface="Calibri Light" panose="020F0302020204030204" pitchFamily="34" charset="0"/>
              </a:rPr>
              <a:t>Housing/shelter</a:t>
            </a:r>
          </a:p>
          <a:p>
            <a:pPr marL="514350" indent="-514350">
              <a:buClr>
                <a:schemeClr val="bg1"/>
              </a:buClr>
              <a:buFont typeface="Arial" panose="020B0604020202020204" pitchFamily="34" charset="0"/>
              <a:buChar char="•"/>
              <a:defRPr/>
            </a:pPr>
            <a:r>
              <a:rPr lang="en-US" sz="2400" dirty="0">
                <a:latin typeface="Calibri Light" panose="020F0302020204030204" pitchFamily="34" charset="0"/>
              </a:rPr>
              <a:t>Mental healthcare</a:t>
            </a:r>
          </a:p>
          <a:p>
            <a:pPr marL="514350" indent="-514350">
              <a:buClr>
                <a:schemeClr val="bg1"/>
              </a:buClr>
              <a:buFont typeface="Arial" panose="020B0604020202020204" pitchFamily="34" charset="0"/>
              <a:buChar char="•"/>
              <a:defRPr/>
            </a:pPr>
            <a:r>
              <a:rPr lang="en-US" sz="2400" dirty="0">
                <a:latin typeface="Calibri Light" panose="020F0302020204030204" pitchFamily="34" charset="0"/>
              </a:rPr>
              <a:t>Support groups</a:t>
            </a:r>
          </a:p>
          <a:p>
            <a:pPr marL="514350" indent="-514350">
              <a:buClr>
                <a:schemeClr val="bg1"/>
              </a:buClr>
              <a:buFont typeface="Arial" panose="020B0604020202020204" pitchFamily="34" charset="0"/>
              <a:buChar char="•"/>
              <a:defRPr/>
            </a:pPr>
            <a:r>
              <a:rPr lang="en-US" sz="2400" dirty="0">
                <a:latin typeface="Calibri Light" panose="020F0302020204030204" pitchFamily="34" charset="0"/>
              </a:rPr>
              <a:t>Healing services</a:t>
            </a:r>
          </a:p>
          <a:p>
            <a:pPr marL="514350" indent="-514350">
              <a:buClr>
                <a:schemeClr val="bg1"/>
              </a:buClr>
              <a:buFont typeface="Arial" panose="020B0604020202020204" pitchFamily="34" charset="0"/>
              <a:buChar char="•"/>
              <a:defRPr/>
            </a:pPr>
            <a:endParaRPr lang="en-US" sz="2400" b="1" dirty="0">
              <a:latin typeface="Calibri Light" panose="020F0302020204030204" pitchFamily="34" charset="0"/>
              <a:ea typeface="Tahoma" pitchFamily="34" charset="0"/>
              <a:cs typeface="Tahoma" pitchFamily="34" charset="0"/>
            </a:endParaRPr>
          </a:p>
          <a:p>
            <a:pPr>
              <a:buClr>
                <a:schemeClr val="bg1"/>
              </a:buClr>
              <a:defRPr/>
            </a:pPr>
            <a:endParaRPr lang="en-US" sz="2400" b="1" dirty="0">
              <a:latin typeface="Calibri Light" panose="020F0302020204030204" pitchFamily="34" charset="0"/>
              <a:ea typeface="Tahoma" pitchFamily="34" charset="0"/>
              <a:cs typeface="Tahoma" pitchFamily="34" charset="0"/>
            </a:endParaRPr>
          </a:p>
          <a:p>
            <a:pPr>
              <a:buClr>
                <a:schemeClr val="bg1"/>
              </a:buClr>
              <a:defRPr/>
            </a:pPr>
            <a:r>
              <a:rPr lang="en-US" sz="2400" b="1" dirty="0">
                <a:latin typeface="Calibri Light" panose="020F0302020204030204" pitchFamily="34" charset="0"/>
                <a:ea typeface="Tahoma" pitchFamily="34" charset="0"/>
                <a:cs typeface="Tahoma" pitchFamily="34" charset="0"/>
              </a:rPr>
              <a:t>Overdose Prevention</a:t>
            </a:r>
          </a:p>
          <a:p>
            <a:pPr marL="342900" indent="-342900">
              <a:buClr>
                <a:schemeClr val="bg1"/>
              </a:buClr>
              <a:buFont typeface="Arial" panose="020B0604020202020204" pitchFamily="34" charset="0"/>
              <a:buChar char="•"/>
              <a:defRPr/>
            </a:pPr>
            <a:r>
              <a:rPr lang="en-US" sz="2400" dirty="0">
                <a:latin typeface="Calibri Light" panose="020F0302020204030204" pitchFamily="34" charset="0"/>
                <a:ea typeface="Tahoma" pitchFamily="34" charset="0"/>
                <a:cs typeface="Tahoma" pitchFamily="34" charset="0"/>
              </a:rPr>
              <a:t>Naloxone</a:t>
            </a:r>
          </a:p>
          <a:p>
            <a:pPr marL="342900" indent="-342900">
              <a:buClr>
                <a:schemeClr val="bg1"/>
              </a:buClr>
              <a:buFont typeface="Arial" panose="020B0604020202020204" pitchFamily="34" charset="0"/>
              <a:buChar char="•"/>
              <a:defRPr/>
            </a:pPr>
            <a:r>
              <a:rPr lang="en-US" sz="2400" dirty="0">
                <a:latin typeface="Calibri Light" panose="020F0302020204030204" pitchFamily="34" charset="0"/>
                <a:ea typeface="Tahoma" pitchFamily="34" charset="0"/>
                <a:cs typeface="Tahoma" pitchFamily="34" charset="0"/>
              </a:rPr>
              <a:t>CPR training</a:t>
            </a:r>
          </a:p>
          <a:p>
            <a:pPr marL="342900" indent="-342900">
              <a:buClr>
                <a:schemeClr val="bg1"/>
              </a:buClr>
              <a:buFont typeface="Arial" panose="020B0604020202020204" pitchFamily="34" charset="0"/>
              <a:buChar char="•"/>
              <a:defRPr/>
            </a:pPr>
            <a:endParaRPr lang="en-US" sz="2800" b="1" dirty="0">
              <a:latin typeface="Calibri Light" panose="020F0302020204030204" pitchFamily="34" charset="0"/>
              <a:ea typeface="Tahoma" pitchFamily="34" charset="0"/>
              <a:cs typeface="Tahoma" pitchFamily="34" charset="0"/>
            </a:endParaRPr>
          </a:p>
        </p:txBody>
      </p:sp>
      <p:sp>
        <p:nvSpPr>
          <p:cNvPr id="7" name="TextBox 6">
            <a:extLst>
              <a:ext uri="{FF2B5EF4-FFF2-40B4-BE49-F238E27FC236}">
                <a16:creationId xmlns:a16="http://schemas.microsoft.com/office/drawing/2014/main" id="{9487B3B2-A340-4912-9AD4-7578A62DBA19}"/>
              </a:ext>
            </a:extLst>
          </p:cNvPr>
          <p:cNvSpPr txBox="1"/>
          <p:nvPr/>
        </p:nvSpPr>
        <p:spPr>
          <a:xfrm>
            <a:off x="392092" y="1748502"/>
            <a:ext cx="4332308" cy="1447800"/>
          </a:xfrm>
          <a:prstGeom prst="rect">
            <a:avLst/>
          </a:prstGeom>
        </p:spPr>
        <p:txBody>
          <a:bodyPr>
            <a:noAutofit/>
          </a:bodyPr>
          <a:lstStyle/>
          <a:p>
            <a:pPr>
              <a:buClr>
                <a:schemeClr val="bg1"/>
              </a:buClr>
              <a:defRPr/>
            </a:pPr>
            <a:r>
              <a:rPr lang="en-US" sz="2400" b="1" dirty="0">
                <a:latin typeface="Calibri Light" panose="020F0302020204030204" pitchFamily="34" charset="0"/>
              </a:rPr>
              <a:t>HIV-related interventions</a:t>
            </a:r>
          </a:p>
          <a:p>
            <a:pPr marL="514350" indent="-514350">
              <a:buClr>
                <a:schemeClr val="bg1"/>
              </a:buClr>
              <a:buFont typeface="Arial" panose="020B0604020202020204" pitchFamily="34" charset="0"/>
              <a:buChar char="•"/>
              <a:defRPr/>
            </a:pPr>
            <a:r>
              <a:rPr lang="en-US" sz="2400" dirty="0">
                <a:latin typeface="Calibri Light" panose="020F0302020204030204" pitchFamily="34" charset="0"/>
              </a:rPr>
              <a:t>Syringe access</a:t>
            </a:r>
          </a:p>
          <a:p>
            <a:pPr marL="514350" indent="-514350">
              <a:buClr>
                <a:schemeClr val="bg1"/>
              </a:buClr>
              <a:buFont typeface="Arial" panose="020B0604020202020204" pitchFamily="34" charset="0"/>
              <a:buChar char="•"/>
              <a:defRPr/>
            </a:pPr>
            <a:r>
              <a:rPr lang="en-US" sz="2400" dirty="0">
                <a:latin typeface="Calibri Light" panose="020F0302020204030204" pitchFamily="34" charset="0"/>
              </a:rPr>
              <a:t>HIV/HCV screening</a:t>
            </a:r>
          </a:p>
          <a:p>
            <a:pPr marL="514350" indent="-514350">
              <a:buClr>
                <a:schemeClr val="bg1"/>
              </a:buClr>
              <a:buFont typeface="Arial" panose="020B0604020202020204" pitchFamily="34" charset="0"/>
              <a:buChar char="•"/>
              <a:defRPr/>
            </a:pPr>
            <a:r>
              <a:rPr lang="en-US" sz="2400" dirty="0">
                <a:latin typeface="Calibri Light" panose="020F0302020204030204" pitchFamily="34" charset="0"/>
              </a:rPr>
              <a:t>Patient navigation</a:t>
            </a:r>
          </a:p>
          <a:p>
            <a:pPr marL="514350" indent="-514350">
              <a:buClr>
                <a:schemeClr val="bg1"/>
              </a:buClr>
              <a:buFont typeface="Arial" panose="020B0604020202020204" pitchFamily="34" charset="0"/>
              <a:buChar char="•"/>
              <a:defRPr/>
            </a:pPr>
            <a:r>
              <a:rPr lang="en-US" sz="2400" dirty="0">
                <a:latin typeface="Calibri Light" panose="020F0302020204030204" pitchFamily="34" charset="0"/>
              </a:rPr>
              <a:t>Risk reduction counseling</a:t>
            </a:r>
          </a:p>
          <a:p>
            <a:pPr marL="514350" indent="-514350">
              <a:buClr>
                <a:schemeClr val="bg1"/>
              </a:buClr>
              <a:buFont typeface="Arial" panose="020B0604020202020204" pitchFamily="34" charset="0"/>
              <a:buChar char="•"/>
              <a:defRPr/>
            </a:pPr>
            <a:endParaRPr lang="en-US" sz="2400" b="1" dirty="0">
              <a:latin typeface="Calibri Light" panose="020F0302020204030204" pitchFamily="34" charset="0"/>
              <a:ea typeface="Tahoma" pitchFamily="34" charset="0"/>
              <a:cs typeface="Tahoma" pitchFamily="34" charset="0"/>
            </a:endParaRPr>
          </a:p>
          <a:p>
            <a:pPr>
              <a:buClr>
                <a:schemeClr val="bg1"/>
              </a:buClr>
              <a:defRPr/>
            </a:pPr>
            <a:endParaRPr lang="en-US" sz="2400" b="1" dirty="0">
              <a:latin typeface="Calibri Light" panose="020F0302020204030204" pitchFamily="34" charset="0"/>
              <a:ea typeface="Tahoma" pitchFamily="34" charset="0"/>
              <a:cs typeface="Tahoma" pitchFamily="34" charset="0"/>
            </a:endParaRPr>
          </a:p>
          <a:p>
            <a:pPr>
              <a:buClr>
                <a:schemeClr val="bg1"/>
              </a:buClr>
              <a:defRPr/>
            </a:pPr>
            <a:r>
              <a:rPr lang="en-US" sz="2400" b="1" dirty="0">
                <a:latin typeface="Calibri Light" panose="020F0302020204030204" pitchFamily="34" charset="0"/>
                <a:ea typeface="Tahoma" pitchFamily="34" charset="0"/>
                <a:cs typeface="Tahoma" pitchFamily="34" charset="0"/>
              </a:rPr>
              <a:t>Medication Assisted Treatment (MAT)</a:t>
            </a:r>
          </a:p>
          <a:p>
            <a:pPr marL="342900" indent="-342900">
              <a:buClr>
                <a:schemeClr val="bg1"/>
              </a:buClr>
              <a:buFont typeface="Arial" panose="020B0604020202020204" pitchFamily="34" charset="0"/>
              <a:buChar char="•"/>
              <a:defRPr/>
            </a:pPr>
            <a:r>
              <a:rPr lang="en-US" sz="2400" dirty="0">
                <a:latin typeface="Calibri Light" panose="020F0302020204030204" pitchFamily="34" charset="0"/>
                <a:ea typeface="Tahoma" pitchFamily="34" charset="0"/>
                <a:cs typeface="Tahoma" pitchFamily="34" charset="0"/>
              </a:rPr>
              <a:t>Buprenorphine</a:t>
            </a:r>
          </a:p>
          <a:p>
            <a:pPr marL="342900" indent="-342900">
              <a:buClr>
                <a:schemeClr val="bg1"/>
              </a:buClr>
              <a:buFont typeface="Arial" panose="020B0604020202020204" pitchFamily="34" charset="0"/>
              <a:buChar char="•"/>
              <a:defRPr/>
            </a:pPr>
            <a:r>
              <a:rPr lang="en-US" sz="2400" dirty="0">
                <a:latin typeface="Calibri Light" panose="020F0302020204030204" pitchFamily="34" charset="0"/>
                <a:ea typeface="Tahoma" pitchFamily="34" charset="0"/>
                <a:cs typeface="Tahoma" pitchFamily="34" charset="0"/>
              </a:rPr>
              <a:t>Methadone</a:t>
            </a:r>
            <a:endParaRPr lang="en-US" sz="2800" b="1" dirty="0">
              <a:latin typeface="Calibri Light" panose="020F0302020204030204" pitchFamily="34" charset="0"/>
              <a:ea typeface="Tahoma" pitchFamily="34" charset="0"/>
              <a:cs typeface="Tahoma" pitchFamily="34" charset="0"/>
            </a:endParaRPr>
          </a:p>
        </p:txBody>
      </p:sp>
      <p:sp>
        <p:nvSpPr>
          <p:cNvPr id="3" name="Rectangle 2">
            <a:extLst>
              <a:ext uri="{FF2B5EF4-FFF2-40B4-BE49-F238E27FC236}">
                <a16:creationId xmlns:a16="http://schemas.microsoft.com/office/drawing/2014/main" id="{67D216FC-1037-4966-99CD-F543260D747D}"/>
              </a:ext>
            </a:extLst>
          </p:cNvPr>
          <p:cNvSpPr/>
          <p:nvPr/>
        </p:nvSpPr>
        <p:spPr>
          <a:xfrm>
            <a:off x="261154" y="1753556"/>
            <a:ext cx="4006047" cy="2073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C55E62-01BD-4248-8FBC-BE0DA4EE312F}"/>
              </a:ext>
            </a:extLst>
          </p:cNvPr>
          <p:cNvSpPr/>
          <p:nvPr/>
        </p:nvSpPr>
        <p:spPr>
          <a:xfrm>
            <a:off x="271884" y="4277920"/>
            <a:ext cx="4006047" cy="2073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323AC0-A7E6-41B4-A818-3D03E1272E6F}"/>
              </a:ext>
            </a:extLst>
          </p:cNvPr>
          <p:cNvSpPr/>
          <p:nvPr/>
        </p:nvSpPr>
        <p:spPr>
          <a:xfrm>
            <a:off x="4866068" y="4277920"/>
            <a:ext cx="4006047" cy="2073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8EBB5E-8EAB-476C-BE52-45BA9257A563}"/>
              </a:ext>
            </a:extLst>
          </p:cNvPr>
          <p:cNvSpPr/>
          <p:nvPr/>
        </p:nvSpPr>
        <p:spPr>
          <a:xfrm>
            <a:off x="4876799" y="1748502"/>
            <a:ext cx="4006047" cy="2073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797F5AD-23A7-486A-9AC1-553303D0554E}"/>
              </a:ext>
            </a:extLst>
          </p:cNvPr>
          <p:cNvCxnSpPr>
            <a:stCxn id="3" idx="3"/>
            <a:endCxn id="16" idx="1"/>
          </p:cNvCxnSpPr>
          <p:nvPr/>
        </p:nvCxnSpPr>
        <p:spPr>
          <a:xfrm flipV="1">
            <a:off x="4267201" y="2785160"/>
            <a:ext cx="609598" cy="5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A5A8311-5521-4A30-8F57-9B50685D65BA}"/>
              </a:ext>
            </a:extLst>
          </p:cNvPr>
          <p:cNvCxnSpPr/>
          <p:nvPr/>
        </p:nvCxnSpPr>
        <p:spPr>
          <a:xfrm flipV="1">
            <a:off x="4245016" y="5303186"/>
            <a:ext cx="609598" cy="5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1FF5509-CDB9-4C04-A30B-A5EDA00DA47B}"/>
              </a:ext>
            </a:extLst>
          </p:cNvPr>
          <p:cNvCxnSpPr>
            <a:stCxn id="3" idx="3"/>
            <a:endCxn id="15" idx="1"/>
          </p:cNvCxnSpPr>
          <p:nvPr/>
        </p:nvCxnSpPr>
        <p:spPr>
          <a:xfrm>
            <a:off x="4267201" y="2790214"/>
            <a:ext cx="598867" cy="25243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C54852E-0F3D-4233-A5DD-77034022B894}"/>
              </a:ext>
            </a:extLst>
          </p:cNvPr>
          <p:cNvCxnSpPr>
            <a:cxnSpLocks/>
            <a:stCxn id="16" idx="1"/>
            <a:endCxn id="14" idx="3"/>
          </p:cNvCxnSpPr>
          <p:nvPr/>
        </p:nvCxnSpPr>
        <p:spPr>
          <a:xfrm flipH="1">
            <a:off x="4277931" y="2785160"/>
            <a:ext cx="598868" cy="25294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D2F858A-EEF9-4AB3-AC17-AC5B5F838A87}"/>
              </a:ext>
            </a:extLst>
          </p:cNvPr>
          <p:cNvCxnSpPr>
            <a:endCxn id="14" idx="0"/>
          </p:cNvCxnSpPr>
          <p:nvPr/>
        </p:nvCxnSpPr>
        <p:spPr>
          <a:xfrm>
            <a:off x="2264177" y="3831925"/>
            <a:ext cx="10731" cy="4459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22FEEE-DE7D-4B68-A0EF-4EA45D069EFC}"/>
              </a:ext>
            </a:extLst>
          </p:cNvPr>
          <p:cNvCxnSpPr>
            <a:endCxn id="15" idx="0"/>
          </p:cNvCxnSpPr>
          <p:nvPr/>
        </p:nvCxnSpPr>
        <p:spPr>
          <a:xfrm flipH="1">
            <a:off x="6869092" y="3831925"/>
            <a:ext cx="10730" cy="4459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937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762000" y="1876425"/>
            <a:ext cx="7543800" cy="253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46038" tIns="46038" rIns="46038" bIns="46038">
            <a:spAutoFit/>
          </a:bodyPr>
          <a:lstStyle/>
          <a:p>
            <a:pPr marL="0" marR="0" lvl="0" indent="0" algn="just" defTabSz="914400" rtl="0" eaLnBrk="1" fontAlgn="base" latinLnBrk="0" hangingPunct="0">
              <a:lnSpc>
                <a:spcPct val="9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charset="0"/>
                <a:ea typeface="ＭＳ Ｐゴシック" charset="0"/>
                <a:cs typeface="Arial"/>
              </a:rPr>
              <a:t>The degree of harm associated with a risk behavior may vary based upon numerous factors, including </a:t>
            </a:r>
            <a:r>
              <a:rPr kumimoji="0" lang="en-US" sz="4400" b="1" i="0" u="none" strike="noStrike" kern="1200" cap="none" spc="0" normalizeH="0" baseline="0" noProof="0" dirty="0">
                <a:ln>
                  <a:noFill/>
                </a:ln>
                <a:solidFill>
                  <a:srgbClr val="00B050"/>
                </a:solidFill>
                <a:effectLst/>
                <a:uLnTx/>
                <a:uFillTx/>
                <a:latin typeface="Calibri" charset="0"/>
                <a:ea typeface="ＭＳ Ｐゴシック" charset="0"/>
                <a:cs typeface="Arial"/>
              </a:rPr>
              <a:t>drug,</a:t>
            </a:r>
            <a:r>
              <a:rPr kumimoji="0" lang="en-US" sz="4400" b="1" i="0" u="none" strike="noStrike" kern="1200" cap="none" spc="0" normalizeH="0" baseline="0" noProof="0" dirty="0">
                <a:ln>
                  <a:noFill/>
                </a:ln>
                <a:solidFill>
                  <a:srgbClr val="0000FF"/>
                </a:solidFill>
                <a:effectLst/>
                <a:uLnTx/>
                <a:uFillTx/>
                <a:latin typeface="Calibri" charset="0"/>
                <a:ea typeface="ＭＳ Ｐゴシック" charset="0"/>
                <a:cs typeface="Arial"/>
              </a:rPr>
              <a:t> </a:t>
            </a:r>
            <a:r>
              <a:rPr kumimoji="0" lang="en-US" sz="4400" b="1" i="0" u="none" strike="noStrike" kern="1200" cap="none" spc="0" normalizeH="0" baseline="0" noProof="0" dirty="0">
                <a:ln>
                  <a:noFill/>
                </a:ln>
                <a:solidFill>
                  <a:srgbClr val="00B050"/>
                </a:solidFill>
                <a:effectLst/>
                <a:uLnTx/>
                <a:uFillTx/>
                <a:latin typeface="Calibri" charset="0"/>
                <a:ea typeface="ＭＳ Ｐゴシック" charset="0"/>
                <a:cs typeface="Arial"/>
              </a:rPr>
              <a:t>set,</a:t>
            </a:r>
            <a:r>
              <a:rPr kumimoji="0" lang="en-US" sz="4400" b="1" i="0" u="none" strike="noStrike" kern="1200" cap="none" spc="0" normalizeH="0" baseline="0" noProof="0" dirty="0">
                <a:ln>
                  <a:noFill/>
                </a:ln>
                <a:solidFill>
                  <a:srgbClr val="0000FF"/>
                </a:solidFill>
                <a:effectLst/>
                <a:uLnTx/>
                <a:uFillTx/>
                <a:latin typeface="Calibri" charset="0"/>
                <a:ea typeface="ＭＳ Ｐゴシック" charset="0"/>
                <a:cs typeface="Arial"/>
              </a:rPr>
              <a:t> </a:t>
            </a:r>
            <a:r>
              <a:rPr kumimoji="0" lang="en-US" sz="4400" b="0" i="0" u="none" strike="noStrike" kern="1200" cap="none" spc="0" normalizeH="0" baseline="0" noProof="0" dirty="0">
                <a:ln>
                  <a:noFill/>
                </a:ln>
                <a:solidFill>
                  <a:srgbClr val="000000"/>
                </a:solidFill>
                <a:effectLst/>
                <a:uLnTx/>
                <a:uFillTx/>
                <a:latin typeface="Calibri" charset="0"/>
                <a:ea typeface="ＭＳ Ｐゴシック" charset="0"/>
                <a:cs typeface="Arial"/>
              </a:rPr>
              <a:t>and</a:t>
            </a:r>
            <a:r>
              <a:rPr kumimoji="0" lang="en-US" sz="1800" b="0" i="0" u="none" strike="noStrike" kern="1200" cap="none" spc="0" normalizeH="0" baseline="0" noProof="0" dirty="0">
                <a:ln>
                  <a:noFill/>
                </a:ln>
                <a:solidFill>
                  <a:srgbClr val="000000"/>
                </a:solidFill>
                <a:effectLst/>
                <a:uLnTx/>
                <a:uFillTx/>
                <a:latin typeface="Calibri" charset="0"/>
                <a:ea typeface="ＭＳ Ｐゴシック" charset="0"/>
                <a:cs typeface="Arial"/>
              </a:rPr>
              <a:t> </a:t>
            </a:r>
            <a:r>
              <a:rPr kumimoji="0" lang="en-US" sz="4400" b="1" i="0" u="none" strike="noStrike" kern="1200" cap="none" spc="0" normalizeH="0" baseline="0" noProof="0" dirty="0">
                <a:ln>
                  <a:noFill/>
                </a:ln>
                <a:solidFill>
                  <a:srgbClr val="00B050"/>
                </a:solidFill>
                <a:effectLst/>
                <a:uLnTx/>
                <a:uFillTx/>
                <a:latin typeface="Calibri" charset="0"/>
                <a:ea typeface="ＭＳ Ｐゴシック" charset="0"/>
                <a:cs typeface="Arial"/>
              </a:rPr>
              <a:t>setting</a:t>
            </a:r>
            <a:r>
              <a:rPr kumimoji="0" lang="en-US" sz="4400" b="0" i="0" u="none" strike="noStrike" kern="1200" cap="none" spc="0" normalizeH="0" baseline="0" noProof="0" dirty="0">
                <a:ln>
                  <a:noFill/>
                </a:ln>
                <a:solidFill>
                  <a:srgbClr val="000000"/>
                </a:solidFill>
                <a:effectLst/>
                <a:uLnTx/>
                <a:uFillTx/>
                <a:latin typeface="Calibri" charset="0"/>
                <a:ea typeface="ＭＳ Ｐゴシック" charset="0"/>
                <a:cs typeface="Arial"/>
              </a:rPr>
              <a:t>.</a:t>
            </a:r>
          </a:p>
        </p:txBody>
      </p:sp>
    </p:spTree>
    <p:extLst>
      <p:ext uri="{BB962C8B-B14F-4D97-AF65-F5344CB8AC3E}">
        <p14:creationId xmlns:p14="http://schemas.microsoft.com/office/powerpoint/2010/main" val="224632764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Diagram 5"/>
          <p:cNvGraphicFramePr/>
          <p:nvPr>
            <p:extLst/>
          </p:nvPr>
        </p:nvGraphicFramePr>
        <p:xfrm>
          <a:off x="243281" y="2114027"/>
          <a:ext cx="8179266" cy="545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536895" y="924010"/>
            <a:ext cx="8036654" cy="2800767"/>
          </a:xfrm>
          <a:prstGeom prst="rect">
            <a:avLst/>
          </a:prstGeom>
          <a:noFill/>
        </p:spPr>
        <p:txBody>
          <a:bodyPr wrap="square" rtlCol="0">
            <a:spAutoFit/>
          </a:bodyPr>
          <a:lstStyle/>
          <a:p>
            <a:pPr algn="ctr"/>
            <a:r>
              <a:rPr lang="en-US" sz="1600" b="1" dirty="0"/>
              <a:t>NYC DOHMH’s Capacity Building Assistance project (NYC CBA) provides free and customized </a:t>
            </a:r>
          </a:p>
          <a:p>
            <a:pPr algn="ctr"/>
            <a:r>
              <a:rPr lang="en-US" sz="1600" b="1" dirty="0">
                <a:solidFill>
                  <a:schemeClr val="tx2">
                    <a:lumMod val="60000"/>
                    <a:lumOff val="40000"/>
                  </a:schemeClr>
                </a:solidFill>
              </a:rPr>
              <a:t>training</a:t>
            </a:r>
            <a:r>
              <a:rPr lang="en-US" sz="1600" b="1" dirty="0"/>
              <a:t>, </a:t>
            </a:r>
            <a:r>
              <a:rPr lang="en-US" sz="1600" b="1" dirty="0">
                <a:solidFill>
                  <a:schemeClr val="tx2">
                    <a:lumMod val="60000"/>
                    <a:lumOff val="40000"/>
                  </a:schemeClr>
                </a:solidFill>
              </a:rPr>
              <a:t>technical assistance</a:t>
            </a:r>
            <a:r>
              <a:rPr lang="en-US" sz="1600" b="1" dirty="0"/>
              <a:t> and </a:t>
            </a:r>
            <a:r>
              <a:rPr lang="en-US" sz="1600" b="1" dirty="0">
                <a:solidFill>
                  <a:schemeClr val="tx2">
                    <a:lumMod val="60000"/>
                    <a:lumOff val="40000"/>
                  </a:schemeClr>
                </a:solidFill>
              </a:rPr>
              <a:t>culturally and linguistically appropriate information</a:t>
            </a:r>
            <a:r>
              <a:rPr lang="en-US" sz="1600" b="1" dirty="0"/>
              <a:t> </a:t>
            </a:r>
          </a:p>
          <a:p>
            <a:pPr algn="ctr"/>
            <a:r>
              <a:rPr lang="en-US" sz="1600" b="1" dirty="0"/>
              <a:t>to empower </a:t>
            </a:r>
            <a:r>
              <a:rPr lang="en-US" sz="1600" b="1" i="1" dirty="0">
                <a:solidFill>
                  <a:schemeClr val="accent1">
                    <a:lumMod val="75000"/>
                  </a:schemeClr>
                </a:solidFill>
              </a:rPr>
              <a:t>Community Based Organizations </a:t>
            </a:r>
            <a:r>
              <a:rPr lang="en-US" sz="1600" b="1" dirty="0"/>
              <a:t>and </a:t>
            </a:r>
            <a:r>
              <a:rPr lang="en-US" sz="1600" b="1" i="1" dirty="0">
                <a:solidFill>
                  <a:schemeClr val="accent1">
                    <a:lumMod val="75000"/>
                  </a:schemeClr>
                </a:solidFill>
              </a:rPr>
              <a:t>Health Departments </a:t>
            </a:r>
          </a:p>
          <a:p>
            <a:pPr algn="ctr"/>
            <a:r>
              <a:rPr lang="en-US" sz="1600" b="1" dirty="0"/>
              <a:t>to increase health equity.</a:t>
            </a: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p:txBody>
      </p:sp>
      <p:sp>
        <p:nvSpPr>
          <p:cNvPr id="4" name="TextBox 3"/>
          <p:cNvSpPr txBox="1"/>
          <p:nvPr/>
        </p:nvSpPr>
        <p:spPr>
          <a:xfrm>
            <a:off x="3816466" y="5326091"/>
            <a:ext cx="5470147" cy="1077218"/>
          </a:xfrm>
          <a:prstGeom prst="rect">
            <a:avLst/>
          </a:prstGeom>
          <a:noFill/>
        </p:spPr>
        <p:txBody>
          <a:bodyPr wrap="square" numCol="1" rtlCol="0">
            <a:spAutoFit/>
          </a:bodyPr>
          <a:lstStyle/>
          <a:p>
            <a:r>
              <a:rPr lang="en-US" sz="1600" b="1" dirty="0"/>
              <a:t>Connect with us to learn more: </a:t>
            </a:r>
            <a:r>
              <a:rPr lang="en-US" sz="1600" b="1" dirty="0">
                <a:hlinkClick r:id="rId7"/>
              </a:rPr>
              <a:t>NYCCBA@health.nyc.gov</a:t>
            </a:r>
            <a:endParaRPr lang="en-US" sz="1600" b="1" dirty="0"/>
          </a:p>
          <a:p>
            <a:endParaRPr lang="en-US" sz="1600" b="1" dirty="0"/>
          </a:p>
          <a:p>
            <a:r>
              <a:rPr lang="en-US" sz="1600" b="1" dirty="0"/>
              <a:t>Name-request NYC CBA by visiting </a:t>
            </a:r>
            <a:r>
              <a:rPr lang="en-US" sz="1600" b="1" dirty="0">
                <a:hlinkClick r:id="rId8"/>
              </a:rPr>
              <a:t>www.getcbanow.org</a:t>
            </a:r>
            <a:r>
              <a:rPr lang="en-US" sz="1600" b="1" dirty="0"/>
              <a:t>   </a:t>
            </a:r>
            <a:r>
              <a:rPr lang="en-US" sz="1600" dirty="0"/>
              <a:t>	</a:t>
            </a:r>
          </a:p>
        </p:txBody>
      </p:sp>
      <p:sp>
        <p:nvSpPr>
          <p:cNvPr id="7" name="TextBox 6"/>
          <p:cNvSpPr txBox="1"/>
          <p:nvPr/>
        </p:nvSpPr>
        <p:spPr>
          <a:xfrm>
            <a:off x="459407" y="5326091"/>
            <a:ext cx="2726422" cy="830997"/>
          </a:xfrm>
          <a:prstGeom prst="rect">
            <a:avLst/>
          </a:prstGeom>
          <a:noFill/>
        </p:spPr>
        <p:txBody>
          <a:bodyPr wrap="square" rtlCol="0">
            <a:spAutoFit/>
          </a:bodyPr>
          <a:lstStyle/>
          <a:p>
            <a:r>
              <a:rPr lang="en-US" sz="1600" b="1" dirty="0"/>
              <a:t>Follow up on today’s session:</a:t>
            </a:r>
          </a:p>
          <a:p>
            <a:r>
              <a:rPr lang="en-US" sz="1600" dirty="0"/>
              <a:t>Julie Rwan</a:t>
            </a:r>
          </a:p>
          <a:p>
            <a:r>
              <a:rPr lang="en-US" sz="1600" dirty="0">
                <a:hlinkClick r:id="rId9"/>
              </a:rPr>
              <a:t>jrwan@health.nyc.gov</a:t>
            </a:r>
            <a:r>
              <a:rPr lang="en-US" sz="1600" dirty="0"/>
              <a:t> </a:t>
            </a:r>
          </a:p>
        </p:txBody>
      </p:sp>
      <p:sp>
        <p:nvSpPr>
          <p:cNvPr id="8" name="TextBox 7"/>
          <p:cNvSpPr txBox="1"/>
          <p:nvPr/>
        </p:nvSpPr>
        <p:spPr>
          <a:xfrm>
            <a:off x="459407" y="106819"/>
            <a:ext cx="4750156" cy="769441"/>
          </a:xfrm>
          <a:prstGeom prst="rect">
            <a:avLst/>
          </a:prstGeom>
          <a:noFill/>
        </p:spPr>
        <p:txBody>
          <a:bodyPr wrap="square" rtlCol="0">
            <a:spAutoFit/>
          </a:bodyPr>
          <a:lstStyle/>
          <a:p>
            <a:r>
              <a:rPr lang="en-US" sz="4400" b="1" dirty="0">
                <a:solidFill>
                  <a:schemeClr val="accent1">
                    <a:lumMod val="75000"/>
                  </a:schemeClr>
                </a:solidFill>
              </a:rPr>
              <a:t>NYC CBA</a:t>
            </a:r>
          </a:p>
        </p:txBody>
      </p:sp>
    </p:spTree>
    <p:extLst>
      <p:ext uri="{BB962C8B-B14F-4D97-AF65-F5344CB8AC3E}">
        <p14:creationId xmlns:p14="http://schemas.microsoft.com/office/powerpoint/2010/main" val="288257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65144"/>
            <a:ext cx="6864874" cy="529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514600" y="5867400"/>
            <a:ext cx="6934200" cy="400110"/>
          </a:xfrm>
          <a:prstGeom prst="rect">
            <a:avLst/>
          </a:prstGeom>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000" b="1" dirty="0">
                <a:solidFill>
                  <a:srgbClr val="000000"/>
                </a:solidFill>
                <a:latin typeface="Arial" panose="020B0604020202020204" pitchFamily="34" charset="0"/>
                <a:ea typeface="MS PGothic" pitchFamily="34" charset="-128"/>
                <a:cs typeface="Arial" panose="020B0604020202020204" pitchFamily="34" charset="0"/>
              </a:rPr>
              <a:t>How this can be applied to the work of </a:t>
            </a:r>
            <a:r>
              <a:rPr lang="en-US" sz="2000" b="1" dirty="0" err="1">
                <a:solidFill>
                  <a:srgbClr val="000000"/>
                </a:solidFill>
                <a:latin typeface="Arial" panose="020B0604020202020204" pitchFamily="34" charset="0"/>
                <a:ea typeface="MS PGothic" pitchFamily="34" charset="-128"/>
                <a:cs typeface="Arial" panose="020B0604020202020204" pitchFamily="34" charset="0"/>
              </a:rPr>
              <a:t>Tx</a:t>
            </a:r>
            <a:r>
              <a:rPr lang="en-US" sz="2000" b="1" dirty="0">
                <a:solidFill>
                  <a:srgbClr val="000000"/>
                </a:solidFill>
                <a:latin typeface="Arial" panose="020B0604020202020204" pitchFamily="34" charset="0"/>
                <a:ea typeface="MS PGothic" pitchFamily="34" charset="-128"/>
                <a:cs typeface="Arial" panose="020B0604020202020204" pitchFamily="34" charset="0"/>
              </a:rPr>
              <a:t> providers? </a:t>
            </a:r>
            <a:r>
              <a:rPr kumimoji="0" lang="en-US" sz="2000" b="1" i="1" u="sng"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a:t>
            </a:r>
            <a:endParaRPr kumimoji="0" lang="en-US" sz="2000" b="1" i="1"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4236106705"/>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body" sz="quarter" idx="4294967295"/>
          </p:nvPr>
        </p:nvSpPr>
        <p:spPr>
          <a:xfrm>
            <a:off x="381000" y="2133600"/>
            <a:ext cx="4040188" cy="2743200"/>
          </a:xfrm>
          <a:prstGeom prst="rect">
            <a:avLst/>
          </a:prstGeom>
          <a:solidFill>
            <a:schemeClr val="bg1"/>
          </a:solidFill>
          <a:ln>
            <a:solidFill>
              <a:schemeClr val="tx1"/>
            </a:solidFill>
          </a:ln>
          <a:extLst>
            <a:ext uri="{C572A759-6A51-4108-AA02-DFA0A04FC94B}">
              <ma14:wrappingTextBoxFlag xmlns="" xmlns:ma14="http://schemas.microsoft.com/office/mac/drawingml/2011/main" val="1"/>
            </a:ext>
          </a:extLst>
        </p:spPr>
        <p:txBody>
          <a:bodyPr>
            <a:normAutofit/>
          </a:bodyPr>
          <a:lstStyle>
            <a:lvl1pPr>
              <a:buChar char="•"/>
            </a:lvl1pPr>
          </a:lstStyle>
          <a:p>
            <a:r>
              <a:rPr dirty="0"/>
              <a:t>How many people have known someone who has experienced an overdose?</a:t>
            </a:r>
          </a:p>
        </p:txBody>
      </p:sp>
      <p:sp>
        <p:nvSpPr>
          <p:cNvPr id="146" name="Shape 146"/>
          <p:cNvSpPr/>
          <p:nvPr/>
        </p:nvSpPr>
        <p:spPr>
          <a:xfrm>
            <a:off x="4724400" y="2133600"/>
            <a:ext cx="4117975" cy="2743200"/>
          </a:xfrm>
          <a:prstGeom prst="rect">
            <a:avLst/>
          </a:prstGeom>
          <a:solidFill>
            <a:schemeClr val="bg1"/>
          </a:solidFill>
          <a:ln w="12700">
            <a:solidFill>
              <a:schemeClr val="tx1"/>
            </a:solidFill>
            <a:miter lim="400000"/>
          </a:ln>
          <a:extLst>
            <a:ext uri="{C572A759-6A51-4108-AA02-DFA0A04FC94B}">
              <ma14:wrappingTextBoxFlag xmlns="" xmlns:ma14="http://schemas.microsoft.com/office/mac/drawingml/2011/main" val="1"/>
            </a:ext>
          </a:extLst>
        </p:spPr>
        <p:txBody>
          <a:bodyPr lIns="45719" rIns="45719">
            <a:normAutofit/>
          </a:bodyPr>
          <a:lstStyle>
            <a:lvl1pPr marL="342900" indent="-342900">
              <a:spcBef>
                <a:spcPts val="700"/>
              </a:spcBef>
              <a:buSzPct val="100000"/>
              <a:buFont typeface="Arial"/>
              <a:buChar char="•"/>
              <a:defRPr sz="3200"/>
            </a:lvl1pPr>
          </a:lstStyle>
          <a:p>
            <a:r>
              <a:rPr dirty="0">
                <a:latin typeface="+mn-lt"/>
              </a:rPr>
              <a:t>How many have been present when someone else was experiencing overdose?</a:t>
            </a:r>
          </a:p>
        </p:txBody>
      </p:sp>
      <p:sp>
        <p:nvSpPr>
          <p:cNvPr id="147" name="Shape 147"/>
          <p:cNvSpPr/>
          <p:nvPr/>
        </p:nvSpPr>
        <p:spPr>
          <a:xfrm>
            <a:off x="762000" y="563562"/>
            <a:ext cx="7543800" cy="92333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a:lvl1pPr>
          </a:lstStyle>
          <a:p>
            <a:r>
              <a:rPr lang="en-US" sz="5400" dirty="0">
                <a:latin typeface="+mj-lt"/>
              </a:rPr>
              <a:t>Let’s reflect…</a:t>
            </a:r>
            <a:endParaRPr sz="5400" dirty="0">
              <a:latin typeface="+mj-lt"/>
            </a:endParaRPr>
          </a:p>
        </p:txBody>
      </p:sp>
    </p:spTree>
    <p:extLst>
      <p:ext uri="{BB962C8B-B14F-4D97-AF65-F5344CB8AC3E}">
        <p14:creationId xmlns:p14="http://schemas.microsoft.com/office/powerpoint/2010/main" val="1052343153"/>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p:nvPr/>
        </p:nvSpPr>
        <p:spPr>
          <a:xfrm>
            <a:off x="762000" y="700817"/>
            <a:ext cx="7543800" cy="92333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3600" b="1"/>
            </a:pPr>
            <a:r>
              <a:rPr sz="5400" dirty="0">
                <a:latin typeface="+mj-lt"/>
              </a:rPr>
              <a:t>Overdose in the U.S.</a:t>
            </a:r>
          </a:p>
        </p:txBody>
      </p:sp>
      <p:sp>
        <p:nvSpPr>
          <p:cNvPr id="157" name="Shape 157"/>
          <p:cNvSpPr/>
          <p:nvPr/>
        </p:nvSpPr>
        <p:spPr>
          <a:xfrm>
            <a:off x="457200" y="1733116"/>
            <a:ext cx="7848600" cy="435811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indent="-457200">
              <a:lnSpc>
                <a:spcPct val="90000"/>
              </a:lnSpc>
              <a:buSzPct val="100000"/>
              <a:buFont typeface="Arial"/>
              <a:buChar char="•"/>
              <a:defRPr sz="2800"/>
            </a:pPr>
            <a:r>
              <a:rPr dirty="0">
                <a:latin typeface="+mn-lt"/>
              </a:rPr>
              <a:t>Unintentional drug overdose deaths have tripled: 1999 (12,186) </a:t>
            </a:r>
            <a:r>
              <a:rPr dirty="0">
                <a:latin typeface="+mn-lt"/>
                <a:ea typeface="Wingdings"/>
                <a:cs typeface="Wingdings"/>
                <a:sym typeface="Wingdings"/>
              </a:rPr>
              <a:t> </a:t>
            </a:r>
            <a:r>
              <a:rPr dirty="0">
                <a:latin typeface="+mn-lt"/>
              </a:rPr>
              <a:t>2013 (43,982)</a:t>
            </a:r>
          </a:p>
          <a:p>
            <a:pPr marL="457200" indent="-457200">
              <a:lnSpc>
                <a:spcPct val="90000"/>
              </a:lnSpc>
              <a:buSzPct val="100000"/>
              <a:buFont typeface="Arial"/>
              <a:buChar char="•"/>
              <a:defRPr sz="2800"/>
            </a:pPr>
            <a:endParaRPr dirty="0">
              <a:latin typeface="+mn-lt"/>
            </a:endParaRPr>
          </a:p>
          <a:p>
            <a:pPr marL="457200" indent="-457200">
              <a:lnSpc>
                <a:spcPct val="90000"/>
              </a:lnSpc>
              <a:buSzPct val="100000"/>
              <a:buFont typeface="Arial"/>
              <a:buChar char="•"/>
              <a:defRPr sz="2800"/>
            </a:pPr>
            <a:r>
              <a:rPr dirty="0">
                <a:latin typeface="+mn-lt"/>
              </a:rPr>
              <a:t>Of 43,982 deaths, 22,767 were related to pharmaceutical overdoses in 2013.</a:t>
            </a:r>
          </a:p>
          <a:p>
            <a:pPr marL="457200" indent="-457200">
              <a:lnSpc>
                <a:spcPct val="90000"/>
              </a:lnSpc>
              <a:buSzPct val="100000"/>
              <a:buFont typeface="Arial"/>
              <a:buChar char="•"/>
              <a:defRPr sz="2800"/>
            </a:pPr>
            <a:endParaRPr dirty="0">
              <a:latin typeface="+mn-lt"/>
            </a:endParaRPr>
          </a:p>
          <a:p>
            <a:pPr marL="457200" indent="-457200">
              <a:lnSpc>
                <a:spcPct val="90000"/>
              </a:lnSpc>
              <a:buSzPct val="100000"/>
              <a:buFont typeface="Arial"/>
              <a:buChar char="•"/>
              <a:defRPr sz="2800"/>
            </a:pPr>
            <a:r>
              <a:rPr dirty="0">
                <a:latin typeface="+mn-lt"/>
              </a:rPr>
              <a:t>71.3% involved opioid analgesics.</a:t>
            </a:r>
          </a:p>
          <a:p>
            <a:pPr marL="457200" indent="-457200">
              <a:lnSpc>
                <a:spcPct val="90000"/>
              </a:lnSpc>
              <a:buSzPct val="100000"/>
              <a:buFont typeface="Arial"/>
              <a:buChar char="•"/>
              <a:defRPr sz="2800"/>
            </a:pPr>
            <a:endParaRPr dirty="0">
              <a:latin typeface="+mn-lt"/>
            </a:endParaRPr>
          </a:p>
          <a:p>
            <a:pPr marL="457200" indent="-457200">
              <a:lnSpc>
                <a:spcPct val="90000"/>
              </a:lnSpc>
              <a:buSzPct val="100000"/>
              <a:buFont typeface="Arial"/>
              <a:buChar char="•"/>
              <a:defRPr sz="2800"/>
            </a:pPr>
            <a:r>
              <a:rPr dirty="0">
                <a:latin typeface="+mn-lt"/>
              </a:rPr>
              <a:t>Drug overdose is now the leading cause of accidental death, now surpassing motor vehicle accidents.</a:t>
            </a:r>
          </a:p>
        </p:txBody>
      </p:sp>
      <p:sp>
        <p:nvSpPr>
          <p:cNvPr id="158" name="Shape 158"/>
          <p:cNvSpPr/>
          <p:nvPr/>
        </p:nvSpPr>
        <p:spPr>
          <a:xfrm>
            <a:off x="3200400" y="5973985"/>
            <a:ext cx="5562600" cy="4524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1" algn="r">
              <a:lnSpc>
                <a:spcPct val="90000"/>
              </a:lnSpc>
              <a:defRPr sz="1300">
                <a:latin typeface="Cambria"/>
                <a:ea typeface="Cambria"/>
                <a:cs typeface="Cambria"/>
                <a:sym typeface="Cambria"/>
              </a:defRPr>
            </a:pPr>
            <a:r>
              <a:rPr dirty="0">
                <a:latin typeface="+mn-lt"/>
              </a:rPr>
              <a:t>Source: Centers for Disease Control and Prevention; </a:t>
            </a:r>
          </a:p>
          <a:p>
            <a:pPr lvl="1" algn="r">
              <a:lnSpc>
                <a:spcPct val="90000"/>
              </a:lnSpc>
              <a:defRPr sz="1300">
                <a:latin typeface="Cambria"/>
                <a:ea typeface="Cambria"/>
                <a:cs typeface="Cambria"/>
                <a:sym typeface="Cambria"/>
              </a:defRPr>
            </a:pPr>
            <a:r>
              <a:rPr dirty="0">
                <a:latin typeface="+mn-lt"/>
              </a:rPr>
              <a:t>National Vital Statistics System mortality data . (2015) </a:t>
            </a:r>
            <a:r>
              <a:rPr dirty="0"/>
              <a:t> </a:t>
            </a:r>
          </a:p>
        </p:txBody>
      </p:sp>
    </p:spTree>
    <p:extLst>
      <p:ext uri="{BB962C8B-B14F-4D97-AF65-F5344CB8AC3E}">
        <p14:creationId xmlns:p14="http://schemas.microsoft.com/office/powerpoint/2010/main" val="169721535"/>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7">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57">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57">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p:tmAbs val="0"/>
                                  </p:iterate>
                                  <p:childTnLst>
                                    <p:set>
                                      <p:cBhvr>
                                        <p:cTn id="15" fill="hold"/>
                                        <p:tgtEl>
                                          <p:spTgt spid="157">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57">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iterate>
                                    <p:tmAbs val="0"/>
                                  </p:iterate>
                                  <p:childTnLst>
                                    <p:set>
                                      <p:cBhvr>
                                        <p:cTn id="25" fill="hold"/>
                                        <p:tgtEl>
                                          <p:spTgt spid="157">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p:tmAbs val="0"/>
                                  </p:iterate>
                                  <p:childTnLst>
                                    <p:set>
                                      <p:cBhvr>
                                        <p:cTn id="29" fill="hold"/>
                                        <p:tgtEl>
                                          <p:spTgt spid="1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build="p" bldLvl="5"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idx="4294967295"/>
          </p:nvPr>
        </p:nvSpPr>
        <p:spPr>
          <a:xfrm>
            <a:off x="304800" y="654050"/>
            <a:ext cx="8077200" cy="869950"/>
          </a:xfrm>
          <a:prstGeom prst="rect">
            <a:avLst/>
          </a:prstGeom>
          <a:extLst>
            <a:ext uri="{C572A759-6A51-4108-AA02-DFA0A04FC94B}">
              <ma14:wrappingTextBoxFlag xmlns="" xmlns:ma14="http://schemas.microsoft.com/office/mac/drawingml/2011/main" val="1"/>
            </a:ext>
          </a:extLst>
        </p:spPr>
        <p:txBody>
          <a:bodyPr anchor="t">
            <a:normAutofit/>
          </a:bodyPr>
          <a:lstStyle>
            <a:lvl1pPr>
              <a:defRPr sz="3600" b="1"/>
            </a:lvl1pPr>
          </a:lstStyle>
          <a:p>
            <a:r>
              <a:rPr dirty="0"/>
              <a:t>What are Opioids?</a:t>
            </a:r>
          </a:p>
        </p:txBody>
      </p:sp>
      <p:sp>
        <p:nvSpPr>
          <p:cNvPr id="163" name="Shape 163"/>
          <p:cNvSpPr>
            <a:spLocks noGrp="1"/>
          </p:cNvSpPr>
          <p:nvPr>
            <p:ph type="body" sz="half" idx="4294967295"/>
          </p:nvPr>
        </p:nvSpPr>
        <p:spPr>
          <a:xfrm>
            <a:off x="381000" y="1676400"/>
            <a:ext cx="5410200" cy="4114800"/>
          </a:xfrm>
          <a:prstGeom prst="rect">
            <a:avLst/>
          </a:prstGeom>
          <a:extLst>
            <a:ext uri="{C572A759-6A51-4108-AA02-DFA0A04FC94B}">
              <ma14:wrappingTextBoxFlag xmlns="" xmlns:ma14="http://schemas.microsoft.com/office/mac/drawingml/2011/main" val="1"/>
            </a:ext>
          </a:extLst>
        </p:spPr>
        <p:txBody>
          <a:bodyPr>
            <a:normAutofit/>
          </a:bodyPr>
          <a:lstStyle/>
          <a:p>
            <a:pPr>
              <a:spcBef>
                <a:spcPts val="600"/>
              </a:spcBef>
              <a:buChar char="•"/>
              <a:defRPr sz="2800"/>
            </a:pPr>
            <a:r>
              <a:rPr dirty="0"/>
              <a:t>Opioids are depressants</a:t>
            </a:r>
          </a:p>
          <a:p>
            <a:pPr>
              <a:spcBef>
                <a:spcPts val="500"/>
              </a:spcBef>
              <a:buSzTx/>
              <a:buNone/>
              <a:defRPr sz="1200"/>
            </a:pPr>
            <a:endParaRPr dirty="0"/>
          </a:p>
          <a:p>
            <a:pPr>
              <a:spcBef>
                <a:spcPts val="600"/>
              </a:spcBef>
              <a:buChar char="•"/>
              <a:defRPr sz="2800"/>
            </a:pPr>
            <a:r>
              <a:rPr dirty="0"/>
              <a:t>They slow down the central nervous system, </a:t>
            </a:r>
            <a:r>
              <a:rPr b="1" dirty="0"/>
              <a:t>including your breathing</a:t>
            </a:r>
          </a:p>
          <a:p>
            <a:pPr>
              <a:spcBef>
                <a:spcPts val="500"/>
              </a:spcBef>
              <a:buSzTx/>
              <a:buNone/>
              <a:defRPr sz="1200" b="1"/>
            </a:pPr>
            <a:endParaRPr b="1" dirty="0"/>
          </a:p>
          <a:p>
            <a:pPr>
              <a:spcBef>
                <a:spcPts val="600"/>
              </a:spcBef>
              <a:buChar char="•"/>
              <a:defRPr sz="2800"/>
            </a:pPr>
            <a:r>
              <a:rPr dirty="0"/>
              <a:t>A type of drug from the opium poppy or synthetically made by a drug company</a:t>
            </a:r>
          </a:p>
        </p:txBody>
      </p:sp>
      <p:sp>
        <p:nvSpPr>
          <p:cNvPr id="164" name="Shape 164"/>
          <p:cNvSpPr/>
          <p:nvPr/>
        </p:nvSpPr>
        <p:spPr>
          <a:xfrm>
            <a:off x="5627052" y="1371600"/>
            <a:ext cx="3494088" cy="535531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800" u="sng"/>
            </a:pPr>
            <a:r>
              <a:rPr dirty="0">
                <a:latin typeface="+mn-lt"/>
              </a:rPr>
              <a:t>Example of opioids</a:t>
            </a:r>
          </a:p>
          <a:p>
            <a:pPr>
              <a:defRPr sz="1800"/>
            </a:pPr>
            <a:r>
              <a:rPr dirty="0">
                <a:latin typeface="+mn-lt"/>
              </a:rPr>
              <a:t>	Heroin                  </a:t>
            </a:r>
          </a:p>
          <a:p>
            <a:pPr>
              <a:defRPr sz="1800"/>
            </a:pPr>
            <a:r>
              <a:rPr dirty="0">
                <a:latin typeface="+mn-lt"/>
              </a:rPr>
              <a:t>	Codeine</a:t>
            </a:r>
          </a:p>
          <a:p>
            <a:pPr>
              <a:defRPr sz="1800"/>
            </a:pPr>
            <a:r>
              <a:rPr dirty="0">
                <a:latin typeface="+mn-lt"/>
              </a:rPr>
              <a:t>	Morphine 	</a:t>
            </a:r>
          </a:p>
          <a:p>
            <a:pPr>
              <a:defRPr sz="1800"/>
            </a:pPr>
            <a:r>
              <a:rPr dirty="0">
                <a:latin typeface="+mn-lt"/>
              </a:rPr>
              <a:t>	</a:t>
            </a:r>
            <a:r>
              <a:rPr dirty="0" err="1">
                <a:latin typeface="+mn-lt"/>
              </a:rPr>
              <a:t>Opana</a:t>
            </a:r>
            <a:endParaRPr dirty="0">
              <a:latin typeface="+mn-lt"/>
            </a:endParaRPr>
          </a:p>
          <a:p>
            <a:pPr>
              <a:defRPr sz="1800"/>
            </a:pPr>
            <a:r>
              <a:rPr dirty="0">
                <a:latin typeface="+mn-lt"/>
              </a:rPr>
              <a:t>	Fentanyl	</a:t>
            </a:r>
          </a:p>
          <a:p>
            <a:pPr>
              <a:defRPr sz="1800"/>
            </a:pPr>
            <a:r>
              <a:rPr dirty="0">
                <a:latin typeface="+mn-lt"/>
              </a:rPr>
              <a:t>	</a:t>
            </a:r>
            <a:r>
              <a:rPr dirty="0" err="1">
                <a:latin typeface="+mn-lt"/>
              </a:rPr>
              <a:t>Kadian</a:t>
            </a:r>
            <a:endParaRPr dirty="0">
              <a:latin typeface="+mn-lt"/>
            </a:endParaRPr>
          </a:p>
          <a:p>
            <a:pPr>
              <a:defRPr sz="1800"/>
            </a:pPr>
            <a:r>
              <a:rPr dirty="0">
                <a:latin typeface="+mn-lt"/>
              </a:rPr>
              <a:t>	</a:t>
            </a:r>
            <a:r>
              <a:rPr dirty="0" err="1">
                <a:latin typeface="+mn-lt"/>
              </a:rPr>
              <a:t>Dilaudid</a:t>
            </a:r>
            <a:r>
              <a:rPr dirty="0">
                <a:latin typeface="+mn-lt"/>
              </a:rPr>
              <a:t> 	</a:t>
            </a:r>
          </a:p>
          <a:p>
            <a:pPr>
              <a:defRPr sz="1800"/>
            </a:pPr>
            <a:r>
              <a:rPr dirty="0">
                <a:latin typeface="+mn-lt"/>
              </a:rPr>
              <a:t>	</a:t>
            </a:r>
            <a:r>
              <a:rPr dirty="0" err="1">
                <a:latin typeface="+mn-lt"/>
              </a:rPr>
              <a:t>MSContin</a:t>
            </a:r>
            <a:r>
              <a:rPr dirty="0">
                <a:latin typeface="+mn-lt"/>
              </a:rPr>
              <a:t> </a:t>
            </a:r>
          </a:p>
          <a:p>
            <a:pPr>
              <a:defRPr sz="1800"/>
            </a:pPr>
            <a:r>
              <a:rPr dirty="0">
                <a:latin typeface="+mn-lt"/>
              </a:rPr>
              <a:t>	Methadone	</a:t>
            </a:r>
          </a:p>
          <a:p>
            <a:pPr>
              <a:defRPr sz="1800"/>
            </a:pPr>
            <a:r>
              <a:rPr dirty="0">
                <a:latin typeface="+mn-lt"/>
              </a:rPr>
              <a:t>	Lortab</a:t>
            </a:r>
          </a:p>
          <a:p>
            <a:pPr>
              <a:defRPr sz="1800"/>
            </a:pPr>
            <a:r>
              <a:rPr dirty="0">
                <a:latin typeface="+mn-lt"/>
              </a:rPr>
              <a:t>	Hydrocodone	</a:t>
            </a:r>
          </a:p>
          <a:p>
            <a:pPr>
              <a:defRPr sz="1800"/>
            </a:pPr>
            <a:r>
              <a:rPr dirty="0">
                <a:latin typeface="+mn-lt"/>
              </a:rPr>
              <a:t>	Norco</a:t>
            </a:r>
          </a:p>
          <a:p>
            <a:pPr>
              <a:defRPr sz="1800"/>
            </a:pPr>
            <a:r>
              <a:rPr dirty="0">
                <a:latin typeface="+mn-lt"/>
              </a:rPr>
              <a:t>	Oxycodone          	 </a:t>
            </a:r>
          </a:p>
          <a:p>
            <a:pPr>
              <a:defRPr sz="1800"/>
            </a:pPr>
            <a:r>
              <a:rPr dirty="0">
                <a:latin typeface="+mn-lt"/>
              </a:rPr>
              <a:t>	Vicodin</a:t>
            </a:r>
          </a:p>
          <a:p>
            <a:pPr>
              <a:defRPr sz="1800"/>
            </a:pPr>
            <a:r>
              <a:rPr dirty="0">
                <a:latin typeface="+mn-lt"/>
              </a:rPr>
              <a:t>	OxyContin           	</a:t>
            </a:r>
          </a:p>
          <a:p>
            <a:pPr>
              <a:defRPr sz="1800"/>
            </a:pPr>
            <a:r>
              <a:rPr dirty="0">
                <a:latin typeface="+mn-lt"/>
              </a:rPr>
              <a:t>	Tylenol 3</a:t>
            </a:r>
          </a:p>
          <a:p>
            <a:pPr>
              <a:defRPr sz="1800"/>
            </a:pPr>
            <a:r>
              <a:rPr dirty="0">
                <a:latin typeface="+mn-lt"/>
              </a:rPr>
              <a:t>	Percocet	</a:t>
            </a:r>
          </a:p>
          <a:p>
            <a:pPr>
              <a:defRPr sz="1800"/>
            </a:pPr>
            <a:r>
              <a:rPr dirty="0">
                <a:latin typeface="+mn-lt"/>
              </a:rPr>
              <a:t>	Roxicodone</a:t>
            </a:r>
          </a:p>
        </p:txBody>
      </p:sp>
    </p:spTree>
    <p:extLst>
      <p:ext uri="{BB962C8B-B14F-4D97-AF65-F5344CB8AC3E}">
        <p14:creationId xmlns:p14="http://schemas.microsoft.com/office/powerpoint/2010/main" val="1473654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3">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63">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6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p:tmAbs val="0"/>
                                  </p:iterate>
                                  <p:childTnLst>
                                    <p:set>
                                      <p:cBhvr>
                                        <p:cTn id="15" fill="hold"/>
                                        <p:tgtEl>
                                          <p:spTgt spid="163">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build="p" animBg="1" advAuto="0"/>
      <p:bldP spid="164"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idx="4294967295"/>
          </p:nvPr>
        </p:nvSpPr>
        <p:spPr>
          <a:xfrm>
            <a:off x="2895600" y="914400"/>
            <a:ext cx="2590800" cy="762000"/>
          </a:xfrm>
          <a:prstGeom prst="rect">
            <a:avLst/>
          </a:prstGeom>
          <a:extLst>
            <a:ext uri="{C572A759-6A51-4108-AA02-DFA0A04FC94B}">
              <ma14:wrappingTextBoxFlag xmlns="" xmlns:ma14="http://schemas.microsoft.com/office/mac/drawingml/2011/main" val="1"/>
            </a:ext>
          </a:extLst>
        </p:spPr>
        <p:txBody>
          <a:bodyPr anchor="t">
            <a:normAutofit/>
          </a:bodyPr>
          <a:lstStyle>
            <a:lvl1pPr algn="l">
              <a:defRPr sz="3600" u="sng"/>
            </a:lvl1pPr>
          </a:lstStyle>
          <a:p>
            <a:r>
              <a:rPr dirty="0"/>
              <a:t>Risk Factors</a:t>
            </a:r>
          </a:p>
        </p:txBody>
      </p:sp>
      <p:sp>
        <p:nvSpPr>
          <p:cNvPr id="184" name="Shape 184"/>
          <p:cNvSpPr>
            <a:spLocks noGrp="1"/>
          </p:cNvSpPr>
          <p:nvPr>
            <p:ph type="body" sz="half" idx="4294967295"/>
          </p:nvPr>
        </p:nvSpPr>
        <p:spPr>
          <a:xfrm>
            <a:off x="2743200" y="1781175"/>
            <a:ext cx="4114800" cy="4086225"/>
          </a:xfrm>
          <a:prstGeom prst="rect">
            <a:avLst/>
          </a:prstGeom>
          <a:extLst>
            <a:ext uri="{C572A759-6A51-4108-AA02-DFA0A04FC94B}">
              <ma14:wrappingTextBoxFlag xmlns="" xmlns:ma14="http://schemas.microsoft.com/office/mac/drawingml/2011/main" val="1"/>
            </a:ext>
          </a:extLst>
        </p:spPr>
        <p:txBody>
          <a:bodyPr>
            <a:normAutofit/>
          </a:bodyPr>
          <a:lstStyle/>
          <a:p>
            <a:pPr marL="569976" indent="-457200" defTabSz="877823">
              <a:lnSpc>
                <a:spcPct val="150000"/>
              </a:lnSpc>
              <a:spcBef>
                <a:spcPts val="0"/>
              </a:spcBef>
              <a:buFont typeface="Wingdings" panose="05000000000000000000" pitchFamily="2" charset="2"/>
              <a:buChar char="§"/>
              <a:defRPr sz="2688"/>
            </a:pPr>
            <a:r>
              <a:rPr dirty="0"/>
              <a:t>Mixing Drugs</a:t>
            </a:r>
          </a:p>
          <a:p>
            <a:pPr marL="569976" indent="-457200" defTabSz="877823">
              <a:lnSpc>
                <a:spcPct val="150000"/>
              </a:lnSpc>
              <a:spcBef>
                <a:spcPts val="0"/>
              </a:spcBef>
              <a:buFont typeface="Wingdings" panose="05000000000000000000" pitchFamily="2" charset="2"/>
              <a:buChar char="§"/>
              <a:defRPr sz="2688"/>
            </a:pPr>
            <a:r>
              <a:rPr dirty="0"/>
              <a:t>Injecting</a:t>
            </a:r>
          </a:p>
          <a:p>
            <a:pPr marL="569976" indent="-457200" defTabSz="877823">
              <a:lnSpc>
                <a:spcPct val="150000"/>
              </a:lnSpc>
              <a:spcBef>
                <a:spcPts val="0"/>
              </a:spcBef>
              <a:buFont typeface="Wingdings" panose="05000000000000000000" pitchFamily="2" charset="2"/>
              <a:buChar char="§"/>
              <a:defRPr sz="2688"/>
            </a:pPr>
            <a:r>
              <a:rPr dirty="0"/>
              <a:t>Change in Tolerance</a:t>
            </a:r>
          </a:p>
          <a:p>
            <a:pPr marL="569976" indent="-457200" defTabSz="877823">
              <a:lnSpc>
                <a:spcPct val="150000"/>
              </a:lnSpc>
              <a:spcBef>
                <a:spcPts val="0"/>
              </a:spcBef>
              <a:buFont typeface="Wingdings" panose="05000000000000000000" pitchFamily="2" charset="2"/>
              <a:buChar char="§"/>
              <a:defRPr sz="2688"/>
            </a:pPr>
            <a:r>
              <a:rPr dirty="0"/>
              <a:t>Drug strength/content</a:t>
            </a:r>
          </a:p>
          <a:p>
            <a:pPr marL="569976" indent="-457200" defTabSz="877823">
              <a:lnSpc>
                <a:spcPct val="150000"/>
              </a:lnSpc>
              <a:spcBef>
                <a:spcPts val="0"/>
              </a:spcBef>
              <a:buFont typeface="Wingdings" panose="05000000000000000000" pitchFamily="2" charset="2"/>
              <a:buChar char="§"/>
              <a:defRPr sz="2688"/>
            </a:pPr>
            <a:r>
              <a:rPr dirty="0"/>
              <a:t>Using alone</a:t>
            </a:r>
          </a:p>
          <a:p>
            <a:pPr marL="569976" indent="-457200" defTabSz="877823">
              <a:lnSpc>
                <a:spcPct val="150000"/>
              </a:lnSpc>
              <a:spcBef>
                <a:spcPts val="0"/>
              </a:spcBef>
              <a:buFont typeface="Wingdings" panose="05000000000000000000" pitchFamily="2" charset="2"/>
              <a:buChar char="§"/>
              <a:defRPr sz="2688"/>
            </a:pPr>
            <a:r>
              <a:rPr dirty="0"/>
              <a:t>Physical Health</a:t>
            </a:r>
          </a:p>
        </p:txBody>
      </p:sp>
    </p:spTree>
    <p:extLst>
      <p:ext uri="{BB962C8B-B14F-4D97-AF65-F5344CB8AC3E}">
        <p14:creationId xmlns:p14="http://schemas.microsoft.com/office/powerpoint/2010/main" val="1276150832"/>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4">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8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8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8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8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18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1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build="p"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2514600"/>
            <a:ext cx="8229600" cy="2362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What is the Role of  Stigma as a Barrier to </a:t>
            </a:r>
            <a:r>
              <a:rPr lang="en-US" sz="3600" b="1" dirty="0" err="1"/>
              <a:t>Tx</a:t>
            </a:r>
            <a:r>
              <a:rPr lang="en-US" sz="3600" b="1" dirty="0"/>
              <a:t> &amp; Recovery?</a:t>
            </a:r>
          </a:p>
        </p:txBody>
      </p:sp>
    </p:spTree>
    <p:extLst>
      <p:ext uri="{BB962C8B-B14F-4D97-AF65-F5344CB8AC3E}">
        <p14:creationId xmlns:p14="http://schemas.microsoft.com/office/powerpoint/2010/main" val="103376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33565" y="1502980"/>
            <a:ext cx="3976099" cy="3623418"/>
          </a:xfrm>
          <a:prstGeom prst="rect">
            <a:avLst/>
          </a:prstGeom>
          <a:solidFill>
            <a:schemeClr val="bg1"/>
          </a:solidFill>
        </p:spPr>
        <p:txBody>
          <a:bodyPr wrap="square" rtlCol="0">
            <a:normAutofit/>
          </a:bodyPr>
          <a:lstStyle/>
          <a:p>
            <a:pPr>
              <a:buClr>
                <a:schemeClr val="accent6">
                  <a:lumMod val="75000"/>
                </a:schemeClr>
              </a:buClr>
              <a:buFont typeface="Calibri" pitchFamily="34" charset="0"/>
              <a:buChar char="●"/>
            </a:pPr>
            <a:endParaRPr lang="en-US" sz="4000" dirty="0">
              <a:latin typeface="Arial" pitchFamily="34" charset="0"/>
            </a:endParaRPr>
          </a:p>
        </p:txBody>
      </p:sp>
      <p:pic>
        <p:nvPicPr>
          <p:cNvPr id="3" name="Picture 2">
            <a:extLst>
              <a:ext uri="{FF2B5EF4-FFF2-40B4-BE49-F238E27FC236}">
                <a16:creationId xmlns:a16="http://schemas.microsoft.com/office/drawing/2014/main" id="{1C235B7D-3F30-42C1-B1F6-44E0E6A241C8}"/>
              </a:ext>
            </a:extLst>
          </p:cNvPr>
          <p:cNvPicPr>
            <a:picLocks noChangeAspect="1"/>
          </p:cNvPicPr>
          <p:nvPr/>
        </p:nvPicPr>
        <p:blipFill>
          <a:blip r:embed="rId3"/>
          <a:stretch>
            <a:fillRect/>
          </a:stretch>
        </p:blipFill>
        <p:spPr>
          <a:xfrm>
            <a:off x="204440" y="1569"/>
            <a:ext cx="8636966" cy="6643071"/>
          </a:xfrm>
          <a:prstGeom prst="rect">
            <a:avLst/>
          </a:prstGeom>
        </p:spPr>
      </p:pic>
      <p:sp>
        <p:nvSpPr>
          <p:cNvPr id="6" name="TextBox 5">
            <a:extLst>
              <a:ext uri="{FF2B5EF4-FFF2-40B4-BE49-F238E27FC236}">
                <a16:creationId xmlns:a16="http://schemas.microsoft.com/office/drawing/2014/main" id="{22AAC42A-56C3-4597-B67A-AA0CA515B655}"/>
              </a:ext>
            </a:extLst>
          </p:cNvPr>
          <p:cNvSpPr txBox="1"/>
          <p:nvPr/>
        </p:nvSpPr>
        <p:spPr>
          <a:xfrm>
            <a:off x="2197814" y="2636520"/>
            <a:ext cx="667306" cy="289560"/>
          </a:xfrm>
          <a:prstGeom prst="rect">
            <a:avLst/>
          </a:prstGeom>
          <a:solidFill>
            <a:schemeClr val="bg1"/>
          </a:solidFill>
          <a:ln>
            <a:noFill/>
          </a:ln>
        </p:spPr>
        <p:txBody>
          <a:bodyPr wrap="square" rtlCol="0">
            <a:normAutofit fontScale="40000" lnSpcReduction="20000"/>
          </a:bodyPr>
          <a:lstStyle/>
          <a:p>
            <a:pPr>
              <a:buClr>
                <a:schemeClr val="accent6">
                  <a:lumMod val="75000"/>
                </a:schemeClr>
              </a:buClr>
            </a:pPr>
            <a:endParaRPr lang="en-US" sz="4000" dirty="0">
              <a:latin typeface="Arial" pitchFamily="34" charset="0"/>
            </a:endParaRPr>
          </a:p>
        </p:txBody>
      </p:sp>
      <p:sp>
        <p:nvSpPr>
          <p:cNvPr id="14" name="TextBox 13">
            <a:extLst>
              <a:ext uri="{FF2B5EF4-FFF2-40B4-BE49-F238E27FC236}">
                <a16:creationId xmlns:a16="http://schemas.microsoft.com/office/drawing/2014/main" id="{C4AA068C-8BA0-4FA7-A42A-2F6B4920BD34}"/>
              </a:ext>
            </a:extLst>
          </p:cNvPr>
          <p:cNvSpPr txBox="1"/>
          <p:nvPr/>
        </p:nvSpPr>
        <p:spPr>
          <a:xfrm>
            <a:off x="502920" y="2895600"/>
            <a:ext cx="1996440" cy="457200"/>
          </a:xfrm>
          <a:prstGeom prst="rect">
            <a:avLst/>
          </a:prstGeom>
          <a:solidFill>
            <a:schemeClr val="bg1"/>
          </a:solidFill>
          <a:ln>
            <a:noFill/>
          </a:ln>
        </p:spPr>
        <p:txBody>
          <a:bodyPr wrap="square" rtlCol="0">
            <a:normAutofit fontScale="40000" lnSpcReduction="20000"/>
          </a:bodyPr>
          <a:lstStyle/>
          <a:p>
            <a:pPr>
              <a:buClr>
                <a:schemeClr val="accent6">
                  <a:lumMod val="75000"/>
                </a:schemeClr>
              </a:buClr>
            </a:pPr>
            <a:r>
              <a:rPr lang="en-US" sz="4000" dirty="0">
                <a:latin typeface="Tempus Sans ITC" panose="04020404030D07020202" pitchFamily="82" charset="0"/>
              </a:rPr>
              <a:t>(________________)</a:t>
            </a:r>
          </a:p>
        </p:txBody>
      </p:sp>
      <p:sp>
        <p:nvSpPr>
          <p:cNvPr id="17" name="Rectangle 16">
            <a:extLst>
              <a:ext uri="{FF2B5EF4-FFF2-40B4-BE49-F238E27FC236}">
                <a16:creationId xmlns:a16="http://schemas.microsoft.com/office/drawing/2014/main" id="{34D60B00-C50C-49ED-BAF0-D2C42957BB80}"/>
              </a:ext>
            </a:extLst>
          </p:cNvPr>
          <p:cNvSpPr/>
          <p:nvPr/>
        </p:nvSpPr>
        <p:spPr>
          <a:xfrm>
            <a:off x="3794760" y="6466712"/>
            <a:ext cx="5340096" cy="276999"/>
          </a:xfrm>
          <a:prstGeom prst="rect">
            <a:avLst/>
          </a:prstGeom>
          <a:solidFill>
            <a:schemeClr val="bg1"/>
          </a:solidFill>
        </p:spPr>
        <p:txBody>
          <a:bodyPr wrap="square" anchor="b">
            <a:spAutoFit/>
          </a:bodyPr>
          <a:lstStyle/>
          <a:p>
            <a:pPr algn="r"/>
            <a:r>
              <a:rPr lang="en-US" sz="1200" dirty="0"/>
              <a:t>Image Credit: wisewisconsin.org/blog/what-is-stigma/</a:t>
            </a:r>
          </a:p>
        </p:txBody>
      </p:sp>
    </p:spTree>
    <p:extLst>
      <p:ext uri="{BB962C8B-B14F-4D97-AF65-F5344CB8AC3E}">
        <p14:creationId xmlns:p14="http://schemas.microsoft.com/office/powerpoint/2010/main" val="3626320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idx="4294967295"/>
          </p:nvPr>
        </p:nvSpPr>
        <p:spPr>
          <a:xfrm>
            <a:off x="914400" y="2438400"/>
            <a:ext cx="7315200" cy="2057400"/>
          </a:xfrm>
          <a:prstGeom prst="rect">
            <a:avLst/>
          </a:prstGeom>
          <a:extLst>
            <a:ext uri="{C572A759-6A51-4108-AA02-DFA0A04FC94B}">
              <ma14:wrappingTextBoxFlag xmlns:ma14="http://schemas.microsoft.com/office/mac/drawingml/2011/main" xmlns="" val="1"/>
            </a:ext>
          </a:extLst>
        </p:spPr>
        <p:txBody>
          <a:bodyPr anchor="t">
            <a:normAutofit/>
          </a:bodyPr>
          <a:lstStyle/>
          <a:p>
            <a:pPr>
              <a:lnSpc>
                <a:spcPct val="130000"/>
              </a:lnSpc>
              <a:defRPr sz="3600"/>
            </a:pPr>
            <a:r>
              <a:rPr dirty="0"/>
              <a:t>Stigma is the belief. </a:t>
            </a:r>
            <a:br>
              <a:rPr dirty="0"/>
            </a:br>
            <a:r>
              <a:rPr dirty="0"/>
              <a:t>Discrimination is the action.</a:t>
            </a:r>
          </a:p>
        </p:txBody>
      </p:sp>
    </p:spTree>
    <p:extLst>
      <p:ext uri="{BB962C8B-B14F-4D97-AF65-F5344CB8AC3E}">
        <p14:creationId xmlns:p14="http://schemas.microsoft.com/office/powerpoint/2010/main" val="279649054"/>
      </p:ext>
    </p:extLst>
  </p:cSld>
  <p:clrMapOvr>
    <a:masterClrMapping/>
  </p:clrMapOvr>
  <mc:AlternateContent xmlns:mc="http://schemas.openxmlformats.org/markup-compatibility/2006" xmlns:p14="http://schemas.microsoft.com/office/powerpoint/2010/main">
    <mc:Choice Requires="p14">
      <p:transition>
        <p:fade thruBlk="1"/>
      </p:transition>
    </mc:Choice>
    <mc:Fallback xmlns="">
      <p:transition spd="fast">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57364"/>
            <a:ext cx="8763000" cy="4585871"/>
          </a:xfrm>
          <a:prstGeom prst="rect">
            <a:avLst/>
          </a:prstGeom>
        </p:spPr>
        <p:txBody>
          <a:bodyPr wrap="square">
            <a:spAutoFit/>
          </a:bodyPr>
          <a:lstStyle/>
          <a:p>
            <a:pPr marL="285750" indent="-285750">
              <a:lnSpc>
                <a:spcPct val="150000"/>
              </a:lnSpc>
              <a:spcBef>
                <a:spcPts val="600"/>
              </a:spcBef>
              <a:spcAft>
                <a:spcPts val="600"/>
              </a:spcAft>
              <a:buFont typeface="Arial" pitchFamily="34" charset="0"/>
              <a:buChar char="•"/>
            </a:pPr>
            <a:r>
              <a:rPr lang="en-US" sz="2800" dirty="0">
                <a:latin typeface="+mn-lt"/>
                <a:cs typeface="Arial" pitchFamily="34" charset="0"/>
              </a:rPr>
              <a:t>Recognizes that stigma is a part of the world</a:t>
            </a:r>
          </a:p>
          <a:p>
            <a:pPr marL="285750" indent="-285750">
              <a:lnSpc>
                <a:spcPct val="150000"/>
              </a:lnSpc>
              <a:spcBef>
                <a:spcPts val="600"/>
              </a:spcBef>
              <a:spcAft>
                <a:spcPts val="600"/>
              </a:spcAft>
              <a:buFont typeface="Arial" pitchFamily="34" charset="0"/>
              <a:buChar char="•"/>
            </a:pPr>
            <a:r>
              <a:rPr lang="en-US" sz="2800" dirty="0">
                <a:latin typeface="+mn-lt"/>
                <a:cs typeface="Arial" pitchFamily="34" charset="0"/>
              </a:rPr>
              <a:t>There are ways to manage &amp; challenge stigma</a:t>
            </a:r>
          </a:p>
          <a:p>
            <a:pPr marL="285750" indent="-285750">
              <a:spcBef>
                <a:spcPts val="600"/>
              </a:spcBef>
              <a:spcAft>
                <a:spcPts val="600"/>
              </a:spcAft>
              <a:buFont typeface="Arial" pitchFamily="34" charset="0"/>
              <a:buChar char="•"/>
            </a:pPr>
            <a:r>
              <a:rPr lang="en-US" sz="2800" dirty="0">
                <a:latin typeface="+mn-lt"/>
                <a:cs typeface="Arial" pitchFamily="34" charset="0"/>
              </a:rPr>
              <a:t>Stigma intersects with other forms of marginalization &amp; oppression</a:t>
            </a:r>
          </a:p>
          <a:p>
            <a:pPr marL="285750" indent="-285750">
              <a:spcBef>
                <a:spcPts val="600"/>
              </a:spcBef>
              <a:spcAft>
                <a:spcPts val="600"/>
              </a:spcAft>
              <a:buFont typeface="Arial" pitchFamily="34" charset="0"/>
              <a:buChar char="•"/>
            </a:pPr>
            <a:r>
              <a:rPr lang="en-US" sz="2800" dirty="0">
                <a:latin typeface="+mn-lt"/>
                <a:cs typeface="Arial" pitchFamily="34" charset="0"/>
              </a:rPr>
              <a:t>When  challenging stigma, meet </a:t>
            </a:r>
            <a:r>
              <a:rPr lang="en-US" sz="2800" b="1" i="1" dirty="0">
                <a:latin typeface="+mn-lt"/>
                <a:cs typeface="Arial" pitchFamily="34" charset="0"/>
              </a:rPr>
              <a:t>all</a:t>
            </a:r>
            <a:r>
              <a:rPr lang="en-US" sz="2800" dirty="0">
                <a:latin typeface="+mn-lt"/>
                <a:cs typeface="Arial" pitchFamily="34" charset="0"/>
              </a:rPr>
              <a:t> people where they’re at </a:t>
            </a:r>
          </a:p>
          <a:p>
            <a:pPr marL="285750" indent="-285750">
              <a:spcBef>
                <a:spcPts val="600"/>
              </a:spcBef>
              <a:spcAft>
                <a:spcPts val="600"/>
              </a:spcAft>
              <a:buFont typeface="Arial" pitchFamily="34" charset="0"/>
              <a:buChar char="•"/>
            </a:pPr>
            <a:r>
              <a:rPr lang="en-US" sz="2800" dirty="0">
                <a:latin typeface="+mn-lt"/>
                <a:cs typeface="Arial" pitchFamily="34" charset="0"/>
              </a:rPr>
              <a:t>Acknowledges that change is hard, values incremental change</a:t>
            </a:r>
          </a:p>
        </p:txBody>
      </p:sp>
      <p:sp>
        <p:nvSpPr>
          <p:cNvPr id="3" name="Rectangle 2"/>
          <p:cNvSpPr/>
          <p:nvPr/>
        </p:nvSpPr>
        <p:spPr>
          <a:xfrm>
            <a:off x="990600" y="457200"/>
            <a:ext cx="6858000" cy="646331"/>
          </a:xfrm>
          <a:prstGeom prst="rect">
            <a:avLst/>
          </a:prstGeom>
        </p:spPr>
        <p:txBody>
          <a:bodyPr wrap="square">
            <a:spAutoFit/>
          </a:bodyPr>
          <a:lstStyle/>
          <a:p>
            <a:pPr algn="ctr"/>
            <a:r>
              <a:rPr lang="en-US" sz="3600" b="1" dirty="0">
                <a:latin typeface="+mj-lt"/>
              </a:rPr>
              <a:t>Stigma and Harm Reduction</a:t>
            </a:r>
            <a:endParaRPr lang="en-US" sz="3600" b="1" dirty="0"/>
          </a:p>
        </p:txBody>
      </p:sp>
    </p:spTree>
    <p:extLst>
      <p:ext uri="{BB962C8B-B14F-4D97-AF65-F5344CB8AC3E}">
        <p14:creationId xmlns:p14="http://schemas.microsoft.com/office/powerpoint/2010/main" val="41163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nvSpPr>
        <p:spPr>
          <a:xfrm>
            <a:off x="381000" y="415567"/>
            <a:ext cx="8458200"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a:ea typeface="ＭＳ Ｐゴシック" pitchFamily="34" charset="-128"/>
                <a:cs typeface="Arial"/>
              </a:rPr>
              <a:t>Forms</a:t>
            </a:r>
            <a:r>
              <a:rPr kumimoji="0" sz="3600" b="1" i="0" u="none" strike="noStrike" kern="1200" cap="none" spc="0" normalizeH="0" baseline="0" noProof="0" dirty="0">
                <a:ln>
                  <a:noFill/>
                </a:ln>
                <a:solidFill>
                  <a:srgbClr val="000000"/>
                </a:solidFill>
                <a:effectLst/>
                <a:uLnTx/>
                <a:uFillTx/>
                <a:latin typeface="Calibri"/>
                <a:ea typeface="ＭＳ Ｐゴシック" pitchFamily="34" charset="-128"/>
                <a:cs typeface="Arial"/>
              </a:rPr>
              <a:t> of Stigma</a:t>
            </a:r>
          </a:p>
        </p:txBody>
      </p:sp>
      <p:grpSp>
        <p:nvGrpSpPr>
          <p:cNvPr id="138" name="Group 138"/>
          <p:cNvGrpSpPr/>
          <p:nvPr/>
        </p:nvGrpSpPr>
        <p:grpSpPr>
          <a:xfrm>
            <a:off x="1447800" y="1219200"/>
            <a:ext cx="6477004" cy="4607107"/>
            <a:chOff x="0" y="10430"/>
            <a:chExt cx="5181602" cy="3810002"/>
          </a:xfrm>
        </p:grpSpPr>
        <p:grpSp>
          <p:nvGrpSpPr>
            <p:cNvPr id="128" name="Group 128"/>
            <p:cNvGrpSpPr/>
            <p:nvPr/>
          </p:nvGrpSpPr>
          <p:grpSpPr>
            <a:xfrm>
              <a:off x="0" y="10430"/>
              <a:ext cx="5181602" cy="828677"/>
              <a:chOff x="0" y="10430"/>
              <a:chExt cx="5181601" cy="828676"/>
            </a:xfrm>
          </p:grpSpPr>
          <p:sp>
            <p:nvSpPr>
              <p:cNvPr id="126" name="Shape 126"/>
              <p:cNvSpPr/>
              <p:nvPr/>
            </p:nvSpPr>
            <p:spPr>
              <a:xfrm>
                <a:off x="0" y="10430"/>
                <a:ext cx="5181601" cy="82867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2645"/>
                      <a:pt x="48" y="1730"/>
                      <a:pt x="133" y="1054"/>
                    </a:cubicBezTo>
                    <a:cubicBezTo>
                      <a:pt x="218" y="379"/>
                      <a:pt x="333" y="0"/>
                      <a:pt x="453" y="0"/>
                    </a:cubicBezTo>
                    <a:lnTo>
                      <a:pt x="21147" y="0"/>
                    </a:lnTo>
                    <a:cubicBezTo>
                      <a:pt x="21267" y="0"/>
                      <a:pt x="21382" y="379"/>
                      <a:pt x="21467" y="1054"/>
                    </a:cubicBezTo>
                    <a:cubicBezTo>
                      <a:pt x="21552" y="1730"/>
                      <a:pt x="21600" y="2645"/>
                      <a:pt x="21600" y="3600"/>
                    </a:cubicBezTo>
                    <a:lnTo>
                      <a:pt x="21600" y="18000"/>
                    </a:lnTo>
                    <a:cubicBezTo>
                      <a:pt x="21600" y="18955"/>
                      <a:pt x="21552" y="19870"/>
                      <a:pt x="21467" y="20546"/>
                    </a:cubicBezTo>
                    <a:cubicBezTo>
                      <a:pt x="21382" y="21221"/>
                      <a:pt x="21267" y="21600"/>
                      <a:pt x="21147" y="21600"/>
                    </a:cubicBezTo>
                    <a:lnTo>
                      <a:pt x="453" y="21600"/>
                    </a:lnTo>
                    <a:cubicBezTo>
                      <a:pt x="333" y="21600"/>
                      <a:pt x="218" y="21221"/>
                      <a:pt x="133" y="20546"/>
                    </a:cubicBezTo>
                    <a:cubicBezTo>
                      <a:pt x="48" y="19870"/>
                      <a:pt x="0" y="18955"/>
                      <a:pt x="0" y="18000"/>
                    </a:cubicBezTo>
                    <a:lnTo>
                      <a:pt x="0" y="3600"/>
                    </a:lnTo>
                    <a:close/>
                  </a:path>
                </a:pathLst>
              </a:custGeom>
              <a:solidFill>
                <a:srgbClr val="92D050"/>
              </a:solidFill>
              <a:ln w="25400" cap="flat">
                <a:solidFill>
                  <a:srgbClr val="FFFFFF"/>
                </a:solidFill>
                <a:prstDash val="solid"/>
                <a:round/>
              </a:ln>
              <a:effectLst/>
            </p:spPr>
            <p:txBody>
              <a:bodyPr wrap="square" lIns="45719" tIns="45719" rIns="45719" bIns="45719" numCol="1" anchor="ctr">
                <a:noAutofit/>
              </a:bodyPr>
              <a:lstStyle/>
              <a:p>
                <a:pPr marL="0" marR="0" lvl="0" indent="0" algn="ctr" defTabSz="2000250" rtl="0" eaLnBrk="1" fontAlgn="base" latinLnBrk="0" hangingPunct="1">
                  <a:lnSpc>
                    <a:spcPct val="90000"/>
                  </a:lnSpc>
                  <a:spcBef>
                    <a:spcPts val="700"/>
                  </a:spcBef>
                  <a:spcAft>
                    <a:spcPct val="0"/>
                  </a:spcAft>
                  <a:buClrTx/>
                  <a:buSzTx/>
                  <a:buFontTx/>
                  <a:buNone/>
                  <a:tabLst/>
                  <a:defRPr sz="2800" b="1">
                    <a:solidFill>
                      <a:srgbClr val="FFFFFF"/>
                    </a:solidFill>
                  </a:defRPr>
                </a:pPr>
                <a:endParaRPr kumimoji="0" sz="3600" b="1" i="0" u="none" strike="noStrike" kern="1200" cap="none" spc="0" normalizeH="0" baseline="0" noProof="0">
                  <a:ln>
                    <a:noFill/>
                  </a:ln>
                  <a:solidFill>
                    <a:srgbClr val="FFFFFF"/>
                  </a:solidFill>
                  <a:effectLst/>
                  <a:uLnTx/>
                  <a:uFillTx/>
                  <a:latin typeface="Times New Roman" pitchFamily="18" charset="0"/>
                  <a:ea typeface="ＭＳ Ｐゴシック" pitchFamily="34" charset="-128"/>
                  <a:cs typeface="Arial"/>
                </a:endParaRPr>
              </a:p>
            </p:txBody>
          </p:sp>
          <p:sp>
            <p:nvSpPr>
              <p:cNvPr id="127" name="Shape 127"/>
              <p:cNvSpPr/>
              <p:nvPr/>
            </p:nvSpPr>
            <p:spPr>
              <a:xfrm>
                <a:off x="0" y="33580"/>
                <a:ext cx="5181600" cy="7823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1567" tIns="221567" rIns="221567" bIns="221567" numCol="1" anchor="ctr">
                <a:spAutoFit/>
              </a:bodyPr>
              <a:lstStyle>
                <a:lvl1pPr algn="ctr" defTabSz="2000250">
                  <a:lnSpc>
                    <a:spcPct val="90000"/>
                  </a:lnSpc>
                  <a:spcBef>
                    <a:spcPts val="1100"/>
                  </a:spcBef>
                  <a:defRPr sz="2800" b="1">
                    <a:solidFill>
                      <a:srgbClr val="FFFFFF"/>
                    </a:solidFill>
                  </a:defRPr>
                </a:lvl1pPr>
              </a:lstStyle>
              <a:p>
                <a:pPr marL="0" marR="0" lvl="0" indent="0" algn="ctr" defTabSz="2000250" rtl="0" eaLnBrk="1" fontAlgn="base" latinLnBrk="0" hangingPunct="1">
                  <a:lnSpc>
                    <a:spcPct val="90000"/>
                  </a:lnSpc>
                  <a:spcBef>
                    <a:spcPts val="1100"/>
                  </a:spcBef>
                  <a:spcAft>
                    <a:spcPct val="0"/>
                  </a:spcAft>
                  <a:buClrTx/>
                  <a:buSzTx/>
                  <a:buFontTx/>
                  <a:buNone/>
                  <a:tabLst/>
                  <a:defRPr/>
                </a:pPr>
                <a:r>
                  <a:rPr kumimoji="0" sz="3600" b="1" i="0" u="none" strike="noStrike" kern="1200" cap="none" spc="0" normalizeH="0" baseline="0" noProof="0" dirty="0">
                    <a:ln>
                      <a:noFill/>
                    </a:ln>
                    <a:solidFill>
                      <a:srgbClr val="FFFFFF"/>
                    </a:solidFill>
                    <a:effectLst/>
                    <a:uLnTx/>
                    <a:uFillTx/>
                    <a:latin typeface="Times New Roman" pitchFamily="18" charset="0"/>
                    <a:ea typeface="ＭＳ Ｐゴシック" pitchFamily="34" charset="-128"/>
                    <a:cs typeface="Arial"/>
                  </a:rPr>
                  <a:t>Stigma from Individuals</a:t>
                </a:r>
              </a:p>
            </p:txBody>
          </p:sp>
        </p:grpSp>
        <p:grpSp>
          <p:nvGrpSpPr>
            <p:cNvPr id="131" name="Group 131"/>
            <p:cNvGrpSpPr/>
            <p:nvPr/>
          </p:nvGrpSpPr>
          <p:grpSpPr>
            <a:xfrm>
              <a:off x="0" y="1004205"/>
              <a:ext cx="5181602" cy="828678"/>
              <a:chOff x="0" y="10430"/>
              <a:chExt cx="5181601" cy="828676"/>
            </a:xfrm>
          </p:grpSpPr>
          <p:sp>
            <p:nvSpPr>
              <p:cNvPr id="129" name="Shape 129"/>
              <p:cNvSpPr/>
              <p:nvPr/>
            </p:nvSpPr>
            <p:spPr>
              <a:xfrm>
                <a:off x="0" y="10430"/>
                <a:ext cx="5181601" cy="82867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2645"/>
                      <a:pt x="48" y="1730"/>
                      <a:pt x="133" y="1054"/>
                    </a:cubicBezTo>
                    <a:cubicBezTo>
                      <a:pt x="218" y="379"/>
                      <a:pt x="333" y="0"/>
                      <a:pt x="453" y="0"/>
                    </a:cubicBezTo>
                    <a:lnTo>
                      <a:pt x="21147" y="0"/>
                    </a:lnTo>
                    <a:cubicBezTo>
                      <a:pt x="21267" y="0"/>
                      <a:pt x="21382" y="379"/>
                      <a:pt x="21467" y="1054"/>
                    </a:cubicBezTo>
                    <a:cubicBezTo>
                      <a:pt x="21552" y="1730"/>
                      <a:pt x="21600" y="2645"/>
                      <a:pt x="21600" y="3600"/>
                    </a:cubicBezTo>
                    <a:lnTo>
                      <a:pt x="21600" y="18000"/>
                    </a:lnTo>
                    <a:cubicBezTo>
                      <a:pt x="21600" y="18955"/>
                      <a:pt x="21552" y="19870"/>
                      <a:pt x="21467" y="20546"/>
                    </a:cubicBezTo>
                    <a:cubicBezTo>
                      <a:pt x="21382" y="21221"/>
                      <a:pt x="21267" y="21600"/>
                      <a:pt x="21147" y="21600"/>
                    </a:cubicBezTo>
                    <a:lnTo>
                      <a:pt x="453" y="21600"/>
                    </a:lnTo>
                    <a:cubicBezTo>
                      <a:pt x="333" y="21600"/>
                      <a:pt x="218" y="21221"/>
                      <a:pt x="133" y="20546"/>
                    </a:cubicBezTo>
                    <a:cubicBezTo>
                      <a:pt x="48" y="19870"/>
                      <a:pt x="0" y="18955"/>
                      <a:pt x="0" y="18000"/>
                    </a:cubicBezTo>
                    <a:lnTo>
                      <a:pt x="0" y="3600"/>
                    </a:lnTo>
                    <a:close/>
                  </a:path>
                </a:pathLst>
              </a:custGeom>
              <a:solidFill>
                <a:srgbClr val="00B0F0"/>
              </a:solidFill>
              <a:ln w="25400" cap="flat">
                <a:solidFill>
                  <a:srgbClr val="FFFFFF"/>
                </a:solidFill>
                <a:prstDash val="solid"/>
                <a:round/>
              </a:ln>
              <a:effectLst/>
            </p:spPr>
            <p:txBody>
              <a:bodyPr wrap="square" lIns="45719" tIns="45719" rIns="45719" bIns="45719" numCol="1" anchor="ctr">
                <a:noAutofit/>
              </a:bodyPr>
              <a:lstStyle/>
              <a:p>
                <a:pPr marL="0" marR="0" lvl="0" indent="0" algn="ctr" defTabSz="2000250" rtl="0" eaLnBrk="1" fontAlgn="base" latinLnBrk="0" hangingPunct="1">
                  <a:lnSpc>
                    <a:spcPct val="90000"/>
                  </a:lnSpc>
                  <a:spcBef>
                    <a:spcPts val="700"/>
                  </a:spcBef>
                  <a:spcAft>
                    <a:spcPct val="0"/>
                  </a:spcAft>
                  <a:buClrTx/>
                  <a:buSzTx/>
                  <a:buFontTx/>
                  <a:buNone/>
                  <a:tabLst/>
                  <a:defRPr sz="2800" b="1">
                    <a:solidFill>
                      <a:srgbClr val="FFFFFF"/>
                    </a:solidFill>
                  </a:defRPr>
                </a:pPr>
                <a:endParaRPr kumimoji="0" sz="3600" b="1" i="0" u="none" strike="noStrike" kern="1200" cap="none" spc="0" normalizeH="0" baseline="0" noProof="0">
                  <a:ln>
                    <a:noFill/>
                  </a:ln>
                  <a:solidFill>
                    <a:srgbClr val="FFFFFF"/>
                  </a:solidFill>
                  <a:effectLst/>
                  <a:uLnTx/>
                  <a:uFillTx/>
                  <a:latin typeface="Times New Roman" pitchFamily="18" charset="0"/>
                  <a:ea typeface="ＭＳ Ｐゴシック" pitchFamily="34" charset="-128"/>
                  <a:cs typeface="Arial"/>
                </a:endParaRPr>
              </a:p>
            </p:txBody>
          </p:sp>
          <p:sp>
            <p:nvSpPr>
              <p:cNvPr id="130" name="Shape 130"/>
              <p:cNvSpPr/>
              <p:nvPr/>
            </p:nvSpPr>
            <p:spPr>
              <a:xfrm>
                <a:off x="0" y="33580"/>
                <a:ext cx="5181600" cy="7823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1567" tIns="221567" rIns="221567" bIns="221567" numCol="1" anchor="ctr">
                <a:spAutoFit/>
              </a:bodyPr>
              <a:lstStyle>
                <a:lvl1pPr algn="ctr" defTabSz="2000250">
                  <a:lnSpc>
                    <a:spcPct val="90000"/>
                  </a:lnSpc>
                  <a:spcBef>
                    <a:spcPts val="1100"/>
                  </a:spcBef>
                  <a:defRPr sz="2800" b="1">
                    <a:solidFill>
                      <a:srgbClr val="FFFFFF"/>
                    </a:solidFill>
                  </a:defRPr>
                </a:lvl1pPr>
              </a:lstStyle>
              <a:p>
                <a:pPr marL="0" marR="0" lvl="0" indent="0" algn="ctr" defTabSz="2000250" rtl="0" eaLnBrk="1" fontAlgn="base" latinLnBrk="0" hangingPunct="1">
                  <a:lnSpc>
                    <a:spcPct val="90000"/>
                  </a:lnSpc>
                  <a:spcBef>
                    <a:spcPts val="1100"/>
                  </a:spcBef>
                  <a:spcAft>
                    <a:spcPct val="0"/>
                  </a:spcAft>
                  <a:buClrTx/>
                  <a:buSzTx/>
                  <a:buFontTx/>
                  <a:buNone/>
                  <a:tabLst/>
                  <a:defRPr/>
                </a:pPr>
                <a:r>
                  <a:rPr kumimoji="0" sz="3600" b="1" i="0" u="none" strike="noStrike" kern="1200" cap="none" spc="0" normalizeH="0" baseline="0" noProof="0" dirty="0">
                    <a:ln>
                      <a:noFill/>
                    </a:ln>
                    <a:solidFill>
                      <a:srgbClr val="FFFFFF"/>
                    </a:solidFill>
                    <a:effectLst/>
                    <a:uLnTx/>
                    <a:uFillTx/>
                    <a:latin typeface="Times New Roman" pitchFamily="18" charset="0"/>
                    <a:ea typeface="ＭＳ Ｐゴシック" pitchFamily="34" charset="-128"/>
                    <a:cs typeface="Arial"/>
                  </a:rPr>
                  <a:t>Institutional </a:t>
                </a:r>
                <a:r>
                  <a:rPr kumimoji="0" lang="en-US" sz="3600" b="1" i="0" u="none" strike="noStrike" kern="1200" cap="none" spc="0" normalizeH="0" baseline="0" noProof="0" dirty="0">
                    <a:ln>
                      <a:noFill/>
                    </a:ln>
                    <a:solidFill>
                      <a:srgbClr val="FFFFFF"/>
                    </a:solidFill>
                    <a:effectLst/>
                    <a:uLnTx/>
                    <a:uFillTx/>
                    <a:latin typeface="Times New Roman" pitchFamily="18" charset="0"/>
                    <a:ea typeface="ＭＳ Ｐゴシック" pitchFamily="34" charset="-128"/>
                    <a:cs typeface="Arial"/>
                  </a:rPr>
                  <a:t>S</a:t>
                </a:r>
                <a:r>
                  <a:rPr kumimoji="0" sz="3600" b="1" i="0" u="none" strike="noStrike" kern="1200" cap="none" spc="0" normalizeH="0" baseline="0" noProof="0" dirty="0">
                    <a:ln>
                      <a:noFill/>
                    </a:ln>
                    <a:solidFill>
                      <a:srgbClr val="FFFFFF"/>
                    </a:solidFill>
                    <a:effectLst/>
                    <a:uLnTx/>
                    <a:uFillTx/>
                    <a:latin typeface="Times New Roman" pitchFamily="18" charset="0"/>
                    <a:ea typeface="ＭＳ Ｐゴシック" pitchFamily="34" charset="-128"/>
                    <a:cs typeface="Arial"/>
                  </a:rPr>
                  <a:t>tigma</a:t>
                </a:r>
              </a:p>
            </p:txBody>
          </p:sp>
        </p:grpSp>
        <p:grpSp>
          <p:nvGrpSpPr>
            <p:cNvPr id="134" name="Group 134"/>
            <p:cNvGrpSpPr/>
            <p:nvPr/>
          </p:nvGrpSpPr>
          <p:grpSpPr>
            <a:xfrm>
              <a:off x="0" y="1983692"/>
              <a:ext cx="5181602" cy="828678"/>
              <a:chOff x="0" y="10430"/>
              <a:chExt cx="5181601" cy="828676"/>
            </a:xfrm>
          </p:grpSpPr>
          <p:sp>
            <p:nvSpPr>
              <p:cNvPr id="132" name="Shape 132"/>
              <p:cNvSpPr/>
              <p:nvPr/>
            </p:nvSpPr>
            <p:spPr>
              <a:xfrm>
                <a:off x="0" y="10430"/>
                <a:ext cx="5181601" cy="82867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2645"/>
                      <a:pt x="48" y="1730"/>
                      <a:pt x="133" y="1054"/>
                    </a:cubicBezTo>
                    <a:cubicBezTo>
                      <a:pt x="218" y="379"/>
                      <a:pt x="333" y="0"/>
                      <a:pt x="453" y="0"/>
                    </a:cubicBezTo>
                    <a:lnTo>
                      <a:pt x="21147" y="0"/>
                    </a:lnTo>
                    <a:cubicBezTo>
                      <a:pt x="21267" y="0"/>
                      <a:pt x="21382" y="379"/>
                      <a:pt x="21467" y="1054"/>
                    </a:cubicBezTo>
                    <a:cubicBezTo>
                      <a:pt x="21552" y="1730"/>
                      <a:pt x="21600" y="2645"/>
                      <a:pt x="21600" y="3600"/>
                    </a:cubicBezTo>
                    <a:lnTo>
                      <a:pt x="21600" y="18000"/>
                    </a:lnTo>
                    <a:cubicBezTo>
                      <a:pt x="21600" y="18955"/>
                      <a:pt x="21552" y="19870"/>
                      <a:pt x="21467" y="20546"/>
                    </a:cubicBezTo>
                    <a:cubicBezTo>
                      <a:pt x="21382" y="21221"/>
                      <a:pt x="21267" y="21600"/>
                      <a:pt x="21147" y="21600"/>
                    </a:cubicBezTo>
                    <a:lnTo>
                      <a:pt x="453" y="21600"/>
                    </a:lnTo>
                    <a:cubicBezTo>
                      <a:pt x="333" y="21600"/>
                      <a:pt x="218" y="21221"/>
                      <a:pt x="133" y="20546"/>
                    </a:cubicBezTo>
                    <a:cubicBezTo>
                      <a:pt x="48" y="19870"/>
                      <a:pt x="0" y="18955"/>
                      <a:pt x="0" y="18000"/>
                    </a:cubicBezTo>
                    <a:lnTo>
                      <a:pt x="0" y="3600"/>
                    </a:lnTo>
                    <a:close/>
                  </a:path>
                </a:pathLst>
              </a:custGeom>
              <a:solidFill>
                <a:srgbClr val="7030A0"/>
              </a:solidFill>
              <a:ln w="25400" cap="flat">
                <a:solidFill>
                  <a:srgbClr val="FFFFFF"/>
                </a:solidFill>
                <a:prstDash val="solid"/>
                <a:round/>
              </a:ln>
              <a:effectLst/>
            </p:spPr>
            <p:txBody>
              <a:bodyPr wrap="square" lIns="45719" tIns="45719" rIns="45719" bIns="45719" numCol="1" anchor="ctr">
                <a:noAutofit/>
              </a:bodyPr>
              <a:lstStyle/>
              <a:p>
                <a:pPr marL="0" marR="0" lvl="0" indent="0" algn="ctr" defTabSz="2000250" rtl="0" eaLnBrk="1" fontAlgn="base" latinLnBrk="0" hangingPunct="1">
                  <a:lnSpc>
                    <a:spcPct val="90000"/>
                  </a:lnSpc>
                  <a:spcBef>
                    <a:spcPts val="700"/>
                  </a:spcBef>
                  <a:spcAft>
                    <a:spcPct val="0"/>
                  </a:spcAft>
                  <a:buClrTx/>
                  <a:buSzTx/>
                  <a:buFontTx/>
                  <a:buNone/>
                  <a:tabLst/>
                  <a:defRPr sz="2800" b="1">
                    <a:solidFill>
                      <a:srgbClr val="FFFFFF"/>
                    </a:solidFill>
                  </a:defRPr>
                </a:pPr>
                <a:endParaRPr kumimoji="0" sz="3600" b="1" i="0" u="none" strike="noStrike" kern="1200" cap="none" spc="0" normalizeH="0" baseline="0" noProof="0">
                  <a:ln>
                    <a:noFill/>
                  </a:ln>
                  <a:solidFill>
                    <a:srgbClr val="FFFFFF"/>
                  </a:solidFill>
                  <a:effectLst/>
                  <a:uLnTx/>
                  <a:uFillTx/>
                  <a:latin typeface="Times New Roman" pitchFamily="18" charset="0"/>
                  <a:ea typeface="ＭＳ Ｐゴシック" pitchFamily="34" charset="-128"/>
                  <a:cs typeface="Arial"/>
                </a:endParaRPr>
              </a:p>
            </p:txBody>
          </p:sp>
          <p:sp>
            <p:nvSpPr>
              <p:cNvPr id="133" name="Shape 133"/>
              <p:cNvSpPr/>
              <p:nvPr/>
            </p:nvSpPr>
            <p:spPr>
              <a:xfrm>
                <a:off x="0" y="33580"/>
                <a:ext cx="5181600" cy="7823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1567" tIns="221567" rIns="221567" bIns="221567" numCol="1" anchor="ctr">
                <a:spAutoFit/>
              </a:bodyPr>
              <a:lstStyle>
                <a:lvl1pPr algn="ctr" defTabSz="2000250">
                  <a:lnSpc>
                    <a:spcPct val="90000"/>
                  </a:lnSpc>
                  <a:spcBef>
                    <a:spcPts val="1100"/>
                  </a:spcBef>
                  <a:defRPr sz="2800" b="1">
                    <a:solidFill>
                      <a:srgbClr val="FFFFFF"/>
                    </a:solidFill>
                  </a:defRPr>
                </a:lvl1pPr>
              </a:lstStyle>
              <a:p>
                <a:pPr marL="0" marR="0" lvl="0" indent="0" algn="ctr" defTabSz="2000250" rtl="0" eaLnBrk="1" fontAlgn="base" latinLnBrk="0" hangingPunct="1">
                  <a:lnSpc>
                    <a:spcPct val="90000"/>
                  </a:lnSpc>
                  <a:spcBef>
                    <a:spcPts val="1100"/>
                  </a:spcBef>
                  <a:spcAft>
                    <a:spcPct val="0"/>
                  </a:spcAft>
                  <a:buClrTx/>
                  <a:buSzTx/>
                  <a:buFontTx/>
                  <a:buNone/>
                  <a:tabLst/>
                  <a:defRPr/>
                </a:pPr>
                <a:r>
                  <a:rPr kumimoji="0" sz="3600" b="1" i="0" u="none" strike="noStrike" kern="1200" cap="none" spc="0" normalizeH="0" baseline="0" noProof="0" dirty="0">
                    <a:ln>
                      <a:noFill/>
                    </a:ln>
                    <a:solidFill>
                      <a:srgbClr val="FFFFFF"/>
                    </a:solidFill>
                    <a:effectLst/>
                    <a:uLnTx/>
                    <a:uFillTx/>
                    <a:latin typeface="Times New Roman" pitchFamily="18" charset="0"/>
                    <a:ea typeface="ＭＳ Ｐゴシック" pitchFamily="34" charset="-128"/>
                    <a:cs typeface="Arial"/>
                  </a:rPr>
                  <a:t>Self-Stigma (</a:t>
                </a:r>
                <a:r>
                  <a:rPr kumimoji="0" lang="en-US" sz="3600" b="1" i="0" u="none" strike="noStrike" kern="1200" cap="none" spc="0" normalizeH="0" baseline="0" noProof="0" dirty="0">
                    <a:ln>
                      <a:noFill/>
                    </a:ln>
                    <a:solidFill>
                      <a:srgbClr val="FFFFFF"/>
                    </a:solidFill>
                    <a:effectLst/>
                    <a:uLnTx/>
                    <a:uFillTx/>
                    <a:latin typeface="Times New Roman" pitchFamily="18" charset="0"/>
                    <a:ea typeface="ＭＳ Ｐゴシック" pitchFamily="34" charset="-128"/>
                    <a:cs typeface="Arial"/>
                  </a:rPr>
                  <a:t>I</a:t>
                </a:r>
                <a:r>
                  <a:rPr kumimoji="0" sz="3600" b="1" i="0" u="none" strike="noStrike" kern="1200" cap="none" spc="0" normalizeH="0" baseline="0" noProof="0" dirty="0">
                    <a:ln>
                      <a:noFill/>
                    </a:ln>
                    <a:solidFill>
                      <a:srgbClr val="FFFFFF"/>
                    </a:solidFill>
                    <a:effectLst/>
                    <a:uLnTx/>
                    <a:uFillTx/>
                    <a:latin typeface="Times New Roman" pitchFamily="18" charset="0"/>
                    <a:ea typeface="ＭＳ Ｐゴシック" pitchFamily="34" charset="-128"/>
                    <a:cs typeface="Arial"/>
                  </a:rPr>
                  <a:t>nternalized) </a:t>
                </a:r>
              </a:p>
            </p:txBody>
          </p:sp>
        </p:grpSp>
        <p:grpSp>
          <p:nvGrpSpPr>
            <p:cNvPr id="137" name="Group 137"/>
            <p:cNvGrpSpPr/>
            <p:nvPr/>
          </p:nvGrpSpPr>
          <p:grpSpPr>
            <a:xfrm>
              <a:off x="0" y="2991754"/>
              <a:ext cx="5181602" cy="828678"/>
              <a:chOff x="0" y="10430"/>
              <a:chExt cx="5181601" cy="828676"/>
            </a:xfrm>
          </p:grpSpPr>
          <p:sp>
            <p:nvSpPr>
              <p:cNvPr id="135" name="Shape 135"/>
              <p:cNvSpPr/>
              <p:nvPr/>
            </p:nvSpPr>
            <p:spPr>
              <a:xfrm>
                <a:off x="0" y="10430"/>
                <a:ext cx="5181601" cy="82867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2645"/>
                      <a:pt x="48" y="1730"/>
                      <a:pt x="133" y="1054"/>
                    </a:cubicBezTo>
                    <a:cubicBezTo>
                      <a:pt x="218" y="379"/>
                      <a:pt x="333" y="0"/>
                      <a:pt x="453" y="0"/>
                    </a:cubicBezTo>
                    <a:lnTo>
                      <a:pt x="21147" y="0"/>
                    </a:lnTo>
                    <a:cubicBezTo>
                      <a:pt x="21267" y="0"/>
                      <a:pt x="21382" y="379"/>
                      <a:pt x="21467" y="1054"/>
                    </a:cubicBezTo>
                    <a:cubicBezTo>
                      <a:pt x="21552" y="1730"/>
                      <a:pt x="21600" y="2645"/>
                      <a:pt x="21600" y="3600"/>
                    </a:cubicBezTo>
                    <a:lnTo>
                      <a:pt x="21600" y="18000"/>
                    </a:lnTo>
                    <a:cubicBezTo>
                      <a:pt x="21600" y="18955"/>
                      <a:pt x="21552" y="19870"/>
                      <a:pt x="21467" y="20546"/>
                    </a:cubicBezTo>
                    <a:cubicBezTo>
                      <a:pt x="21382" y="21221"/>
                      <a:pt x="21267" y="21600"/>
                      <a:pt x="21147" y="21600"/>
                    </a:cubicBezTo>
                    <a:lnTo>
                      <a:pt x="453" y="21600"/>
                    </a:lnTo>
                    <a:cubicBezTo>
                      <a:pt x="333" y="21600"/>
                      <a:pt x="218" y="21221"/>
                      <a:pt x="133" y="20546"/>
                    </a:cubicBezTo>
                    <a:cubicBezTo>
                      <a:pt x="48" y="19870"/>
                      <a:pt x="0" y="18955"/>
                      <a:pt x="0" y="18000"/>
                    </a:cubicBezTo>
                    <a:lnTo>
                      <a:pt x="0" y="3600"/>
                    </a:lnTo>
                    <a:close/>
                  </a:path>
                </a:pathLst>
              </a:custGeom>
              <a:solidFill>
                <a:srgbClr val="E46C0A"/>
              </a:solidFill>
              <a:ln w="25400" cap="flat">
                <a:solidFill>
                  <a:srgbClr val="FFFFFF"/>
                </a:solidFill>
                <a:prstDash val="solid"/>
                <a:round/>
              </a:ln>
              <a:effectLst/>
            </p:spPr>
            <p:txBody>
              <a:bodyPr wrap="square" lIns="45719" tIns="45719" rIns="45719" bIns="45719" numCol="1" anchor="ctr">
                <a:noAutofit/>
              </a:bodyPr>
              <a:lstStyle/>
              <a:p>
                <a:pPr marL="0" marR="0" lvl="0" indent="0" algn="ctr" defTabSz="2000250" rtl="0" eaLnBrk="1" fontAlgn="base" latinLnBrk="0" hangingPunct="1">
                  <a:lnSpc>
                    <a:spcPct val="90000"/>
                  </a:lnSpc>
                  <a:spcBef>
                    <a:spcPts val="700"/>
                  </a:spcBef>
                  <a:spcAft>
                    <a:spcPct val="0"/>
                  </a:spcAft>
                  <a:buClrTx/>
                  <a:buSzTx/>
                  <a:buFontTx/>
                  <a:buNone/>
                  <a:tabLst/>
                  <a:defRPr sz="2800" b="1">
                    <a:solidFill>
                      <a:srgbClr val="FFFFFF"/>
                    </a:solidFill>
                  </a:defRPr>
                </a:pPr>
                <a:endParaRPr kumimoji="0" sz="3600" b="1" i="0" u="none" strike="noStrike" kern="1200" cap="none" spc="0" normalizeH="0" baseline="0" noProof="0">
                  <a:ln>
                    <a:noFill/>
                  </a:ln>
                  <a:solidFill>
                    <a:srgbClr val="FFFFFF"/>
                  </a:solidFill>
                  <a:effectLst/>
                  <a:uLnTx/>
                  <a:uFillTx/>
                  <a:latin typeface="Times New Roman" pitchFamily="18" charset="0"/>
                  <a:ea typeface="ＭＳ Ｐゴシック" pitchFamily="34" charset="-128"/>
                  <a:cs typeface="Arial"/>
                </a:endParaRPr>
              </a:p>
            </p:txBody>
          </p:sp>
          <p:sp>
            <p:nvSpPr>
              <p:cNvPr id="136" name="Shape 136"/>
              <p:cNvSpPr/>
              <p:nvPr/>
            </p:nvSpPr>
            <p:spPr>
              <a:xfrm>
                <a:off x="0" y="33580"/>
                <a:ext cx="5181600" cy="7823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1567" tIns="221567" rIns="221567" bIns="221567" numCol="1" anchor="ctr">
                <a:spAutoFit/>
              </a:bodyPr>
              <a:lstStyle>
                <a:lvl1pPr algn="ctr" defTabSz="2000250">
                  <a:lnSpc>
                    <a:spcPct val="90000"/>
                  </a:lnSpc>
                  <a:spcBef>
                    <a:spcPts val="1100"/>
                  </a:spcBef>
                  <a:defRPr sz="2800" b="1">
                    <a:solidFill>
                      <a:srgbClr val="FFFFFF"/>
                    </a:solidFill>
                  </a:defRPr>
                </a:lvl1pPr>
              </a:lstStyle>
              <a:p>
                <a:pPr marL="0" marR="0" lvl="0" indent="0" algn="ctr" defTabSz="2000250" rtl="0" eaLnBrk="1" fontAlgn="base" latinLnBrk="0" hangingPunct="1">
                  <a:lnSpc>
                    <a:spcPct val="90000"/>
                  </a:lnSpc>
                  <a:spcBef>
                    <a:spcPts val="1100"/>
                  </a:spcBef>
                  <a:spcAft>
                    <a:spcPct val="0"/>
                  </a:spcAft>
                  <a:buClrTx/>
                  <a:buSzTx/>
                  <a:buFontTx/>
                  <a:buNone/>
                  <a:tabLst/>
                  <a:defRPr/>
                </a:pPr>
                <a:r>
                  <a:rPr kumimoji="0" sz="3600" b="1" i="0" u="none" strike="noStrike" kern="1200" cap="none" spc="0" normalizeH="0" baseline="0" noProof="0" dirty="0">
                    <a:ln>
                      <a:noFill/>
                    </a:ln>
                    <a:solidFill>
                      <a:srgbClr val="FFFFFF"/>
                    </a:solidFill>
                    <a:effectLst/>
                    <a:uLnTx/>
                    <a:uFillTx/>
                    <a:latin typeface="Times New Roman" pitchFamily="18" charset="0"/>
                    <a:ea typeface="ＭＳ Ｐゴシック" pitchFamily="34" charset="-128"/>
                    <a:cs typeface="Arial"/>
                  </a:rPr>
                  <a:t>Stigma through </a:t>
                </a:r>
                <a:r>
                  <a:rPr kumimoji="0" lang="en-US" sz="3600" b="1" i="0" u="none" strike="noStrike" kern="1200" cap="none" spc="0" normalizeH="0" baseline="0" noProof="0" dirty="0">
                    <a:ln>
                      <a:noFill/>
                    </a:ln>
                    <a:solidFill>
                      <a:srgbClr val="FFFFFF"/>
                    </a:solidFill>
                    <a:effectLst/>
                    <a:uLnTx/>
                    <a:uFillTx/>
                    <a:latin typeface="Times New Roman" pitchFamily="18" charset="0"/>
                    <a:ea typeface="ＭＳ Ｐゴシック" pitchFamily="34" charset="-128"/>
                    <a:cs typeface="Arial"/>
                  </a:rPr>
                  <a:t>A</a:t>
                </a:r>
                <a:r>
                  <a:rPr kumimoji="0" sz="3600" b="1" i="0" u="none" strike="noStrike" kern="1200" cap="none" spc="0" normalizeH="0" baseline="0" noProof="0" dirty="0">
                    <a:ln>
                      <a:noFill/>
                    </a:ln>
                    <a:solidFill>
                      <a:srgbClr val="FFFFFF"/>
                    </a:solidFill>
                    <a:effectLst/>
                    <a:uLnTx/>
                    <a:uFillTx/>
                    <a:latin typeface="Times New Roman" pitchFamily="18" charset="0"/>
                    <a:ea typeface="ＭＳ Ｐゴシック" pitchFamily="34" charset="-128"/>
                    <a:cs typeface="Arial"/>
                  </a:rPr>
                  <a:t>ssociation</a:t>
                </a:r>
              </a:p>
            </p:txBody>
          </p:sp>
        </p:grpSp>
      </p:grpSp>
    </p:spTree>
    <p:extLst>
      <p:ext uri="{BB962C8B-B14F-4D97-AF65-F5344CB8AC3E}">
        <p14:creationId xmlns:p14="http://schemas.microsoft.com/office/powerpoint/2010/main" val="111900368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774EB2F4-24B4-44AA-AF2D-A0690D569D9A}"/>
              </a:ext>
            </a:extLst>
          </p:cNvPr>
          <p:cNvSpPr>
            <a:spLocks noGrp="1" noChangeArrowheads="1"/>
          </p:cNvSpPr>
          <p:nvPr>
            <p:ph type="title" idx="4294967295"/>
          </p:nvPr>
        </p:nvSpPr>
        <p:spPr bwMode="auto">
          <a:xfrm>
            <a:off x="685800" y="1003300"/>
            <a:ext cx="7886700" cy="993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5400" b="1" dirty="0">
                <a:solidFill>
                  <a:schemeClr val="accent1">
                    <a:lumMod val="75000"/>
                  </a:schemeClr>
                </a:solidFill>
                <a:latin typeface="Tahoma" panose="020B0604030504040204" pitchFamily="34" charset="0"/>
                <a:cs typeface="Tahoma" panose="020B0604030504040204" pitchFamily="34" charset="0"/>
              </a:rPr>
              <a:t>INTRODUCTIONS</a:t>
            </a:r>
          </a:p>
        </p:txBody>
      </p:sp>
      <p:sp>
        <p:nvSpPr>
          <p:cNvPr id="53251" name="Content Placeholder 2">
            <a:extLst>
              <a:ext uri="{FF2B5EF4-FFF2-40B4-BE49-F238E27FC236}">
                <a16:creationId xmlns:a16="http://schemas.microsoft.com/office/drawing/2014/main" id="{91A1CDF6-51EC-4C80-BC86-2DAA9AEB8726}"/>
              </a:ext>
            </a:extLst>
          </p:cNvPr>
          <p:cNvSpPr>
            <a:spLocks noGrp="1" noChangeArrowheads="1"/>
          </p:cNvSpPr>
          <p:nvPr>
            <p:ph idx="4294967295"/>
          </p:nvPr>
        </p:nvSpPr>
        <p:spPr bwMode="auto">
          <a:xfrm>
            <a:off x="1066800" y="2362200"/>
            <a:ext cx="7886700" cy="3263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ahoma" panose="020B0604030504040204" pitchFamily="34" charset="0"/>
                <a:cs typeface="Tahoma" panose="020B0604030504040204" pitchFamily="34" charset="0"/>
              </a:rPr>
              <a:t>Name</a:t>
            </a:r>
          </a:p>
          <a:p>
            <a:r>
              <a:rPr lang="en-US" altLang="en-US">
                <a:latin typeface="Tahoma" panose="020B0604030504040204" pitchFamily="34" charset="0"/>
                <a:cs typeface="Tahoma" panose="020B0604030504040204" pitchFamily="34" charset="0"/>
              </a:rPr>
              <a:t>Pronoun</a:t>
            </a:r>
          </a:p>
          <a:p>
            <a:r>
              <a:rPr lang="en-US" altLang="en-US">
                <a:latin typeface="Tahoma" panose="020B0604030504040204" pitchFamily="34" charset="0"/>
                <a:cs typeface="Tahoma" panose="020B0604030504040204" pitchFamily="34" charset="0"/>
              </a:rPr>
              <a:t>Role</a:t>
            </a:r>
          </a:p>
          <a:p>
            <a:r>
              <a:rPr lang="en-US" altLang="en-US">
                <a:latin typeface="Tahoma" panose="020B0604030504040204" pitchFamily="34" charset="0"/>
                <a:cs typeface="Tahoma" panose="020B0604030504040204" pitchFamily="34" charset="0"/>
              </a:rPr>
              <a:t>Expectation for the training</a:t>
            </a:r>
          </a:p>
          <a:p>
            <a:endParaRPr lang="en-US" altLang="en-US"/>
          </a:p>
        </p:txBody>
      </p:sp>
      <p:sp>
        <p:nvSpPr>
          <p:cNvPr id="53252" name="Slide Number Placeholder 3">
            <a:extLst>
              <a:ext uri="{FF2B5EF4-FFF2-40B4-BE49-F238E27FC236}">
                <a16:creationId xmlns:a16="http://schemas.microsoft.com/office/drawing/2014/main" id="{F5B8A8DD-B323-427D-A518-9462BE0A8EB7}"/>
              </a:ext>
            </a:extLst>
          </p:cNvPr>
          <p:cNvSpPr>
            <a:spLocks noGrp="1" noChangeArrowheads="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59D9AF3-ED59-42C6-9713-581EAD80D361}" type="slidenum">
              <a:rPr lang="en-US" altLang="en-US">
                <a:solidFill>
                  <a:srgbClr val="898989"/>
                </a:solidFill>
              </a:rPr>
              <a:pPr/>
              <a:t>4</a:t>
            </a:fld>
            <a:endParaRPr lang="en-US" altLang="en-US">
              <a:solidFill>
                <a:srgbClr val="898989"/>
              </a:solidFill>
            </a:endParaRPr>
          </a:p>
        </p:txBody>
      </p:sp>
    </p:spTree>
    <p:extLst>
      <p:ext uri="{BB962C8B-B14F-4D97-AF65-F5344CB8AC3E}">
        <p14:creationId xmlns:p14="http://schemas.microsoft.com/office/powerpoint/2010/main" val="2965716189"/>
      </p:ext>
    </p:extLst>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p:nvPr/>
        </p:nvSpPr>
        <p:spPr>
          <a:xfrm>
            <a:off x="533400" y="533400"/>
            <a:ext cx="8229600" cy="126444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sz="3600" b="1"/>
            </a:pPr>
            <a:r>
              <a:rPr kumimoji="0" sz="3600" b="1" i="0" u="none" strike="noStrike" kern="1200" cap="none" spc="0" normalizeH="0" baseline="0" noProof="0" dirty="0">
                <a:ln>
                  <a:noFill/>
                </a:ln>
                <a:solidFill>
                  <a:srgbClr val="000000"/>
                </a:solidFill>
                <a:effectLst/>
                <a:uLnTx/>
                <a:uFillTx/>
                <a:latin typeface="Calibri"/>
                <a:ea typeface="ＭＳ Ｐゴシック" pitchFamily="34" charset="-128"/>
                <a:cs typeface="Arial"/>
              </a:rPr>
              <a:t>Functions of Stigma </a:t>
            </a:r>
            <a:endParaRPr kumimoji="0" lang="en-US" sz="3600" b="1" i="0" u="none" strike="noStrike" kern="1200" cap="none" spc="0" normalizeH="0" baseline="0" noProof="0" dirty="0">
              <a:ln>
                <a:noFill/>
              </a:ln>
              <a:solidFill>
                <a:srgbClr val="000000"/>
              </a:solidFill>
              <a:effectLst/>
              <a:uLnTx/>
              <a:uFillTx/>
              <a:latin typeface="Calibri"/>
              <a:ea typeface="ＭＳ Ｐゴシック" pitchFamily="34" charset="-128"/>
              <a:cs typeface="Arial"/>
            </a:endParaRPr>
          </a:p>
          <a:p>
            <a:pPr marL="0" marR="0" lvl="0" indent="0" algn="ctr" defTabSz="914400" rtl="0" eaLnBrk="1" fontAlgn="base" latinLnBrk="0" hangingPunct="1">
              <a:lnSpc>
                <a:spcPct val="100000"/>
              </a:lnSpc>
              <a:spcBef>
                <a:spcPts val="500"/>
              </a:spcBef>
              <a:spcAft>
                <a:spcPct val="0"/>
              </a:spcAft>
              <a:buClrTx/>
              <a:buSzTx/>
              <a:buFontTx/>
              <a:buNone/>
              <a:tabLst/>
              <a:defRPr sz="3600" b="1"/>
            </a:pPr>
            <a:r>
              <a:rPr kumimoji="0" sz="3600" b="1" i="0" u="none" strike="noStrike" kern="1200" cap="none" spc="0" normalizeH="0" baseline="0" noProof="0" dirty="0">
                <a:ln>
                  <a:noFill/>
                </a:ln>
                <a:solidFill>
                  <a:srgbClr val="000000"/>
                </a:solidFill>
                <a:effectLst/>
                <a:uLnTx/>
                <a:uFillTx/>
                <a:latin typeface="Calibri"/>
                <a:ea typeface="ＭＳ Ｐゴシック" pitchFamily="34" charset="-128"/>
                <a:cs typeface="Arial"/>
              </a:rPr>
              <a:t>The “3 Ds”</a:t>
            </a:r>
          </a:p>
        </p:txBody>
      </p:sp>
      <p:grpSp>
        <p:nvGrpSpPr>
          <p:cNvPr id="269" name="Group 269"/>
          <p:cNvGrpSpPr/>
          <p:nvPr/>
        </p:nvGrpSpPr>
        <p:grpSpPr>
          <a:xfrm>
            <a:off x="761999" y="2133600"/>
            <a:ext cx="7753352" cy="1046163"/>
            <a:chOff x="0" y="0"/>
            <a:chExt cx="7753350" cy="1046162"/>
          </a:xfrm>
          <a:solidFill>
            <a:srgbClr val="FFFF00"/>
          </a:solidFill>
        </p:grpSpPr>
        <p:grpSp>
          <p:nvGrpSpPr>
            <p:cNvPr id="265" name="Group 265"/>
            <p:cNvGrpSpPr/>
            <p:nvPr/>
          </p:nvGrpSpPr>
          <p:grpSpPr>
            <a:xfrm>
              <a:off x="3725863" y="104775"/>
              <a:ext cx="4027488" cy="836613"/>
              <a:chOff x="0" y="0"/>
              <a:chExt cx="4027486" cy="836612"/>
            </a:xfrm>
            <a:grpFill/>
          </p:grpSpPr>
          <p:sp>
            <p:nvSpPr>
              <p:cNvPr id="263" name="Shape 263"/>
              <p:cNvSpPr/>
              <p:nvPr/>
            </p:nvSpPr>
            <p:spPr>
              <a:xfrm>
                <a:off x="0" y="0"/>
                <a:ext cx="4027487" cy="836613"/>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lnTo>
                      <a:pt x="21600" y="18000"/>
                    </a:lnTo>
                    <a:cubicBezTo>
                      <a:pt x="21600" y="18955"/>
                      <a:pt x="21498" y="19870"/>
                      <a:pt x="21316" y="20546"/>
                    </a:cubicBezTo>
                    <a:cubicBezTo>
                      <a:pt x="21135" y="21221"/>
                      <a:pt x="20888" y="21600"/>
                      <a:pt x="20631" y="21600"/>
                    </a:cubicBezTo>
                    <a:lnTo>
                      <a:pt x="0" y="21600"/>
                    </a:lnTo>
                    <a:lnTo>
                      <a:pt x="0" y="0"/>
                    </a:lnTo>
                    <a:lnTo>
                      <a:pt x="20631" y="0"/>
                    </a:lnTo>
                    <a:cubicBezTo>
                      <a:pt x="20888" y="0"/>
                      <a:pt x="21135" y="379"/>
                      <a:pt x="21316" y="1054"/>
                    </a:cubicBezTo>
                    <a:cubicBezTo>
                      <a:pt x="21498" y="1730"/>
                      <a:pt x="21600" y="2645"/>
                      <a:pt x="21600" y="3600"/>
                    </a:cubicBezTo>
                    <a:close/>
                  </a:path>
                </a:pathLst>
              </a:custGeom>
              <a:grpFill/>
              <a:ln w="12700" cap="flat">
                <a:noFill/>
                <a:miter lim="400000"/>
              </a:ln>
              <a:effectLst/>
            </p:spPr>
            <p:txBody>
              <a:bodyPr wrap="square" lIns="45719" tIns="45719" rIns="45719" bIns="45719" numCol="1" anchor="ctr">
                <a:noAutofit/>
              </a:bodyPr>
              <a:lstStyle/>
              <a:p>
                <a:pPr marL="0" marR="0" lvl="0" indent="0" algn="ctr" defTabSz="1555750" rtl="0" eaLnBrk="1" fontAlgn="base" latinLnBrk="0" hangingPunct="1">
                  <a:lnSpc>
                    <a:spcPct val="90000"/>
                  </a:lnSpc>
                  <a:spcBef>
                    <a:spcPts val="300"/>
                  </a:spcBef>
                  <a:spcAft>
                    <a:spcPct val="0"/>
                  </a:spcAft>
                  <a:buClrTx/>
                  <a:buSzTx/>
                  <a:buFontTx/>
                  <a:buNone/>
                  <a:tabLst/>
                  <a:defRPr sz="3000" b="1"/>
                </a:pPr>
                <a:endParaRPr kumimoji="0" sz="30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Arial"/>
                </a:endParaRPr>
              </a:p>
            </p:txBody>
          </p:sp>
          <p:sp>
            <p:nvSpPr>
              <p:cNvPr id="264" name="Shape 264"/>
              <p:cNvSpPr/>
              <p:nvPr/>
            </p:nvSpPr>
            <p:spPr>
              <a:xfrm>
                <a:off x="0" y="73759"/>
                <a:ext cx="4027487" cy="689095"/>
              </a:xfrm>
              <a:prstGeom prst="rect">
                <a:avLst/>
              </a:prstGeom>
              <a:grpFill/>
              <a:ln w="12700" cap="flat">
                <a:solidFill>
                  <a:schemeClr val="tx1"/>
                </a:solidFill>
                <a:miter lim="400000"/>
              </a:ln>
              <a:effectLst/>
              <a:extLst>
                <a:ext uri="{C572A759-6A51-4108-AA02-DFA0A04FC94B}">
                  <ma14:wrappingTextBoxFlag xmlns:ma14="http://schemas.microsoft.com/office/mac/drawingml/2011/main" xmlns="" val="1"/>
                </a:ext>
              </a:extLst>
            </p:spPr>
            <p:txBody>
              <a:bodyPr wrap="square" lIns="122297" tIns="122297" rIns="122297" bIns="122297" numCol="1" anchor="ctr">
                <a:spAutoFit/>
              </a:bodyPr>
              <a:lstStyle/>
              <a:p>
                <a:pPr marL="457200" marR="0" lvl="1" indent="0" algn="ctr" defTabSz="1555750" rtl="0" eaLnBrk="1" fontAlgn="base" latinLnBrk="0" hangingPunct="1">
                  <a:lnSpc>
                    <a:spcPct val="90000"/>
                  </a:lnSpc>
                  <a:spcBef>
                    <a:spcPts val="500"/>
                  </a:spcBef>
                  <a:spcAft>
                    <a:spcPct val="0"/>
                  </a:spcAft>
                  <a:buClrTx/>
                  <a:buSzTx/>
                  <a:buFontTx/>
                  <a:buNone/>
                  <a:tabLst/>
                  <a:defRPr sz="3000" b="1"/>
                </a:pPr>
                <a:r>
                  <a:rPr kumimoji="0" sz="30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Arial"/>
                  </a:rPr>
                  <a:t>Keep people out</a:t>
                </a:r>
              </a:p>
            </p:txBody>
          </p:sp>
        </p:grpSp>
        <p:grpSp>
          <p:nvGrpSpPr>
            <p:cNvPr id="268" name="Group 268"/>
            <p:cNvGrpSpPr/>
            <p:nvPr/>
          </p:nvGrpSpPr>
          <p:grpSpPr>
            <a:xfrm>
              <a:off x="-1" y="0"/>
              <a:ext cx="3725865" cy="1046163"/>
              <a:chOff x="0" y="0"/>
              <a:chExt cx="3725863" cy="1046162"/>
            </a:xfrm>
            <a:grpFill/>
          </p:grpSpPr>
          <p:sp>
            <p:nvSpPr>
              <p:cNvPr id="266" name="Shape 266"/>
              <p:cNvSpPr/>
              <p:nvPr/>
            </p:nvSpPr>
            <p:spPr>
              <a:xfrm>
                <a:off x="0" y="0"/>
                <a:ext cx="3725864" cy="1046163"/>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2645"/>
                      <a:pt x="138" y="1730"/>
                      <a:pt x="383" y="1054"/>
                    </a:cubicBezTo>
                    <a:cubicBezTo>
                      <a:pt x="629" y="379"/>
                      <a:pt x="962" y="0"/>
                      <a:pt x="1309" y="0"/>
                    </a:cubicBezTo>
                    <a:lnTo>
                      <a:pt x="20291" y="0"/>
                    </a:lnTo>
                    <a:cubicBezTo>
                      <a:pt x="20638" y="0"/>
                      <a:pt x="20971" y="379"/>
                      <a:pt x="21217" y="1054"/>
                    </a:cubicBezTo>
                    <a:cubicBezTo>
                      <a:pt x="21462" y="1730"/>
                      <a:pt x="21600" y="2645"/>
                      <a:pt x="21600" y="3600"/>
                    </a:cubicBezTo>
                    <a:lnTo>
                      <a:pt x="21600" y="18000"/>
                    </a:lnTo>
                    <a:cubicBezTo>
                      <a:pt x="21600" y="18955"/>
                      <a:pt x="21462" y="19870"/>
                      <a:pt x="21217" y="20546"/>
                    </a:cubicBezTo>
                    <a:cubicBezTo>
                      <a:pt x="20971" y="21221"/>
                      <a:pt x="20638" y="21600"/>
                      <a:pt x="20291" y="21600"/>
                    </a:cubicBezTo>
                    <a:lnTo>
                      <a:pt x="1309" y="21600"/>
                    </a:lnTo>
                    <a:cubicBezTo>
                      <a:pt x="962" y="21600"/>
                      <a:pt x="629" y="21221"/>
                      <a:pt x="383" y="20546"/>
                    </a:cubicBezTo>
                    <a:cubicBezTo>
                      <a:pt x="138" y="19870"/>
                      <a:pt x="0" y="18955"/>
                      <a:pt x="0" y="18000"/>
                    </a:cubicBezTo>
                    <a:lnTo>
                      <a:pt x="0" y="3600"/>
                    </a:lnTo>
                    <a:close/>
                  </a:path>
                </a:pathLst>
              </a:custGeom>
              <a:grpFill/>
              <a:ln w="25400" cap="flat">
                <a:solidFill>
                  <a:srgbClr val="FFFFFF"/>
                </a:solidFill>
                <a:prstDash val="solid"/>
                <a:round/>
              </a:ln>
              <a:effectLst/>
            </p:spPr>
            <p:txBody>
              <a:bodyPr wrap="square" lIns="45719" tIns="45719" rIns="45719" bIns="45719" numCol="1" anchor="ctr">
                <a:noAutofit/>
              </a:bodyPr>
              <a:lstStyle/>
              <a:p>
                <a:pPr marL="0" marR="0" lvl="0" indent="0" algn="ctr" defTabSz="1911350" rtl="0" eaLnBrk="1" fontAlgn="base" latinLnBrk="0" hangingPunct="1">
                  <a:lnSpc>
                    <a:spcPct val="90000"/>
                  </a:lnSpc>
                  <a:spcBef>
                    <a:spcPts val="700"/>
                  </a:spcBef>
                  <a:spcAft>
                    <a:spcPct val="0"/>
                  </a:spcAft>
                  <a:buClrTx/>
                  <a:buSzTx/>
                  <a:buFontTx/>
                  <a:buNone/>
                  <a:tabLst/>
                  <a:defRPr sz="3000" b="1">
                    <a:solidFill>
                      <a:srgbClr val="FFFFFF"/>
                    </a:solidFill>
                  </a:defRPr>
                </a:pPr>
                <a:endParaRPr kumimoji="0" sz="3000" b="1" i="0" u="none" strike="noStrike" kern="1200" cap="none" spc="0" normalizeH="0" baseline="0" noProof="0">
                  <a:ln>
                    <a:noFill/>
                  </a:ln>
                  <a:solidFill>
                    <a:srgbClr val="FFFFFF"/>
                  </a:solidFill>
                  <a:effectLst/>
                  <a:uLnTx/>
                  <a:uFillTx/>
                  <a:latin typeface="Times New Roman" pitchFamily="18" charset="0"/>
                  <a:ea typeface="ＭＳ Ｐゴシック" pitchFamily="34" charset="-128"/>
                  <a:cs typeface="Arial"/>
                </a:endParaRPr>
              </a:p>
            </p:txBody>
          </p:sp>
          <p:sp>
            <p:nvSpPr>
              <p:cNvPr id="267" name="Shape 267"/>
              <p:cNvSpPr/>
              <p:nvPr/>
            </p:nvSpPr>
            <p:spPr>
              <a:xfrm>
                <a:off x="0" y="149388"/>
                <a:ext cx="3725864" cy="747387"/>
              </a:xfrm>
              <a:prstGeom prst="rect">
                <a:avLst/>
              </a:prstGeom>
              <a:grpFill/>
              <a:ln w="12700" cap="flat">
                <a:solidFill>
                  <a:schemeClr val="tx1"/>
                </a:solidFill>
                <a:miter lim="400000"/>
              </a:ln>
              <a:effectLst/>
              <a:extLst>
                <a:ext uri="{C572A759-6A51-4108-AA02-DFA0A04FC94B}">
                  <ma14:wrappingTextBoxFlag xmlns:ma14="http://schemas.microsoft.com/office/mac/drawingml/2011/main" xmlns="" val="1"/>
                </a:ext>
              </a:extLst>
            </p:spPr>
            <p:txBody>
              <a:bodyPr wrap="square" lIns="151442" tIns="151442" rIns="151442" bIns="151442" numCol="1" anchor="ctr">
                <a:spAutoFit/>
              </a:bodyPr>
              <a:lstStyle>
                <a:lvl1pPr algn="ctr" defTabSz="1911350">
                  <a:lnSpc>
                    <a:spcPct val="90000"/>
                  </a:lnSpc>
                  <a:spcBef>
                    <a:spcPts val="1200"/>
                  </a:spcBef>
                  <a:defRPr sz="3000" b="1">
                    <a:solidFill>
                      <a:srgbClr val="FFFFFF"/>
                    </a:solidFill>
                  </a:defRPr>
                </a:lvl1pPr>
              </a:lstStyle>
              <a:p>
                <a:pPr marL="0" marR="0" lvl="0" indent="0" algn="ctr" defTabSz="1911350" rtl="0" eaLnBrk="1" fontAlgn="base" latinLnBrk="0" hangingPunct="1">
                  <a:lnSpc>
                    <a:spcPct val="90000"/>
                  </a:lnSpc>
                  <a:spcBef>
                    <a:spcPts val="1200"/>
                  </a:spcBef>
                  <a:spcAft>
                    <a:spcPct val="0"/>
                  </a:spcAft>
                  <a:buClrTx/>
                  <a:buSzTx/>
                  <a:buFontTx/>
                  <a:buNone/>
                  <a:tabLst/>
                  <a:defRPr/>
                </a:pPr>
                <a:r>
                  <a:rPr kumimoji="0" sz="30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Arial"/>
                  </a:rPr>
                  <a:t>Difference</a:t>
                </a:r>
              </a:p>
            </p:txBody>
          </p:sp>
        </p:grpSp>
      </p:grpSp>
      <p:grpSp>
        <p:nvGrpSpPr>
          <p:cNvPr id="276" name="Group 276"/>
          <p:cNvGrpSpPr/>
          <p:nvPr/>
        </p:nvGrpSpPr>
        <p:grpSpPr>
          <a:xfrm>
            <a:off x="761999" y="3457575"/>
            <a:ext cx="7753352" cy="1046163"/>
            <a:chOff x="0" y="0"/>
            <a:chExt cx="7753350" cy="1046162"/>
          </a:xfrm>
          <a:solidFill>
            <a:srgbClr val="FF0066"/>
          </a:solidFill>
        </p:grpSpPr>
        <p:grpSp>
          <p:nvGrpSpPr>
            <p:cNvPr id="272" name="Group 272"/>
            <p:cNvGrpSpPr/>
            <p:nvPr/>
          </p:nvGrpSpPr>
          <p:grpSpPr>
            <a:xfrm>
              <a:off x="3725863" y="104775"/>
              <a:ext cx="4027488" cy="836613"/>
              <a:chOff x="0" y="0"/>
              <a:chExt cx="4027486" cy="836612"/>
            </a:xfrm>
            <a:grpFill/>
          </p:grpSpPr>
          <p:sp>
            <p:nvSpPr>
              <p:cNvPr id="270" name="Shape 270"/>
              <p:cNvSpPr/>
              <p:nvPr/>
            </p:nvSpPr>
            <p:spPr>
              <a:xfrm>
                <a:off x="0" y="0"/>
                <a:ext cx="4027487" cy="836613"/>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lnTo>
                      <a:pt x="21600" y="18000"/>
                    </a:lnTo>
                    <a:cubicBezTo>
                      <a:pt x="21600" y="18955"/>
                      <a:pt x="21498" y="19870"/>
                      <a:pt x="21316" y="20546"/>
                    </a:cubicBezTo>
                    <a:cubicBezTo>
                      <a:pt x="21135" y="21221"/>
                      <a:pt x="20888" y="21600"/>
                      <a:pt x="20631" y="21600"/>
                    </a:cubicBezTo>
                    <a:lnTo>
                      <a:pt x="0" y="21600"/>
                    </a:lnTo>
                    <a:lnTo>
                      <a:pt x="0" y="0"/>
                    </a:lnTo>
                    <a:lnTo>
                      <a:pt x="20631" y="0"/>
                    </a:lnTo>
                    <a:cubicBezTo>
                      <a:pt x="20888" y="0"/>
                      <a:pt x="21135" y="379"/>
                      <a:pt x="21316" y="1054"/>
                    </a:cubicBezTo>
                    <a:cubicBezTo>
                      <a:pt x="21498" y="1730"/>
                      <a:pt x="21600" y="2645"/>
                      <a:pt x="21600" y="3600"/>
                    </a:cubicBezTo>
                    <a:close/>
                  </a:path>
                </a:pathLst>
              </a:custGeom>
              <a:grpFill/>
              <a:ln w="12700" cap="flat">
                <a:solidFill>
                  <a:schemeClr val="tx1"/>
                </a:solidFill>
                <a:miter lim="400000"/>
              </a:ln>
              <a:effectLst/>
            </p:spPr>
            <p:txBody>
              <a:bodyPr wrap="square" lIns="45719" tIns="45719" rIns="45719" bIns="45719" numCol="1" anchor="ctr">
                <a:noAutofit/>
              </a:bodyPr>
              <a:lstStyle/>
              <a:p>
                <a:pPr marL="0" marR="0" lvl="0" indent="0" algn="ctr" defTabSz="1555750" rtl="0" eaLnBrk="1" fontAlgn="base" latinLnBrk="0" hangingPunct="1">
                  <a:lnSpc>
                    <a:spcPct val="90000"/>
                  </a:lnSpc>
                  <a:spcBef>
                    <a:spcPts val="300"/>
                  </a:spcBef>
                  <a:spcAft>
                    <a:spcPct val="0"/>
                  </a:spcAft>
                  <a:buClrTx/>
                  <a:buSzTx/>
                  <a:buFontTx/>
                  <a:buNone/>
                  <a:tabLst/>
                  <a:defRPr sz="3000" b="1"/>
                </a:pPr>
                <a:endParaRPr kumimoji="0" sz="30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Arial"/>
                </a:endParaRPr>
              </a:p>
            </p:txBody>
          </p:sp>
          <p:sp>
            <p:nvSpPr>
              <p:cNvPr id="271" name="Shape 271"/>
              <p:cNvSpPr/>
              <p:nvPr/>
            </p:nvSpPr>
            <p:spPr>
              <a:xfrm>
                <a:off x="0" y="73759"/>
                <a:ext cx="4027487" cy="689095"/>
              </a:xfrm>
              <a:prstGeom prst="rect">
                <a:avLst/>
              </a:prstGeom>
              <a:grpFill/>
              <a:ln w="12700" cap="flat">
                <a:solidFill>
                  <a:schemeClr val="tx1"/>
                </a:solidFill>
                <a:miter lim="400000"/>
              </a:ln>
              <a:effectLst/>
              <a:extLst>
                <a:ext uri="{C572A759-6A51-4108-AA02-DFA0A04FC94B}">
                  <ma14:wrappingTextBoxFlag xmlns:ma14="http://schemas.microsoft.com/office/mac/drawingml/2011/main" xmlns="" val="1"/>
                </a:ext>
              </a:extLst>
            </p:spPr>
            <p:txBody>
              <a:bodyPr wrap="square" lIns="122297" tIns="122297" rIns="122297" bIns="122297" numCol="1" anchor="ctr">
                <a:spAutoFit/>
              </a:bodyPr>
              <a:lstStyle/>
              <a:p>
                <a:pPr marL="457200" marR="0" lvl="1" indent="0" algn="ctr" defTabSz="1555750" rtl="0" eaLnBrk="1" fontAlgn="base" latinLnBrk="0" hangingPunct="1">
                  <a:lnSpc>
                    <a:spcPct val="90000"/>
                  </a:lnSpc>
                  <a:spcBef>
                    <a:spcPts val="500"/>
                  </a:spcBef>
                  <a:spcAft>
                    <a:spcPct val="0"/>
                  </a:spcAft>
                  <a:buClrTx/>
                  <a:buSzTx/>
                  <a:buFontTx/>
                  <a:buNone/>
                  <a:tabLst/>
                  <a:defRPr sz="3000" b="1"/>
                </a:pPr>
                <a:r>
                  <a:rPr kumimoji="0" sz="30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Arial"/>
                  </a:rPr>
                  <a:t>Keep people away</a:t>
                </a:r>
              </a:p>
            </p:txBody>
          </p:sp>
        </p:grpSp>
        <p:grpSp>
          <p:nvGrpSpPr>
            <p:cNvPr id="275" name="Group 275"/>
            <p:cNvGrpSpPr/>
            <p:nvPr/>
          </p:nvGrpSpPr>
          <p:grpSpPr>
            <a:xfrm>
              <a:off x="-1" y="0"/>
              <a:ext cx="3725865" cy="1046163"/>
              <a:chOff x="0" y="0"/>
              <a:chExt cx="3725863" cy="1046162"/>
            </a:xfrm>
            <a:grpFill/>
          </p:grpSpPr>
          <p:sp>
            <p:nvSpPr>
              <p:cNvPr id="273" name="Shape 273"/>
              <p:cNvSpPr/>
              <p:nvPr/>
            </p:nvSpPr>
            <p:spPr>
              <a:xfrm>
                <a:off x="0" y="0"/>
                <a:ext cx="3725864" cy="1046163"/>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2645"/>
                      <a:pt x="138" y="1730"/>
                      <a:pt x="383" y="1054"/>
                    </a:cubicBezTo>
                    <a:cubicBezTo>
                      <a:pt x="629" y="379"/>
                      <a:pt x="962" y="0"/>
                      <a:pt x="1309" y="0"/>
                    </a:cubicBezTo>
                    <a:lnTo>
                      <a:pt x="20291" y="0"/>
                    </a:lnTo>
                    <a:cubicBezTo>
                      <a:pt x="20638" y="0"/>
                      <a:pt x="20971" y="379"/>
                      <a:pt x="21217" y="1054"/>
                    </a:cubicBezTo>
                    <a:cubicBezTo>
                      <a:pt x="21462" y="1730"/>
                      <a:pt x="21600" y="2645"/>
                      <a:pt x="21600" y="3600"/>
                    </a:cubicBezTo>
                    <a:lnTo>
                      <a:pt x="21600" y="18000"/>
                    </a:lnTo>
                    <a:cubicBezTo>
                      <a:pt x="21600" y="18955"/>
                      <a:pt x="21462" y="19870"/>
                      <a:pt x="21217" y="20546"/>
                    </a:cubicBezTo>
                    <a:cubicBezTo>
                      <a:pt x="20971" y="21221"/>
                      <a:pt x="20638" y="21600"/>
                      <a:pt x="20291" y="21600"/>
                    </a:cubicBezTo>
                    <a:lnTo>
                      <a:pt x="1309" y="21600"/>
                    </a:lnTo>
                    <a:cubicBezTo>
                      <a:pt x="962" y="21600"/>
                      <a:pt x="629" y="21221"/>
                      <a:pt x="383" y="20546"/>
                    </a:cubicBezTo>
                    <a:cubicBezTo>
                      <a:pt x="138" y="19870"/>
                      <a:pt x="0" y="18955"/>
                      <a:pt x="0" y="18000"/>
                    </a:cubicBezTo>
                    <a:lnTo>
                      <a:pt x="0" y="3600"/>
                    </a:lnTo>
                    <a:close/>
                  </a:path>
                </a:pathLst>
              </a:custGeom>
              <a:grpFill/>
              <a:ln w="25400" cap="flat">
                <a:solidFill>
                  <a:schemeClr val="tx1"/>
                </a:solidFill>
                <a:prstDash val="solid"/>
                <a:round/>
              </a:ln>
              <a:effectLst/>
            </p:spPr>
            <p:txBody>
              <a:bodyPr wrap="square" lIns="45719" tIns="45719" rIns="45719" bIns="45719" numCol="1" anchor="ctr">
                <a:noAutofit/>
              </a:bodyPr>
              <a:lstStyle/>
              <a:p>
                <a:pPr marL="0" marR="0" lvl="0" indent="0" algn="ctr" defTabSz="1911350" rtl="0" eaLnBrk="1" fontAlgn="base" latinLnBrk="0" hangingPunct="1">
                  <a:lnSpc>
                    <a:spcPct val="90000"/>
                  </a:lnSpc>
                  <a:spcBef>
                    <a:spcPts val="700"/>
                  </a:spcBef>
                  <a:spcAft>
                    <a:spcPct val="0"/>
                  </a:spcAft>
                  <a:buClrTx/>
                  <a:buSzTx/>
                  <a:buFontTx/>
                  <a:buNone/>
                  <a:tabLst/>
                  <a:defRPr sz="3000" b="1">
                    <a:solidFill>
                      <a:srgbClr val="FFFFFF"/>
                    </a:solidFill>
                  </a:defRPr>
                </a:pPr>
                <a:endParaRPr kumimoji="0" sz="3000" b="1" i="0" u="none" strike="noStrike" kern="1200" cap="none" spc="0" normalizeH="0" baseline="0" noProof="0">
                  <a:ln>
                    <a:noFill/>
                  </a:ln>
                  <a:solidFill>
                    <a:srgbClr val="FFFFFF"/>
                  </a:solidFill>
                  <a:effectLst/>
                  <a:uLnTx/>
                  <a:uFillTx/>
                  <a:latin typeface="Times New Roman" pitchFamily="18" charset="0"/>
                  <a:ea typeface="ＭＳ Ｐゴシック" pitchFamily="34" charset="-128"/>
                  <a:cs typeface="Arial"/>
                </a:endParaRPr>
              </a:p>
            </p:txBody>
          </p:sp>
          <p:sp>
            <p:nvSpPr>
              <p:cNvPr id="274" name="Shape 274"/>
              <p:cNvSpPr/>
              <p:nvPr/>
            </p:nvSpPr>
            <p:spPr>
              <a:xfrm>
                <a:off x="0" y="149388"/>
                <a:ext cx="3725864" cy="747387"/>
              </a:xfrm>
              <a:prstGeom prst="rect">
                <a:avLst/>
              </a:prstGeom>
              <a:grpFill/>
              <a:ln w="12700" cap="flat">
                <a:solidFill>
                  <a:schemeClr val="tx1"/>
                </a:solidFill>
                <a:miter lim="400000"/>
              </a:ln>
              <a:effectLst/>
              <a:extLst>
                <a:ext uri="{C572A759-6A51-4108-AA02-DFA0A04FC94B}">
                  <ma14:wrappingTextBoxFlag xmlns:ma14="http://schemas.microsoft.com/office/mac/drawingml/2011/main" xmlns="" val="1"/>
                </a:ext>
              </a:extLst>
            </p:spPr>
            <p:txBody>
              <a:bodyPr wrap="square" lIns="151442" tIns="151442" rIns="151442" bIns="151442" numCol="1" anchor="ctr">
                <a:spAutoFit/>
              </a:bodyPr>
              <a:lstStyle>
                <a:lvl1pPr algn="ctr" defTabSz="1911350">
                  <a:lnSpc>
                    <a:spcPct val="90000"/>
                  </a:lnSpc>
                  <a:spcBef>
                    <a:spcPts val="1200"/>
                  </a:spcBef>
                  <a:defRPr sz="3000" b="1">
                    <a:solidFill>
                      <a:srgbClr val="FFFFFF"/>
                    </a:solidFill>
                  </a:defRPr>
                </a:lvl1pPr>
              </a:lstStyle>
              <a:p>
                <a:pPr marL="0" marR="0" lvl="0" indent="0" algn="ctr" defTabSz="1911350" rtl="0" eaLnBrk="1" fontAlgn="base" latinLnBrk="0" hangingPunct="1">
                  <a:lnSpc>
                    <a:spcPct val="90000"/>
                  </a:lnSpc>
                  <a:spcBef>
                    <a:spcPts val="1200"/>
                  </a:spcBef>
                  <a:spcAft>
                    <a:spcPct val="0"/>
                  </a:spcAft>
                  <a:buClrTx/>
                  <a:buSzTx/>
                  <a:buFontTx/>
                  <a:buNone/>
                  <a:tabLst/>
                  <a:defRPr/>
                </a:pPr>
                <a:r>
                  <a:rPr kumimoji="0" sz="30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Arial"/>
                  </a:rPr>
                  <a:t>Danger</a:t>
                </a:r>
              </a:p>
            </p:txBody>
          </p:sp>
        </p:grpSp>
      </p:grpSp>
      <p:grpSp>
        <p:nvGrpSpPr>
          <p:cNvPr id="283" name="Group 283"/>
          <p:cNvGrpSpPr/>
          <p:nvPr/>
        </p:nvGrpSpPr>
        <p:grpSpPr>
          <a:xfrm>
            <a:off x="761999" y="4779962"/>
            <a:ext cx="7732714" cy="1046164"/>
            <a:chOff x="0" y="0"/>
            <a:chExt cx="7732712" cy="1046162"/>
          </a:xfrm>
          <a:solidFill>
            <a:srgbClr val="2FFF8D"/>
          </a:solidFill>
        </p:grpSpPr>
        <p:grpSp>
          <p:nvGrpSpPr>
            <p:cNvPr id="279" name="Group 279"/>
            <p:cNvGrpSpPr/>
            <p:nvPr/>
          </p:nvGrpSpPr>
          <p:grpSpPr>
            <a:xfrm>
              <a:off x="3705225" y="104775"/>
              <a:ext cx="4027488" cy="836613"/>
              <a:chOff x="0" y="0"/>
              <a:chExt cx="4027487" cy="836612"/>
            </a:xfrm>
            <a:grpFill/>
          </p:grpSpPr>
          <p:sp>
            <p:nvSpPr>
              <p:cNvPr id="277" name="Shape 277"/>
              <p:cNvSpPr/>
              <p:nvPr/>
            </p:nvSpPr>
            <p:spPr>
              <a:xfrm>
                <a:off x="0" y="0"/>
                <a:ext cx="4027488" cy="836613"/>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lnTo>
                      <a:pt x="21600" y="18000"/>
                    </a:lnTo>
                    <a:cubicBezTo>
                      <a:pt x="21600" y="18955"/>
                      <a:pt x="21498" y="19870"/>
                      <a:pt x="21316" y="20546"/>
                    </a:cubicBezTo>
                    <a:cubicBezTo>
                      <a:pt x="21135" y="21221"/>
                      <a:pt x="20888" y="21600"/>
                      <a:pt x="20631" y="21600"/>
                    </a:cubicBezTo>
                    <a:lnTo>
                      <a:pt x="0" y="21600"/>
                    </a:lnTo>
                    <a:lnTo>
                      <a:pt x="0" y="0"/>
                    </a:lnTo>
                    <a:lnTo>
                      <a:pt x="20631" y="0"/>
                    </a:lnTo>
                    <a:cubicBezTo>
                      <a:pt x="20888" y="0"/>
                      <a:pt x="21135" y="379"/>
                      <a:pt x="21316" y="1054"/>
                    </a:cubicBezTo>
                    <a:cubicBezTo>
                      <a:pt x="21498" y="1730"/>
                      <a:pt x="21600" y="2645"/>
                      <a:pt x="21600" y="3600"/>
                    </a:cubicBezTo>
                    <a:close/>
                  </a:path>
                </a:pathLst>
              </a:custGeom>
              <a:grpFill/>
              <a:ln w="12700" cap="flat">
                <a:noFill/>
                <a:miter lim="400000"/>
              </a:ln>
              <a:effectLst/>
            </p:spPr>
            <p:txBody>
              <a:bodyPr wrap="square" lIns="45719" tIns="45719" rIns="45719" bIns="45719" numCol="1" anchor="ctr">
                <a:noAutofit/>
              </a:bodyPr>
              <a:lstStyle/>
              <a:p>
                <a:pPr marL="0" marR="0" lvl="0" indent="0" algn="ctr" defTabSz="1555750" rtl="0" eaLnBrk="1" fontAlgn="base" latinLnBrk="0" hangingPunct="1">
                  <a:lnSpc>
                    <a:spcPct val="90000"/>
                  </a:lnSpc>
                  <a:spcBef>
                    <a:spcPts val="300"/>
                  </a:spcBef>
                  <a:spcAft>
                    <a:spcPct val="0"/>
                  </a:spcAft>
                  <a:buClrTx/>
                  <a:buSzTx/>
                  <a:buFontTx/>
                  <a:buNone/>
                  <a:tabLst/>
                  <a:defRPr sz="3000" b="1"/>
                </a:pPr>
                <a:endParaRPr kumimoji="0" sz="30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Arial"/>
                </a:endParaRPr>
              </a:p>
            </p:txBody>
          </p:sp>
          <p:sp>
            <p:nvSpPr>
              <p:cNvPr id="278" name="Shape 278"/>
              <p:cNvSpPr/>
              <p:nvPr/>
            </p:nvSpPr>
            <p:spPr>
              <a:xfrm>
                <a:off x="0" y="73759"/>
                <a:ext cx="4027488" cy="689095"/>
              </a:xfrm>
              <a:prstGeom prst="rect">
                <a:avLst/>
              </a:prstGeom>
              <a:grpFill/>
              <a:ln w="12700" cap="flat">
                <a:solidFill>
                  <a:schemeClr val="tx1"/>
                </a:solidFill>
                <a:miter lim="400000"/>
              </a:ln>
              <a:effectLst/>
              <a:extLst>
                <a:ext uri="{C572A759-6A51-4108-AA02-DFA0A04FC94B}">
                  <ma14:wrappingTextBoxFlag xmlns:ma14="http://schemas.microsoft.com/office/mac/drawingml/2011/main" xmlns="" val="1"/>
                </a:ext>
              </a:extLst>
            </p:spPr>
            <p:txBody>
              <a:bodyPr wrap="square" lIns="122297" tIns="122297" rIns="122297" bIns="122297" numCol="1" anchor="ctr">
                <a:spAutoFit/>
              </a:bodyPr>
              <a:lstStyle/>
              <a:p>
                <a:pPr marL="457200" marR="0" lvl="1" indent="0" algn="ctr" defTabSz="1555750" rtl="0" eaLnBrk="1" fontAlgn="base" latinLnBrk="0" hangingPunct="1">
                  <a:lnSpc>
                    <a:spcPct val="90000"/>
                  </a:lnSpc>
                  <a:spcBef>
                    <a:spcPts val="500"/>
                  </a:spcBef>
                  <a:spcAft>
                    <a:spcPct val="0"/>
                  </a:spcAft>
                  <a:buClrTx/>
                  <a:buSzTx/>
                  <a:buFontTx/>
                  <a:buNone/>
                  <a:tabLst/>
                  <a:defRPr sz="3000" b="1"/>
                </a:pPr>
                <a:r>
                  <a:rPr kumimoji="0" sz="30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Arial"/>
                  </a:rPr>
                  <a:t>Keep people down</a:t>
                </a:r>
              </a:p>
            </p:txBody>
          </p:sp>
        </p:grpSp>
        <p:grpSp>
          <p:nvGrpSpPr>
            <p:cNvPr id="282" name="Group 282"/>
            <p:cNvGrpSpPr/>
            <p:nvPr/>
          </p:nvGrpSpPr>
          <p:grpSpPr>
            <a:xfrm>
              <a:off x="-1" y="0"/>
              <a:ext cx="3725865" cy="1046163"/>
              <a:chOff x="0" y="0"/>
              <a:chExt cx="3725863" cy="1046162"/>
            </a:xfrm>
            <a:grpFill/>
          </p:grpSpPr>
          <p:sp>
            <p:nvSpPr>
              <p:cNvPr id="280" name="Shape 280"/>
              <p:cNvSpPr/>
              <p:nvPr/>
            </p:nvSpPr>
            <p:spPr>
              <a:xfrm>
                <a:off x="0" y="0"/>
                <a:ext cx="3725864" cy="1046163"/>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2645"/>
                      <a:pt x="138" y="1730"/>
                      <a:pt x="383" y="1054"/>
                    </a:cubicBezTo>
                    <a:cubicBezTo>
                      <a:pt x="629" y="379"/>
                      <a:pt x="962" y="0"/>
                      <a:pt x="1309" y="0"/>
                    </a:cubicBezTo>
                    <a:lnTo>
                      <a:pt x="20291" y="0"/>
                    </a:lnTo>
                    <a:cubicBezTo>
                      <a:pt x="20638" y="0"/>
                      <a:pt x="20971" y="379"/>
                      <a:pt x="21217" y="1054"/>
                    </a:cubicBezTo>
                    <a:cubicBezTo>
                      <a:pt x="21462" y="1730"/>
                      <a:pt x="21600" y="2645"/>
                      <a:pt x="21600" y="3600"/>
                    </a:cubicBezTo>
                    <a:lnTo>
                      <a:pt x="21600" y="18000"/>
                    </a:lnTo>
                    <a:cubicBezTo>
                      <a:pt x="21600" y="18955"/>
                      <a:pt x="21462" y="19870"/>
                      <a:pt x="21217" y="20546"/>
                    </a:cubicBezTo>
                    <a:cubicBezTo>
                      <a:pt x="20971" y="21221"/>
                      <a:pt x="20638" y="21600"/>
                      <a:pt x="20291" y="21600"/>
                    </a:cubicBezTo>
                    <a:lnTo>
                      <a:pt x="1309" y="21600"/>
                    </a:lnTo>
                    <a:cubicBezTo>
                      <a:pt x="962" y="21600"/>
                      <a:pt x="629" y="21221"/>
                      <a:pt x="383" y="20546"/>
                    </a:cubicBezTo>
                    <a:cubicBezTo>
                      <a:pt x="138" y="19870"/>
                      <a:pt x="0" y="18955"/>
                      <a:pt x="0" y="18000"/>
                    </a:cubicBezTo>
                    <a:lnTo>
                      <a:pt x="0" y="3600"/>
                    </a:lnTo>
                    <a:close/>
                  </a:path>
                </a:pathLst>
              </a:custGeom>
              <a:grpFill/>
              <a:ln w="25400" cap="flat">
                <a:solidFill>
                  <a:srgbClr val="FFFFFF"/>
                </a:solidFill>
                <a:prstDash val="solid"/>
                <a:round/>
              </a:ln>
              <a:effectLst/>
            </p:spPr>
            <p:txBody>
              <a:bodyPr wrap="square" lIns="45719" tIns="45719" rIns="45719" bIns="45719" numCol="1" anchor="ctr">
                <a:noAutofit/>
              </a:bodyPr>
              <a:lstStyle/>
              <a:p>
                <a:pPr marL="0" marR="0" lvl="0" indent="0" algn="ctr" defTabSz="1911350" rtl="0" eaLnBrk="1" fontAlgn="base" latinLnBrk="0" hangingPunct="1">
                  <a:lnSpc>
                    <a:spcPct val="90000"/>
                  </a:lnSpc>
                  <a:spcBef>
                    <a:spcPts val="700"/>
                  </a:spcBef>
                  <a:spcAft>
                    <a:spcPct val="0"/>
                  </a:spcAft>
                  <a:buClrTx/>
                  <a:buSzTx/>
                  <a:buFontTx/>
                  <a:buNone/>
                  <a:tabLst/>
                  <a:defRPr sz="3000" b="1">
                    <a:solidFill>
                      <a:srgbClr val="FFFFFF"/>
                    </a:solidFill>
                  </a:defRPr>
                </a:pPr>
                <a:endParaRPr kumimoji="0" sz="3000" b="1" i="0" u="none" strike="noStrike" kern="1200" cap="none" spc="0" normalizeH="0" baseline="0" noProof="0">
                  <a:ln>
                    <a:noFill/>
                  </a:ln>
                  <a:solidFill>
                    <a:srgbClr val="FFFFFF"/>
                  </a:solidFill>
                  <a:effectLst/>
                  <a:uLnTx/>
                  <a:uFillTx/>
                  <a:latin typeface="Times New Roman" pitchFamily="18" charset="0"/>
                  <a:ea typeface="ＭＳ Ｐゴシック" pitchFamily="34" charset="-128"/>
                  <a:cs typeface="Arial"/>
                </a:endParaRPr>
              </a:p>
            </p:txBody>
          </p:sp>
          <p:sp>
            <p:nvSpPr>
              <p:cNvPr id="281" name="Shape 281"/>
              <p:cNvSpPr/>
              <p:nvPr/>
            </p:nvSpPr>
            <p:spPr>
              <a:xfrm>
                <a:off x="0" y="149388"/>
                <a:ext cx="3725864" cy="747387"/>
              </a:xfrm>
              <a:prstGeom prst="rect">
                <a:avLst/>
              </a:prstGeom>
              <a:grpFill/>
              <a:ln w="12700" cap="flat">
                <a:solidFill>
                  <a:schemeClr val="tx1"/>
                </a:solidFill>
                <a:miter lim="400000"/>
              </a:ln>
              <a:effectLst/>
              <a:extLst>
                <a:ext uri="{C572A759-6A51-4108-AA02-DFA0A04FC94B}">
                  <ma14:wrappingTextBoxFlag xmlns:ma14="http://schemas.microsoft.com/office/mac/drawingml/2011/main" xmlns="" val="1"/>
                </a:ext>
              </a:extLst>
            </p:spPr>
            <p:txBody>
              <a:bodyPr wrap="square" lIns="151442" tIns="151442" rIns="151442" bIns="151442" numCol="1" anchor="ctr">
                <a:spAutoFit/>
              </a:bodyPr>
              <a:lstStyle>
                <a:lvl1pPr algn="ctr" defTabSz="1911350">
                  <a:lnSpc>
                    <a:spcPct val="90000"/>
                  </a:lnSpc>
                  <a:spcBef>
                    <a:spcPts val="1200"/>
                  </a:spcBef>
                  <a:defRPr sz="3000" b="1">
                    <a:solidFill>
                      <a:srgbClr val="FFFFFF"/>
                    </a:solidFill>
                  </a:defRPr>
                </a:lvl1pPr>
              </a:lstStyle>
              <a:p>
                <a:pPr marL="0" marR="0" lvl="0" indent="0" algn="ctr" defTabSz="1911350" rtl="0" eaLnBrk="1" fontAlgn="base" latinLnBrk="0" hangingPunct="1">
                  <a:lnSpc>
                    <a:spcPct val="90000"/>
                  </a:lnSpc>
                  <a:spcBef>
                    <a:spcPts val="1200"/>
                  </a:spcBef>
                  <a:spcAft>
                    <a:spcPct val="0"/>
                  </a:spcAft>
                  <a:buClrTx/>
                  <a:buSzTx/>
                  <a:buFontTx/>
                  <a:buNone/>
                  <a:tabLst/>
                  <a:defRPr/>
                </a:pPr>
                <a:r>
                  <a:rPr kumimoji="0" sz="30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Arial"/>
                  </a:rPr>
                  <a:t>Discrimination</a:t>
                </a:r>
              </a:p>
            </p:txBody>
          </p:sp>
        </p:grpSp>
      </p:grpSp>
    </p:spTree>
    <p:extLst>
      <p:ext uri="{BB962C8B-B14F-4D97-AF65-F5344CB8AC3E}">
        <p14:creationId xmlns:p14="http://schemas.microsoft.com/office/powerpoint/2010/main" val="3411252985"/>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animBg="1" advAuto="0"/>
      <p:bldP spid="276" grpId="0" animBg="1" advAuto="0"/>
      <p:bldP spid="283" grpId="0"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p:nvPr/>
        </p:nvSpPr>
        <p:spPr>
          <a:xfrm>
            <a:off x="914400" y="533400"/>
            <a:ext cx="7440613" cy="1077218"/>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lIns="45719" rIns="45719">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sz="3400" b="1"/>
            </a:pPr>
            <a:r>
              <a:rPr kumimoji="0" sz="3600" b="1"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Arial"/>
              </a:rPr>
              <a:t>Discussion: </a:t>
            </a:r>
          </a:p>
          <a:p>
            <a:pPr marL="0" marR="0" lvl="0" indent="0" algn="ctr" defTabSz="914400" rtl="0" eaLnBrk="1" fontAlgn="base" latinLnBrk="0" hangingPunct="1">
              <a:lnSpc>
                <a:spcPct val="100000"/>
              </a:lnSpc>
              <a:spcBef>
                <a:spcPct val="0"/>
              </a:spcBef>
              <a:spcAft>
                <a:spcPct val="0"/>
              </a:spcAft>
              <a:buClrTx/>
              <a:buSzTx/>
              <a:buFontTx/>
              <a:buNone/>
              <a:tabLst/>
              <a:defRPr sz="2800" i="1"/>
            </a:pPr>
            <a:r>
              <a:rPr kumimoji="0" sz="2800" b="0" i="1"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Arial"/>
              </a:rPr>
              <a:t>Language, Labels, Attitudes, Behaviors</a:t>
            </a:r>
          </a:p>
        </p:txBody>
      </p:sp>
      <p:sp>
        <p:nvSpPr>
          <p:cNvPr id="254" name="Shape 254"/>
          <p:cNvSpPr/>
          <p:nvPr/>
        </p:nvSpPr>
        <p:spPr>
          <a:xfrm>
            <a:off x="484187" y="1752600"/>
            <a:ext cx="8355013" cy="3303468"/>
          </a:xfrm>
          <a:prstGeom prst="rect">
            <a:avLst/>
          </a:prstGeom>
          <a:ln w="12700">
            <a:miter lim="400000"/>
          </a:ln>
          <a:extLst>
            <a:ext uri="{C572A759-6A51-4108-AA02-DFA0A04FC94B}">
              <ma14:wrappingTextBoxFlag xmlns:ma14="http://schemas.microsoft.com/office/mac/drawingml/2011/main" xmlns="" xmlns:mv="urn:schemas-microsoft-com:mac:vml" xmlns:mc="http://schemas.openxmlformats.org/markup-compatibility/2006" val="1"/>
            </a:ext>
          </a:extLst>
        </p:spPr>
        <p:txBody>
          <a:bodyPr wrap="square" lIns="45719" rIns="45719">
            <a:spAutoFit/>
          </a:bodyPr>
          <a:lstStyle/>
          <a:p>
            <a:pPr marL="0" marR="0" lvl="0" indent="0" algn="l" defTabSz="914400" rtl="0" eaLnBrk="1" fontAlgn="base" latinLnBrk="0" hangingPunct="1">
              <a:lnSpc>
                <a:spcPct val="100000"/>
              </a:lnSpc>
              <a:spcBef>
                <a:spcPts val="600"/>
              </a:spcBef>
              <a:spcAft>
                <a:spcPct val="0"/>
              </a:spcAft>
              <a:buClrTx/>
              <a:buSzPct val="125000"/>
              <a:buFontTx/>
              <a:buChar char="•"/>
              <a:tabLst/>
              <a:defRPr sz="2800"/>
            </a:pPr>
            <a:r>
              <a:rPr kumimoji="0" sz="2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Arial"/>
              </a:rPr>
              <a:t>   </a:t>
            </a:r>
            <a:r>
              <a:rPr kumimoji="0" sz="2800" b="0" i="0" u="none" strike="noStrike" kern="1200" cap="none" spc="0" normalizeH="0" baseline="0" noProof="0" dirty="0">
                <a:ln>
                  <a:noFill/>
                </a:ln>
                <a:solidFill>
                  <a:srgbClr val="000000"/>
                </a:solidFill>
                <a:effectLst/>
                <a:uLnTx/>
                <a:uFillTx/>
                <a:latin typeface="+mn-lt"/>
                <a:ea typeface="ＭＳ Ｐゴシック" pitchFamily="34" charset="-128"/>
                <a:cs typeface="Arial"/>
              </a:rPr>
              <a:t>Specific</a:t>
            </a:r>
            <a:r>
              <a:rPr kumimoji="0" sz="2800" b="1" i="0" u="none" strike="noStrike" kern="1200" cap="none" spc="0" normalizeH="0" baseline="0" noProof="0" dirty="0">
                <a:ln>
                  <a:noFill/>
                </a:ln>
                <a:solidFill>
                  <a:srgbClr val="000000"/>
                </a:solidFill>
                <a:effectLst/>
                <a:uLnTx/>
                <a:uFillTx/>
                <a:latin typeface="+mn-lt"/>
                <a:ea typeface="ＭＳ Ｐゴシック" pitchFamily="34" charset="-128"/>
                <a:cs typeface="Arial"/>
              </a:rPr>
              <a:t> language, labels, attitudes and behaviors </a:t>
            </a:r>
            <a:r>
              <a:rPr kumimoji="0" sz="2800" b="0" i="0" u="none" strike="noStrike" kern="1200" cap="none" spc="0" normalizeH="0" baseline="0" noProof="0" dirty="0">
                <a:ln>
                  <a:noFill/>
                </a:ln>
                <a:solidFill>
                  <a:srgbClr val="000000"/>
                </a:solidFill>
                <a:effectLst/>
                <a:uLnTx/>
                <a:uFillTx/>
                <a:latin typeface="+mn-lt"/>
                <a:ea typeface="ＭＳ Ｐゴシック" pitchFamily="34" charset="-128"/>
                <a:cs typeface="Arial"/>
              </a:rPr>
              <a:t>you observed from </a:t>
            </a:r>
            <a:r>
              <a:rPr kumimoji="0" sz="2800" b="1" i="1" u="none" strike="noStrike" kern="1200" cap="none" spc="0" normalizeH="0" baseline="0" noProof="0" dirty="0">
                <a:ln>
                  <a:noFill/>
                </a:ln>
                <a:solidFill>
                  <a:srgbClr val="0509AB"/>
                </a:solidFill>
                <a:effectLst/>
                <a:uLnTx/>
                <a:uFillTx/>
                <a:latin typeface="+mn-lt"/>
                <a:ea typeface="ＭＳ Ｐゴシック" pitchFamily="34" charset="-128"/>
                <a:cs typeface="Arial"/>
              </a:rPr>
              <a:t>providers</a:t>
            </a:r>
            <a:r>
              <a:rPr kumimoji="0" sz="2800" b="1" i="1" u="none" strike="noStrike" kern="1200" cap="none" spc="0" normalizeH="0" baseline="0" noProof="0" dirty="0">
                <a:ln>
                  <a:noFill/>
                </a:ln>
                <a:solidFill>
                  <a:srgbClr val="000000"/>
                </a:solidFill>
                <a:effectLst/>
                <a:uLnTx/>
                <a:uFillTx/>
                <a:latin typeface="+mn-lt"/>
                <a:ea typeface="ＭＳ Ｐゴシック" pitchFamily="34" charset="-128"/>
                <a:cs typeface="Arial"/>
              </a:rPr>
              <a:t> </a:t>
            </a:r>
            <a:r>
              <a:rPr kumimoji="0" sz="2800" b="0" i="0" u="none" strike="noStrike" kern="1200" cap="none" spc="0" normalizeH="0" baseline="0" noProof="0" dirty="0">
                <a:ln>
                  <a:noFill/>
                </a:ln>
                <a:solidFill>
                  <a:srgbClr val="000000"/>
                </a:solidFill>
                <a:effectLst/>
                <a:uLnTx/>
                <a:uFillTx/>
                <a:latin typeface="+mn-lt"/>
                <a:ea typeface="ＭＳ Ｐゴシック" pitchFamily="34" charset="-128"/>
                <a:cs typeface="Arial"/>
              </a:rPr>
              <a:t>that may be stigmatizing</a:t>
            </a:r>
            <a:r>
              <a:rPr kumimoji="0" lang="en-US" sz="2800" b="0" i="0" u="none" strike="noStrike" kern="1200" cap="none" spc="0" normalizeH="0" baseline="0" noProof="0" dirty="0">
                <a:ln>
                  <a:noFill/>
                </a:ln>
                <a:solidFill>
                  <a:srgbClr val="000000"/>
                </a:solidFill>
                <a:effectLst/>
                <a:uLnTx/>
                <a:uFillTx/>
                <a:latin typeface="+mn-lt"/>
                <a:ea typeface="ＭＳ Ｐゴシック" pitchFamily="34" charset="-128"/>
                <a:cs typeface="Arial"/>
              </a:rPr>
              <a:t>?</a:t>
            </a:r>
            <a:endParaRPr kumimoji="0" sz="2800" b="0" i="0" u="none" strike="noStrike" kern="1200" cap="none" spc="0" normalizeH="0" baseline="0" noProof="0" dirty="0">
              <a:ln>
                <a:noFill/>
              </a:ln>
              <a:solidFill>
                <a:srgbClr val="000000"/>
              </a:solidFill>
              <a:effectLst/>
              <a:uLnTx/>
              <a:uFillTx/>
              <a:latin typeface="+mn-lt"/>
              <a:ea typeface="ＭＳ Ｐゴシック" pitchFamily="34" charset="-128"/>
              <a:cs typeface="Arial"/>
            </a:endParaRPr>
          </a:p>
          <a:p>
            <a:pPr marL="0" marR="0" lvl="0" indent="0" algn="l" defTabSz="914400" rtl="0" eaLnBrk="1" fontAlgn="base" latinLnBrk="0" hangingPunct="1">
              <a:lnSpc>
                <a:spcPct val="100000"/>
              </a:lnSpc>
              <a:spcBef>
                <a:spcPts val="400"/>
              </a:spcBef>
              <a:spcAft>
                <a:spcPct val="0"/>
              </a:spcAft>
              <a:buClrTx/>
              <a:buSzTx/>
              <a:buFontTx/>
              <a:buNone/>
              <a:tabLst/>
              <a:defRPr sz="1200"/>
            </a:pPr>
            <a:endParaRPr kumimoji="0" sz="1200" b="0" i="0" u="none" strike="noStrike" kern="1200" cap="none" spc="0" normalizeH="0" baseline="0" noProof="0" dirty="0">
              <a:ln>
                <a:noFill/>
              </a:ln>
              <a:solidFill>
                <a:srgbClr val="000000"/>
              </a:solidFill>
              <a:effectLst/>
              <a:uLnTx/>
              <a:uFillTx/>
              <a:latin typeface="+mn-lt"/>
              <a:ea typeface="ＭＳ Ｐゴシック" pitchFamily="34" charset="-128"/>
              <a:cs typeface="Arial"/>
            </a:endParaRPr>
          </a:p>
          <a:p>
            <a:pPr marL="0" marR="0" lvl="0" indent="0" algn="l" defTabSz="914400" rtl="0" eaLnBrk="1" fontAlgn="base" latinLnBrk="0" hangingPunct="1">
              <a:lnSpc>
                <a:spcPct val="100000"/>
              </a:lnSpc>
              <a:spcBef>
                <a:spcPts val="600"/>
              </a:spcBef>
              <a:spcAft>
                <a:spcPct val="0"/>
              </a:spcAft>
              <a:buClrTx/>
              <a:buSzPct val="125000"/>
              <a:buFontTx/>
              <a:buChar char="•"/>
              <a:tabLst/>
              <a:defRPr sz="2800"/>
            </a:pPr>
            <a:r>
              <a:rPr kumimoji="0" sz="2800" b="0" i="0" u="none" strike="noStrike" kern="1200" cap="none" spc="0" normalizeH="0" baseline="0" noProof="0" dirty="0">
                <a:ln>
                  <a:noFill/>
                </a:ln>
                <a:solidFill>
                  <a:srgbClr val="000000"/>
                </a:solidFill>
                <a:effectLst/>
                <a:uLnTx/>
                <a:uFillTx/>
                <a:latin typeface="+mn-lt"/>
                <a:ea typeface="ＭＳ Ｐゴシック" pitchFamily="34" charset="-128"/>
                <a:cs typeface="Arial"/>
              </a:rPr>
              <a:t>   Ways </a:t>
            </a:r>
            <a:r>
              <a:rPr kumimoji="0" sz="2800" b="1" i="1" u="none" strike="noStrike" kern="1200" cap="none" spc="0" normalizeH="0" baseline="0" noProof="0" dirty="0">
                <a:ln>
                  <a:noFill/>
                </a:ln>
                <a:solidFill>
                  <a:srgbClr val="0509AB"/>
                </a:solidFill>
                <a:effectLst/>
                <a:uLnTx/>
                <a:uFillTx/>
                <a:latin typeface="+mn-lt"/>
                <a:ea typeface="ＭＳ Ｐゴシック" pitchFamily="34" charset="-128"/>
                <a:cs typeface="Arial"/>
              </a:rPr>
              <a:t>participants</a:t>
            </a:r>
            <a:r>
              <a:rPr kumimoji="0" lang="en-US" sz="2800" b="0" i="0" u="none" strike="noStrike" kern="1200" cap="none" spc="0" normalizeH="0" baseline="0" noProof="0" dirty="0">
                <a:ln>
                  <a:noFill/>
                </a:ln>
                <a:solidFill>
                  <a:srgbClr val="000000"/>
                </a:solidFill>
                <a:effectLst/>
                <a:uLnTx/>
                <a:uFillTx/>
                <a:latin typeface="+mn-lt"/>
                <a:ea typeface="ＭＳ Ｐゴシック" pitchFamily="34" charset="-128"/>
                <a:cs typeface="Arial"/>
              </a:rPr>
              <a:t> </a:t>
            </a:r>
            <a:r>
              <a:rPr kumimoji="0" sz="2800" b="0" i="0" u="none" strike="noStrike" kern="1200" cap="none" spc="0" normalizeH="0" baseline="0" noProof="0" dirty="0">
                <a:ln>
                  <a:noFill/>
                </a:ln>
                <a:solidFill>
                  <a:srgbClr val="000000"/>
                </a:solidFill>
                <a:effectLst/>
                <a:uLnTx/>
                <a:uFillTx/>
                <a:latin typeface="+mn-lt"/>
                <a:ea typeface="ＭＳ Ｐゴシック" pitchFamily="34" charset="-128"/>
                <a:cs typeface="Arial"/>
              </a:rPr>
              <a:t>may </a:t>
            </a:r>
            <a:r>
              <a:rPr kumimoji="0" sz="2800" b="1" i="0" u="none" strike="noStrike" kern="1200" cap="none" spc="0" normalizeH="0" baseline="0" noProof="0" dirty="0">
                <a:ln>
                  <a:noFill/>
                </a:ln>
                <a:solidFill>
                  <a:srgbClr val="000000"/>
                </a:solidFill>
                <a:effectLst/>
                <a:uLnTx/>
                <a:uFillTx/>
                <a:latin typeface="+mn-lt"/>
                <a:ea typeface="ＭＳ Ｐゴシック" pitchFamily="34" charset="-128"/>
                <a:cs typeface="Arial"/>
              </a:rPr>
              <a:t>respond, react, feel…</a:t>
            </a:r>
          </a:p>
          <a:p>
            <a:pPr marL="0" marR="0" lvl="0" indent="0" algn="l" defTabSz="914400" rtl="0" eaLnBrk="1" fontAlgn="base" latinLnBrk="0" hangingPunct="1">
              <a:lnSpc>
                <a:spcPct val="100000"/>
              </a:lnSpc>
              <a:spcBef>
                <a:spcPts val="400"/>
              </a:spcBef>
              <a:spcAft>
                <a:spcPct val="0"/>
              </a:spcAft>
              <a:buClrTx/>
              <a:buSzTx/>
              <a:buFontTx/>
              <a:buNone/>
              <a:tabLst/>
              <a:defRPr sz="1200"/>
            </a:pPr>
            <a:endParaRPr kumimoji="0" sz="1200" b="1" i="0" u="none" strike="noStrike" kern="1200" cap="none" spc="0" normalizeH="0" baseline="0" noProof="0" dirty="0">
              <a:ln>
                <a:noFill/>
              </a:ln>
              <a:solidFill>
                <a:srgbClr val="000000"/>
              </a:solidFill>
              <a:effectLst/>
              <a:uLnTx/>
              <a:uFillTx/>
              <a:latin typeface="+mn-lt"/>
              <a:ea typeface="ＭＳ Ｐゴシック" pitchFamily="34" charset="-128"/>
              <a:cs typeface="Arial"/>
            </a:endParaRPr>
          </a:p>
          <a:p>
            <a:pPr marL="0" marR="0" lvl="0" indent="0" algn="l" defTabSz="914400" rtl="0" eaLnBrk="1" fontAlgn="base" latinLnBrk="0" hangingPunct="1">
              <a:lnSpc>
                <a:spcPct val="100000"/>
              </a:lnSpc>
              <a:spcBef>
                <a:spcPts val="600"/>
              </a:spcBef>
              <a:spcAft>
                <a:spcPct val="0"/>
              </a:spcAft>
              <a:buClrTx/>
              <a:buSzPct val="125000"/>
              <a:buFontTx/>
              <a:buChar char="•"/>
              <a:tabLst/>
              <a:defRPr sz="2800"/>
            </a:pPr>
            <a:r>
              <a:rPr kumimoji="0" sz="2800" b="0" i="0" u="none" strike="noStrike" kern="1200" cap="none" spc="0" normalizeH="0" baseline="0" noProof="0" dirty="0">
                <a:ln>
                  <a:noFill/>
                </a:ln>
                <a:solidFill>
                  <a:srgbClr val="000000"/>
                </a:solidFill>
                <a:effectLst/>
                <a:uLnTx/>
                <a:uFillTx/>
                <a:latin typeface="+mn-lt"/>
                <a:ea typeface="ＭＳ Ｐゴシック" pitchFamily="34" charset="-128"/>
                <a:cs typeface="Arial"/>
              </a:rPr>
              <a:t>   How</a:t>
            </a:r>
            <a:r>
              <a:rPr kumimoji="0" sz="2800" b="1" i="0" u="none" strike="noStrike" kern="1200" cap="none" spc="0" normalizeH="0" baseline="0" noProof="0" dirty="0">
                <a:ln>
                  <a:noFill/>
                </a:ln>
                <a:solidFill>
                  <a:srgbClr val="000000"/>
                </a:solidFill>
                <a:effectLst/>
                <a:uLnTx/>
                <a:uFillTx/>
                <a:latin typeface="+mn-lt"/>
                <a:ea typeface="ＭＳ Ｐゴシック" pitchFamily="34" charset="-128"/>
                <a:cs typeface="Arial"/>
              </a:rPr>
              <a:t> </a:t>
            </a:r>
            <a:r>
              <a:rPr kumimoji="0" sz="2800" b="1" i="1" u="none" strike="noStrike" kern="1200" cap="none" spc="0" normalizeH="0" baseline="0" noProof="0" dirty="0">
                <a:ln>
                  <a:noFill/>
                </a:ln>
                <a:solidFill>
                  <a:srgbClr val="0509AB"/>
                </a:solidFill>
                <a:effectLst/>
                <a:uLnTx/>
                <a:uFillTx/>
                <a:latin typeface="+mn-lt"/>
                <a:ea typeface="ＭＳ Ｐゴシック" pitchFamily="34" charset="-128"/>
                <a:cs typeface="Arial"/>
              </a:rPr>
              <a:t>you </a:t>
            </a:r>
            <a:r>
              <a:rPr kumimoji="0" sz="2800" b="0" i="0" u="none" strike="noStrike" kern="1200" cap="none" spc="0" normalizeH="0" baseline="0" noProof="0" dirty="0">
                <a:ln>
                  <a:noFill/>
                </a:ln>
                <a:solidFill>
                  <a:srgbClr val="000000"/>
                </a:solidFill>
                <a:effectLst/>
                <a:uLnTx/>
                <a:uFillTx/>
                <a:latin typeface="+mn-lt"/>
                <a:ea typeface="ＭＳ Ｐゴシック" pitchFamily="34" charset="-128"/>
                <a:cs typeface="Arial"/>
              </a:rPr>
              <a:t>can respond and communicate more effectively as a provider, focusing on </a:t>
            </a:r>
            <a:r>
              <a:rPr kumimoji="0" sz="2800" b="1" i="0" u="none" strike="noStrike" kern="1200" cap="none" spc="0" normalizeH="0" baseline="0" noProof="0" dirty="0">
                <a:ln>
                  <a:noFill/>
                </a:ln>
                <a:solidFill>
                  <a:srgbClr val="000000"/>
                </a:solidFill>
                <a:effectLst/>
                <a:uLnTx/>
                <a:uFillTx/>
                <a:latin typeface="+mn-lt"/>
                <a:ea typeface="ＭＳ Ｐゴシック" pitchFamily="34" charset="-128"/>
                <a:cs typeface="Arial"/>
              </a:rPr>
              <a:t>key elements of stigma, language, &amp; labels.</a:t>
            </a:r>
          </a:p>
        </p:txBody>
      </p:sp>
    </p:spTree>
    <p:extLst>
      <p:ext uri="{BB962C8B-B14F-4D97-AF65-F5344CB8AC3E}">
        <p14:creationId xmlns:p14="http://schemas.microsoft.com/office/powerpoint/2010/main" val="1987162859"/>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r>
              <a:rPr lang="en-US" altLang="en-US" b="1" dirty="0"/>
              <a:t>Language</a:t>
            </a:r>
          </a:p>
        </p:txBody>
      </p:sp>
      <p:sp>
        <p:nvSpPr>
          <p:cNvPr id="22531" name="Content Placeholder 2"/>
          <p:cNvSpPr>
            <a:spLocks noGrp="1"/>
          </p:cNvSpPr>
          <p:nvPr>
            <p:ph sz="quarter" idx="1"/>
          </p:nvPr>
        </p:nvSpPr>
        <p:spPr>
          <a:xfrm>
            <a:off x="766762" y="1371600"/>
            <a:ext cx="7845425" cy="4724400"/>
          </a:xfrm>
        </p:spPr>
        <p:txBody>
          <a:bodyPr/>
          <a:lstStyle/>
          <a:p>
            <a:pPr algn="ctr">
              <a:buFont typeface="Wingdings" panose="05000000000000000000" pitchFamily="2" charset="2"/>
              <a:buNone/>
            </a:pPr>
            <a:r>
              <a:rPr lang="en-US" altLang="en-US" sz="3600" dirty="0"/>
              <a:t>Junkies, Dope Fiends</a:t>
            </a:r>
          </a:p>
          <a:p>
            <a:pPr algn="ctr">
              <a:buFont typeface="Wingdings" panose="05000000000000000000" pitchFamily="2" charset="2"/>
              <a:buNone/>
            </a:pPr>
            <a:r>
              <a:rPr lang="en-US" altLang="en-US" sz="3600" dirty="0"/>
              <a:t>Crack-heads, Crack Babies </a:t>
            </a:r>
          </a:p>
          <a:p>
            <a:pPr algn="ctr">
              <a:buFont typeface="Wingdings" panose="05000000000000000000" pitchFamily="2" charset="2"/>
              <a:buNone/>
            </a:pPr>
            <a:r>
              <a:rPr lang="en-US" altLang="en-US" sz="3600" dirty="0"/>
              <a:t>Drug Addicts, Drug Abusers</a:t>
            </a:r>
          </a:p>
          <a:p>
            <a:pPr algn="ctr">
              <a:buFont typeface="Wingdings" panose="05000000000000000000" pitchFamily="2" charset="2"/>
              <a:buNone/>
            </a:pPr>
            <a:r>
              <a:rPr lang="en-US" altLang="en-US" sz="3600" dirty="0"/>
              <a:t>Drug Users, People Who Use Drugs</a:t>
            </a:r>
          </a:p>
          <a:p>
            <a:pPr algn="ctr">
              <a:buFont typeface="Wingdings" panose="05000000000000000000" pitchFamily="2" charset="2"/>
              <a:buNone/>
            </a:pPr>
            <a:r>
              <a:rPr lang="en-US" altLang="en-US" sz="3600" dirty="0"/>
              <a:t>Drug Use, Drug Abuse, Drug Misuse</a:t>
            </a:r>
            <a:endParaRPr lang="en-US" altLang="en-US" sz="1600" dirty="0"/>
          </a:p>
          <a:p>
            <a:pPr algn="ctr">
              <a:buFont typeface="Wingdings" panose="05000000000000000000" pitchFamily="2" charset="2"/>
              <a:buNone/>
            </a:pPr>
            <a:r>
              <a:rPr lang="en-US" altLang="en-US" sz="3600" dirty="0"/>
              <a:t>Clean and Dirty</a:t>
            </a:r>
            <a:endParaRPr lang="en-US" altLang="en-US" sz="1600" dirty="0"/>
          </a:p>
          <a:p>
            <a:pPr algn="ctr">
              <a:buFont typeface="Wingdings" panose="05000000000000000000" pitchFamily="2" charset="2"/>
              <a:buNone/>
            </a:pPr>
            <a:r>
              <a:rPr lang="en-US" altLang="en-US" sz="3600" dirty="0"/>
              <a:t>Relapse vs. Lapse</a:t>
            </a:r>
          </a:p>
        </p:txBody>
      </p:sp>
    </p:spTree>
    <p:extLst>
      <p:ext uri="{BB962C8B-B14F-4D97-AF65-F5344CB8AC3E}">
        <p14:creationId xmlns:p14="http://schemas.microsoft.com/office/powerpoint/2010/main" val="1240000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5"/>
          <p:cNvSpPr>
            <a:spLocks noChangeArrowheads="1"/>
          </p:cNvSpPr>
          <p:nvPr/>
        </p:nvSpPr>
        <p:spPr bwMode="auto">
          <a:xfrm>
            <a:off x="381000" y="2133600"/>
            <a:ext cx="8534400" cy="21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46038" tIns="46038" rIns="46038" bIns="46038">
            <a:spAutoFit/>
          </a:bodyPr>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en-US" sz="4400" b="1" i="0" strike="noStrike" kern="1200" cap="none" spc="0" normalizeH="0" baseline="0" noProof="0" dirty="0">
                <a:ln>
                  <a:noFill/>
                </a:ln>
                <a:solidFill>
                  <a:srgbClr val="000000"/>
                </a:solidFill>
                <a:effectLst/>
                <a:uLnTx/>
                <a:uFillTx/>
                <a:latin typeface="Calibri" charset="0"/>
                <a:ea typeface="ＭＳ Ｐゴシック" charset="0"/>
                <a:cs typeface="Arial"/>
              </a:rPr>
              <a:t>Principles of Harm Reduction  in Relation to Substance Use Treatment</a:t>
            </a:r>
          </a:p>
        </p:txBody>
      </p:sp>
    </p:spTree>
    <p:extLst>
      <p:ext uri="{BB962C8B-B14F-4D97-AF65-F5344CB8AC3E}">
        <p14:creationId xmlns:p14="http://schemas.microsoft.com/office/powerpoint/2010/main" val="2349534860"/>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04800" y="685800"/>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p>
            <a:pPr algn="ctr">
              <a:defRPr/>
            </a:pPr>
            <a:r>
              <a:rPr lang="en-US" sz="3600" b="1" dirty="0">
                <a:solidFill>
                  <a:srgbClr val="000000"/>
                </a:solidFill>
                <a:latin typeface="Calibri" charset="0"/>
                <a:ea typeface="MS PGothic" charset="0"/>
                <a:cs typeface="MS PGothic" charset="0"/>
              </a:rPr>
              <a:t>Principles of Harm Reduction</a:t>
            </a:r>
          </a:p>
        </p:txBody>
      </p:sp>
      <p:sp>
        <p:nvSpPr>
          <p:cNvPr id="4" name="Content Placeholder 5"/>
          <p:cNvSpPr txBox="1">
            <a:spLocks/>
          </p:cNvSpPr>
          <p:nvPr/>
        </p:nvSpPr>
        <p:spPr>
          <a:xfrm>
            <a:off x="1600200" y="1752600"/>
            <a:ext cx="5867400" cy="4038600"/>
          </a:xfrm>
          <a:prstGeom prst="rect">
            <a:avLst/>
          </a:prstGeom>
          <a:solidFill>
            <a:schemeClr val="bg1"/>
          </a:solidFill>
          <a:ln w="19050">
            <a:solidFill>
              <a:schemeClr val="tx1"/>
            </a:solidFill>
          </a:ln>
        </p:spPr>
        <p:txBody>
          <a:bodyPr/>
          <a:lstStyle>
            <a:lvl1pPr marL="342900" indent="-342900"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1pPr>
            <a:lvl2pPr marL="782638" indent="-325438"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2pPr>
            <a:lvl3pPr marL="1219200" indent="-304800"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3pPr>
            <a:lvl4pPr marL="1736725" indent="-365125"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4pPr>
            <a:lvl5pPr marL="2193925" indent="-342900" algn="l" rtl="0" eaLnBrk="0" fontAlgn="base" hangingPunct="0">
              <a:spcBef>
                <a:spcPts val="700"/>
              </a:spcBef>
              <a:spcAft>
                <a:spcPct val="0"/>
              </a:spcAft>
              <a:buFont typeface="Arial" pitchFamily="34" charset="0"/>
              <a:buChar char="»"/>
              <a:defRPr sz="3200">
                <a:solidFill>
                  <a:srgbClr val="000000"/>
                </a:solidFill>
                <a:latin typeface="+mn-lt"/>
                <a:ea typeface="ＭＳ Ｐゴシック" pitchFamily="34" charset="-128"/>
                <a:cs typeface="+mn-cs"/>
              </a:defRPr>
            </a:lvl5pPr>
            <a:lvl6pPr marL="26511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6pPr>
            <a:lvl7pPr marL="31083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7pPr>
            <a:lvl8pPr marL="35655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8pPr>
            <a:lvl9pPr marL="4022725" indent="-342900" algn="l" rtl="0" eaLnBrk="0" fontAlgn="base" hangingPunct="0">
              <a:spcBef>
                <a:spcPts val="700"/>
              </a:spcBef>
              <a:spcAft>
                <a:spcPct val="0"/>
              </a:spcAft>
              <a:buFont typeface="Arial" charset="0"/>
              <a:buChar char="»"/>
              <a:defRPr sz="3200">
                <a:solidFill>
                  <a:srgbClr val="000000"/>
                </a:solidFill>
                <a:latin typeface="+mn-lt"/>
                <a:ea typeface="Arial" charset="0"/>
                <a:cs typeface="+mn-cs"/>
              </a:defRPr>
            </a:lvl9pPr>
          </a:lstStyle>
          <a:p>
            <a:pPr>
              <a:lnSpc>
                <a:spcPct val="150000"/>
              </a:lnSpc>
              <a:spcBef>
                <a:spcPts val="0"/>
              </a:spcBef>
              <a:buFont typeface="Wingdings" panose="05000000000000000000" pitchFamily="2" charset="2"/>
              <a:buChar char="§"/>
              <a:defRPr/>
            </a:pPr>
            <a:r>
              <a:rPr lang="en-US" altLang="en-US" sz="2800" kern="0" dirty="0"/>
              <a:t>Health and Dignity</a:t>
            </a:r>
          </a:p>
          <a:p>
            <a:pPr>
              <a:lnSpc>
                <a:spcPct val="150000"/>
              </a:lnSpc>
              <a:spcBef>
                <a:spcPts val="0"/>
              </a:spcBef>
              <a:buFont typeface="Wingdings" panose="05000000000000000000" pitchFamily="2" charset="2"/>
              <a:buChar char="§"/>
              <a:defRPr/>
            </a:pPr>
            <a:r>
              <a:rPr lang="en-US" altLang="en-US" sz="2800" kern="0" dirty="0"/>
              <a:t>Participant-Centered</a:t>
            </a:r>
          </a:p>
          <a:p>
            <a:pPr>
              <a:lnSpc>
                <a:spcPct val="150000"/>
              </a:lnSpc>
              <a:spcBef>
                <a:spcPts val="0"/>
              </a:spcBef>
              <a:buFont typeface="Wingdings" panose="05000000000000000000" pitchFamily="2" charset="2"/>
              <a:buChar char="§"/>
              <a:defRPr/>
            </a:pPr>
            <a:r>
              <a:rPr lang="en-US" altLang="en-US" sz="2800" kern="0" dirty="0"/>
              <a:t>Participant Involvement</a:t>
            </a:r>
          </a:p>
          <a:p>
            <a:pPr>
              <a:lnSpc>
                <a:spcPct val="150000"/>
              </a:lnSpc>
              <a:spcBef>
                <a:spcPts val="0"/>
              </a:spcBef>
              <a:buFont typeface="Wingdings" panose="05000000000000000000" pitchFamily="2" charset="2"/>
              <a:buChar char="§"/>
              <a:defRPr/>
            </a:pPr>
            <a:r>
              <a:rPr lang="en-US" altLang="en-US" sz="2800" kern="0" dirty="0"/>
              <a:t>Participant Self-Rule</a:t>
            </a:r>
          </a:p>
          <a:p>
            <a:pPr>
              <a:lnSpc>
                <a:spcPct val="150000"/>
              </a:lnSpc>
              <a:spcBef>
                <a:spcPts val="0"/>
              </a:spcBef>
              <a:buFont typeface="Wingdings" panose="05000000000000000000" pitchFamily="2" charset="2"/>
              <a:buChar char="§"/>
              <a:defRPr/>
            </a:pPr>
            <a:r>
              <a:rPr lang="en-US" altLang="en-US" sz="2800" kern="0" dirty="0"/>
              <a:t>Recognize Inequalities &amp; Injustices</a:t>
            </a:r>
          </a:p>
          <a:p>
            <a:pPr>
              <a:lnSpc>
                <a:spcPct val="150000"/>
              </a:lnSpc>
              <a:spcBef>
                <a:spcPts val="0"/>
              </a:spcBef>
              <a:buFont typeface="Wingdings" panose="05000000000000000000" pitchFamily="2" charset="2"/>
              <a:buChar char="§"/>
              <a:defRPr/>
            </a:pPr>
            <a:r>
              <a:rPr lang="en-US" altLang="en-US" sz="2800" kern="0" dirty="0"/>
              <a:t>Practical and Realistic</a:t>
            </a:r>
            <a:endParaRPr lang="en-US" sz="2800" kern="0" dirty="0"/>
          </a:p>
        </p:txBody>
      </p:sp>
    </p:spTree>
    <p:extLst>
      <p:ext uri="{BB962C8B-B14F-4D97-AF65-F5344CB8AC3E}">
        <p14:creationId xmlns:p14="http://schemas.microsoft.com/office/powerpoint/2010/main" val="1195744760"/>
      </p:ext>
    </p:ext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0"/>
            <a:ext cx="8686800" cy="2677656"/>
          </a:xfrm>
          <a:prstGeom prst="rect">
            <a:avLst/>
          </a:prstGeom>
          <a:noFill/>
        </p:spPr>
        <p:txBody>
          <a:bodyPr wrap="square" rtlCol="0">
            <a:spAutoFit/>
          </a:bodyPr>
          <a:lstStyle/>
          <a:p>
            <a:pPr algn="just"/>
            <a:r>
              <a:rPr lang="en-US" sz="3600" dirty="0">
                <a:latin typeface="+mn-lt"/>
              </a:rPr>
              <a:t>How can applying a harm reduction approach to our work protect and re-engage people who experience relapse during their TX &amp; recovery journey?</a:t>
            </a:r>
          </a:p>
          <a:p>
            <a:endParaRPr lang="en-US" dirty="0"/>
          </a:p>
        </p:txBody>
      </p:sp>
    </p:spTree>
    <p:extLst>
      <p:ext uri="{BB962C8B-B14F-4D97-AF65-F5344CB8AC3E}">
        <p14:creationId xmlns:p14="http://schemas.microsoft.com/office/powerpoint/2010/main" val="33174488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5"/>
          <p:cNvSpPr>
            <a:spLocks noChangeArrowheads="1"/>
          </p:cNvSpPr>
          <p:nvPr/>
        </p:nvSpPr>
        <p:spPr bwMode="auto">
          <a:xfrm>
            <a:off x="914400" y="2667000"/>
            <a:ext cx="7543800" cy="92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46038" tIns="46038" rIns="46038" bIns="46038">
            <a:spAutoFit/>
          </a:bodyPr>
          <a:lstStyle/>
          <a:p>
            <a:pPr algn="ctr" hangingPunct="0">
              <a:defRPr/>
            </a:pPr>
            <a:r>
              <a:rPr lang="en-US" sz="5400" b="1" dirty="0">
                <a:solidFill>
                  <a:srgbClr val="000000"/>
                </a:solidFill>
                <a:latin typeface="Calibri" charset="0"/>
                <a:ea typeface="ＭＳ Ｐゴシック" charset="0"/>
              </a:rPr>
              <a:t>Effective Attributes</a:t>
            </a:r>
          </a:p>
        </p:txBody>
      </p:sp>
    </p:spTree>
    <p:extLst>
      <p:ext uri="{BB962C8B-B14F-4D97-AF65-F5344CB8AC3E}">
        <p14:creationId xmlns:p14="http://schemas.microsoft.com/office/powerpoint/2010/main" val="1657653460"/>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685800"/>
            <a:ext cx="4830681" cy="769441"/>
          </a:xfrm>
          <a:prstGeom prst="rect">
            <a:avLst/>
          </a:prstGeom>
          <a:noFill/>
        </p:spPr>
        <p:txBody>
          <a:bodyPr wrap="none" rtlCol="0">
            <a:spAutoFit/>
          </a:bodyPr>
          <a:lstStyle/>
          <a:p>
            <a:r>
              <a:rPr lang="en-US" sz="4400" i="1" dirty="0">
                <a:latin typeface="+mj-lt"/>
              </a:rPr>
              <a:t>Small Group Activity</a:t>
            </a:r>
          </a:p>
        </p:txBody>
      </p:sp>
      <p:sp>
        <p:nvSpPr>
          <p:cNvPr id="4" name="TextBox 3"/>
          <p:cNvSpPr txBox="1"/>
          <p:nvPr/>
        </p:nvSpPr>
        <p:spPr>
          <a:xfrm flipH="1">
            <a:off x="762000" y="1600200"/>
            <a:ext cx="8077199" cy="4524315"/>
          </a:xfrm>
          <a:prstGeom prst="rect">
            <a:avLst/>
          </a:prstGeom>
          <a:noFill/>
        </p:spPr>
        <p:txBody>
          <a:bodyPr wrap="square" rtlCol="0">
            <a:spAutoFit/>
          </a:bodyPr>
          <a:lstStyle/>
          <a:p>
            <a:pPr marL="457200" indent="-457200">
              <a:buAutoNum type="arabicPeriod"/>
              <a:defRPr/>
            </a:pPr>
            <a:r>
              <a:rPr lang="en-US" altLang="en-US" sz="3200" dirty="0">
                <a:latin typeface="+mn-lt"/>
              </a:rPr>
              <a:t>What attributes (including skills and characteristics) of substance use treatment providers support the application of harm reduction and its principles. What support do you need to maintain these?</a:t>
            </a:r>
          </a:p>
          <a:p>
            <a:pPr marL="457200" indent="-457200">
              <a:buAutoNum type="arabicPeriod"/>
              <a:defRPr/>
            </a:pPr>
            <a:endParaRPr lang="en-US" altLang="en-US" sz="3200" dirty="0">
              <a:latin typeface="+mn-lt"/>
            </a:endParaRPr>
          </a:p>
          <a:p>
            <a:pPr marL="457200" indent="-457200">
              <a:buAutoNum type="arabicPeriod"/>
              <a:defRPr/>
            </a:pPr>
            <a:r>
              <a:rPr lang="en-US" altLang="en-US" sz="3200" dirty="0">
                <a:latin typeface="+mn-lt"/>
              </a:rPr>
              <a:t>What might get in the way? (Approaches/attitudes/ characteristics &amp; how can these be avoided or overcome)</a:t>
            </a:r>
          </a:p>
        </p:txBody>
      </p:sp>
    </p:spTree>
    <p:extLst>
      <p:ext uri="{BB962C8B-B14F-4D97-AF65-F5344CB8AC3E}">
        <p14:creationId xmlns:p14="http://schemas.microsoft.com/office/powerpoint/2010/main" val="2425859217"/>
      </p:ext>
    </p:extLst>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8305800" cy="5509200"/>
          </a:xfrm>
          <a:prstGeom prst="rect">
            <a:avLst/>
          </a:prstGeom>
          <a:noFill/>
        </p:spPr>
        <p:txBody>
          <a:bodyPr wrap="square" rtlCol="0">
            <a:spAutoFit/>
          </a:bodyPr>
          <a:lstStyle/>
          <a:p>
            <a:pPr algn="ctr"/>
            <a:r>
              <a:rPr lang="en-US" sz="4000" b="1" u="sng" dirty="0">
                <a:latin typeface="+mj-lt"/>
              </a:rPr>
              <a:t>Extra Engagement Tips &amp; Strategies</a:t>
            </a:r>
          </a:p>
          <a:p>
            <a:endParaRPr lang="en-US" sz="3200" b="1" dirty="0">
              <a:latin typeface="+mj-lt"/>
            </a:endParaRPr>
          </a:p>
          <a:p>
            <a:r>
              <a:rPr lang="en-US" sz="3200" b="1" dirty="0">
                <a:latin typeface="+mj-lt"/>
              </a:rPr>
              <a:t>Some extra ways to maintain positive attributes we just identified and help to overcome things that get in the way: </a:t>
            </a:r>
          </a:p>
          <a:p>
            <a:endParaRPr lang="en-US" sz="3200" dirty="0">
              <a:latin typeface="+mj-lt"/>
            </a:endParaRPr>
          </a:p>
          <a:p>
            <a:pPr marL="457200" indent="-457200">
              <a:buFont typeface="Arial" panose="020B0604020202020204" pitchFamily="34" charset="0"/>
              <a:buChar char="•"/>
            </a:pPr>
            <a:r>
              <a:rPr lang="en-US" sz="3200" dirty="0">
                <a:latin typeface="+mj-lt"/>
              </a:rPr>
              <a:t>Motivational Interviewing</a:t>
            </a:r>
          </a:p>
          <a:p>
            <a:pPr marL="457200" indent="-457200">
              <a:buFont typeface="Arial" panose="020B0604020202020204" pitchFamily="34" charset="0"/>
              <a:buChar char="•"/>
            </a:pPr>
            <a:r>
              <a:rPr lang="en-US" sz="3200" dirty="0">
                <a:latin typeface="+mj-lt"/>
              </a:rPr>
              <a:t>Stages of change</a:t>
            </a:r>
          </a:p>
          <a:p>
            <a:pPr marL="457200" indent="-457200">
              <a:buFont typeface="Arial" panose="020B0604020202020204" pitchFamily="34" charset="0"/>
              <a:buChar char="•"/>
            </a:pPr>
            <a:r>
              <a:rPr lang="en-US" sz="3200" dirty="0">
                <a:latin typeface="+mj-lt"/>
              </a:rPr>
              <a:t>Supportive Referrals</a:t>
            </a:r>
          </a:p>
          <a:p>
            <a:pPr marL="457200" indent="-457200">
              <a:buFont typeface="Arial" panose="020B0604020202020204" pitchFamily="34" charset="0"/>
              <a:buChar char="•"/>
            </a:pPr>
            <a:r>
              <a:rPr lang="en-US" sz="3200" dirty="0">
                <a:latin typeface="+mj-lt"/>
              </a:rPr>
              <a:t>Person centered Counseling/Therapy</a:t>
            </a:r>
            <a:endParaRPr lang="en-US" dirty="0"/>
          </a:p>
          <a:p>
            <a:endParaRPr lang="en-US" dirty="0"/>
          </a:p>
        </p:txBody>
      </p:sp>
    </p:spTree>
    <p:extLst>
      <p:ext uri="{BB962C8B-B14F-4D97-AF65-F5344CB8AC3E}">
        <p14:creationId xmlns:p14="http://schemas.microsoft.com/office/powerpoint/2010/main" val="4066357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743200"/>
            <a:ext cx="8153400" cy="830997"/>
          </a:xfrm>
          <a:prstGeom prst="rect">
            <a:avLst/>
          </a:prstGeom>
          <a:noFill/>
        </p:spPr>
        <p:txBody>
          <a:bodyPr wrap="square" rtlCol="0">
            <a:spAutoFit/>
          </a:bodyPr>
          <a:lstStyle/>
          <a:p>
            <a:pPr algn="ctr"/>
            <a:r>
              <a:rPr lang="en-US" sz="4800" b="1" dirty="0">
                <a:latin typeface="+mj-lt"/>
              </a:rPr>
              <a:t>Motivational Interviewing</a:t>
            </a:r>
          </a:p>
        </p:txBody>
      </p:sp>
    </p:spTree>
    <p:extLst>
      <p:ext uri="{BB962C8B-B14F-4D97-AF65-F5344CB8AC3E}">
        <p14:creationId xmlns:p14="http://schemas.microsoft.com/office/powerpoint/2010/main" val="4083498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ctrTitle" idx="4294967295"/>
          </p:nvPr>
        </p:nvSpPr>
        <p:spPr bwMode="auto">
          <a:xfrm>
            <a:off x="685800" y="1461247"/>
            <a:ext cx="7848600" cy="419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30000"/>
              </a:lnSpc>
            </a:pPr>
            <a:r>
              <a:rPr lang="en-US" altLang="en-US" sz="3500" dirty="0">
                <a:cs typeface="Arial" pitchFamily="34" charset="0"/>
              </a:rPr>
              <a:t>To provide an introduction to the philosophy and practices of harm reduction with regards to substance use and sexual risk behavior for practitioners working in substance use treatment programs and/or settings.</a:t>
            </a:r>
            <a:endParaRPr lang="en-US" altLang="en-US" sz="3500" dirty="0"/>
          </a:p>
        </p:txBody>
      </p:sp>
      <p:sp>
        <p:nvSpPr>
          <p:cNvPr id="153603" name="Rectangle 2"/>
          <p:cNvSpPr txBox="1">
            <a:spLocks noChangeArrowheads="1"/>
          </p:cNvSpPr>
          <p:nvPr/>
        </p:nvSpPr>
        <p:spPr bwMode="auto">
          <a:xfrm>
            <a:off x="838200" y="638175"/>
            <a:ext cx="75438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n-US" sz="3600" b="1" dirty="0">
                <a:latin typeface="Calibri" pitchFamily="34" charset="0"/>
              </a:rPr>
              <a:t>Workshop Goal</a:t>
            </a:r>
          </a:p>
        </p:txBody>
      </p:sp>
    </p:spTree>
    <p:extLst>
      <p:ext uri="{BB962C8B-B14F-4D97-AF65-F5344CB8AC3E}">
        <p14:creationId xmlns:p14="http://schemas.microsoft.com/office/powerpoint/2010/main" val="1888732357"/>
      </p:ext>
    </p:extLst>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txBox="1">
            <a:spLocks noChangeArrowheads="1"/>
          </p:cNvSpPr>
          <p:nvPr/>
        </p:nvSpPr>
        <p:spPr bwMode="auto">
          <a:xfrm>
            <a:off x="76200" y="2667000"/>
            <a:ext cx="5867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buFont typeface="Wingdings" pitchFamily="2" charset="2"/>
              <a:buNone/>
            </a:pPr>
            <a:r>
              <a:rPr lang="en-US" altLang="en-US" sz="2800">
                <a:latin typeface="Arial" charset="0"/>
                <a:cs typeface="Arial" charset="0"/>
              </a:rPr>
              <a:t>To elicit self-motivational statements from the client about change and to direct these statements toward change.</a:t>
            </a:r>
          </a:p>
        </p:txBody>
      </p:sp>
      <p:sp>
        <p:nvSpPr>
          <p:cNvPr id="6" name="TextBox 5"/>
          <p:cNvSpPr txBox="1"/>
          <p:nvPr/>
        </p:nvSpPr>
        <p:spPr>
          <a:xfrm>
            <a:off x="762000" y="609600"/>
            <a:ext cx="7696200" cy="1447800"/>
          </a:xfrm>
          <a:prstGeom prst="rect">
            <a:avLst/>
          </a:prstGeom>
        </p:spPr>
        <p:txBody>
          <a:bodyPr wrap="none">
            <a:normAutofit/>
          </a:bodyPr>
          <a:lstStyle/>
          <a:p>
            <a:pPr algn="ctr" eaLnBrk="0" hangingPunct="0">
              <a:buClr>
                <a:schemeClr val="accent6">
                  <a:lumMod val="75000"/>
                </a:schemeClr>
              </a:buClr>
              <a:defRPr/>
            </a:pPr>
            <a:r>
              <a:rPr lang="en-US" sz="4000" b="1" dirty="0">
                <a:latin typeface="Arial" pitchFamily="34" charset="0"/>
                <a:ea typeface="+mn-ea"/>
              </a:rPr>
              <a:t>Goal of</a:t>
            </a:r>
          </a:p>
          <a:p>
            <a:pPr algn="ctr" eaLnBrk="0" hangingPunct="0">
              <a:buClr>
                <a:schemeClr val="accent6">
                  <a:lumMod val="75000"/>
                </a:schemeClr>
              </a:buClr>
              <a:defRPr/>
            </a:pPr>
            <a:r>
              <a:rPr lang="en-US" sz="4000" b="1" dirty="0">
                <a:latin typeface="Arial" pitchFamily="34" charset="0"/>
                <a:ea typeface="+mn-ea"/>
              </a:rPr>
              <a:t>Motivational Interviewing</a:t>
            </a:r>
          </a:p>
          <a:p>
            <a:pPr algn="ctr" eaLnBrk="0" hangingPunct="0">
              <a:buClr>
                <a:schemeClr val="accent6">
                  <a:lumMod val="75000"/>
                </a:schemeClr>
              </a:buClr>
              <a:defRPr/>
            </a:pPr>
            <a:endParaRPr lang="en-US" sz="4000" b="1" dirty="0">
              <a:solidFill>
                <a:srgbClr val="9900CC"/>
              </a:solidFill>
              <a:latin typeface="Arial" pitchFamily="34" charset="0"/>
              <a:ea typeface="+mn-ea"/>
            </a:endParaRPr>
          </a:p>
        </p:txBody>
      </p:sp>
      <p:pic>
        <p:nvPicPr>
          <p:cNvPr id="79876" name="Picture 6" descr="http://www.fitfabcities.com/wp-content/uploads/2012/10/motivation-monday-10-2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2057400"/>
            <a:ext cx="121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4" descr="http://www.fangraphs.com/blogs/wp-content/uploads/2011/08/two-people-talkin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425" y="3733800"/>
            <a:ext cx="31527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511144"/>
      </p:ext>
    </p:extLst>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1143000" y="609600"/>
            <a:ext cx="7315200" cy="1447800"/>
          </a:xfrm>
          <a:prstGeom prst="rect">
            <a:avLst/>
          </a:prstGeom>
        </p:spPr>
        <p:txBody>
          <a:bodyPr/>
          <a:lstStyle/>
          <a:p>
            <a:pPr algn="ctr" fontAlgn="auto">
              <a:spcAft>
                <a:spcPts val="0"/>
              </a:spcAft>
              <a:defRPr/>
            </a:pPr>
            <a:r>
              <a:rPr lang="en-US" sz="3500" b="1" dirty="0">
                <a:latin typeface="Arial" charset="0"/>
                <a:ea typeface="+mj-ea"/>
                <a:cs typeface="+mj-cs"/>
              </a:rPr>
              <a:t>Why Use </a:t>
            </a:r>
          </a:p>
          <a:p>
            <a:pPr algn="ctr" fontAlgn="auto">
              <a:spcAft>
                <a:spcPts val="0"/>
              </a:spcAft>
              <a:defRPr/>
            </a:pPr>
            <a:r>
              <a:rPr lang="en-US" sz="3500" b="1" dirty="0">
                <a:latin typeface="Arial" charset="0"/>
                <a:ea typeface="+mj-ea"/>
                <a:cs typeface="+mj-cs"/>
              </a:rPr>
              <a:t>Motivational Interviewing?</a:t>
            </a:r>
          </a:p>
        </p:txBody>
      </p:sp>
      <p:sp>
        <p:nvSpPr>
          <p:cNvPr id="3" name="Rectangle 3"/>
          <p:cNvSpPr txBox="1">
            <a:spLocks noChangeArrowheads="1"/>
          </p:cNvSpPr>
          <p:nvPr/>
        </p:nvSpPr>
        <p:spPr>
          <a:xfrm>
            <a:off x="457200" y="2057400"/>
            <a:ext cx="8077200" cy="3200400"/>
          </a:xfrm>
          <a:prstGeom prst="rect">
            <a:avLst/>
          </a:prstGeom>
        </p:spPr>
        <p:txBody>
          <a:bodyPr/>
          <a:lstStyle/>
          <a:p>
            <a:pPr marL="342900" indent="-342900" fontAlgn="auto">
              <a:lnSpc>
                <a:spcPct val="90000"/>
              </a:lnSpc>
              <a:spcBef>
                <a:spcPct val="20000"/>
              </a:spcBef>
              <a:spcAft>
                <a:spcPts val="0"/>
              </a:spcAft>
              <a:buClr>
                <a:srgbClr val="000099"/>
              </a:buClr>
              <a:buFont typeface="Arial" pitchFamily="34" charset="0"/>
              <a:buChar char="•"/>
              <a:defRPr/>
            </a:pPr>
            <a:r>
              <a:rPr lang="en-US" sz="2900" dirty="0">
                <a:latin typeface="Arial" pitchFamily="34" charset="0"/>
                <a:cs typeface="Arial" pitchFamily="34" charset="0"/>
              </a:rPr>
              <a:t>MI has been proven to be effective!</a:t>
            </a:r>
          </a:p>
          <a:p>
            <a:pPr fontAlgn="auto">
              <a:lnSpc>
                <a:spcPct val="90000"/>
              </a:lnSpc>
              <a:spcBef>
                <a:spcPct val="20000"/>
              </a:spcBef>
              <a:spcAft>
                <a:spcPts val="0"/>
              </a:spcAft>
              <a:buClr>
                <a:srgbClr val="000099"/>
              </a:buClr>
              <a:buFont typeface="Arial" pitchFamily="34" charset="0"/>
              <a:buChar char="•"/>
              <a:defRPr/>
            </a:pPr>
            <a:endParaRPr lang="en-US" sz="2900" dirty="0">
              <a:latin typeface="Arial" pitchFamily="34" charset="0"/>
              <a:cs typeface="Arial" pitchFamily="34" charset="0"/>
            </a:endParaRPr>
          </a:p>
          <a:p>
            <a:pPr marL="342900" indent="-342900" fontAlgn="auto">
              <a:lnSpc>
                <a:spcPct val="90000"/>
              </a:lnSpc>
              <a:spcBef>
                <a:spcPct val="20000"/>
              </a:spcBef>
              <a:spcAft>
                <a:spcPts val="0"/>
              </a:spcAft>
              <a:buClr>
                <a:srgbClr val="000099"/>
              </a:buClr>
              <a:buFont typeface="Arial" pitchFamily="34" charset="0"/>
              <a:buChar char="•"/>
              <a:defRPr/>
            </a:pPr>
            <a:r>
              <a:rPr lang="en-US" sz="2900" dirty="0">
                <a:latin typeface="Arial" pitchFamily="34" charset="0"/>
                <a:cs typeface="Arial" pitchFamily="34" charset="0"/>
              </a:rPr>
              <a:t>MI assists clients in making </a:t>
            </a:r>
            <a:r>
              <a:rPr lang="en-US" sz="2900" dirty="0">
                <a:solidFill>
                  <a:srgbClr val="009900"/>
                </a:solidFill>
                <a:latin typeface="Arial" pitchFamily="34" charset="0"/>
                <a:cs typeface="Arial" pitchFamily="34" charset="0"/>
              </a:rPr>
              <a:t>informed decisions </a:t>
            </a:r>
            <a:r>
              <a:rPr lang="en-US" sz="2900" dirty="0">
                <a:latin typeface="Arial" pitchFamily="34" charset="0"/>
                <a:cs typeface="Arial" pitchFamily="34" charset="0"/>
              </a:rPr>
              <a:t>about change.</a:t>
            </a:r>
          </a:p>
          <a:p>
            <a:pPr marL="342900" indent="-342900" fontAlgn="auto">
              <a:lnSpc>
                <a:spcPct val="90000"/>
              </a:lnSpc>
              <a:spcBef>
                <a:spcPct val="20000"/>
              </a:spcBef>
              <a:spcAft>
                <a:spcPts val="0"/>
              </a:spcAft>
              <a:buClr>
                <a:srgbClr val="000099"/>
              </a:buClr>
              <a:buFont typeface="Arial" pitchFamily="34" charset="0"/>
              <a:buChar char="•"/>
              <a:defRPr/>
            </a:pPr>
            <a:endParaRPr lang="en-US" sz="2900" dirty="0">
              <a:latin typeface="Arial" pitchFamily="34" charset="0"/>
              <a:cs typeface="Arial" pitchFamily="34" charset="0"/>
            </a:endParaRPr>
          </a:p>
          <a:p>
            <a:pPr marL="342900" indent="-342900" fontAlgn="auto">
              <a:lnSpc>
                <a:spcPct val="90000"/>
              </a:lnSpc>
              <a:spcBef>
                <a:spcPct val="20000"/>
              </a:spcBef>
              <a:spcAft>
                <a:spcPts val="0"/>
              </a:spcAft>
              <a:buClr>
                <a:srgbClr val="000099"/>
              </a:buClr>
              <a:buFont typeface="Arial" pitchFamily="34" charset="0"/>
              <a:buChar char="•"/>
              <a:defRPr/>
            </a:pPr>
            <a:r>
              <a:rPr lang="en-US" sz="2900" dirty="0">
                <a:latin typeface="Arial" pitchFamily="34" charset="0"/>
                <a:cs typeface="Arial" pitchFamily="34" charset="0"/>
              </a:rPr>
              <a:t>MI is </a:t>
            </a:r>
            <a:r>
              <a:rPr lang="en-US" sz="2900" dirty="0">
                <a:solidFill>
                  <a:srgbClr val="009900"/>
                </a:solidFill>
                <a:latin typeface="Arial" pitchFamily="34" charset="0"/>
                <a:cs typeface="Arial" pitchFamily="34" charset="0"/>
              </a:rPr>
              <a:t>person-centered</a:t>
            </a:r>
            <a:r>
              <a:rPr lang="en-US" sz="2900" dirty="0">
                <a:latin typeface="Arial" pitchFamily="34" charset="0"/>
                <a:cs typeface="Arial" pitchFamily="34" charset="0"/>
              </a:rPr>
              <a:t>, so motivation to change is elicited from the individual who is making the change.</a:t>
            </a:r>
          </a:p>
        </p:txBody>
      </p:sp>
    </p:spTree>
    <p:extLst>
      <p:ext uri="{BB962C8B-B14F-4D97-AF65-F5344CB8AC3E}">
        <p14:creationId xmlns:p14="http://schemas.microsoft.com/office/powerpoint/2010/main" val="680411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609600"/>
            <a:ext cx="4953000" cy="914400"/>
          </a:xfrm>
          <a:prstGeom prst="rect">
            <a:avLst/>
          </a:prstGeom>
        </p:spPr>
        <p:txBody>
          <a:bodyPr wrap="none">
            <a:normAutofit/>
          </a:bodyPr>
          <a:lstStyle/>
          <a:p>
            <a:pPr algn="ctr" eaLnBrk="0" hangingPunct="0">
              <a:buClr>
                <a:schemeClr val="accent6">
                  <a:lumMod val="75000"/>
                </a:schemeClr>
              </a:buClr>
              <a:defRPr/>
            </a:pPr>
            <a:r>
              <a:rPr lang="en-US" sz="4000" b="1" dirty="0">
                <a:solidFill>
                  <a:srgbClr val="009900"/>
                </a:solidFill>
                <a:latin typeface="Arial" pitchFamily="34" charset="0"/>
                <a:ea typeface="+mn-ea"/>
              </a:rPr>
              <a:t>Importance</a:t>
            </a:r>
            <a:r>
              <a:rPr lang="en-US" sz="4000" b="1" dirty="0">
                <a:latin typeface="Arial" pitchFamily="34" charset="0"/>
                <a:ea typeface="+mn-ea"/>
              </a:rPr>
              <a:t> Scale</a:t>
            </a:r>
          </a:p>
          <a:p>
            <a:pPr algn="ctr" eaLnBrk="0" hangingPunct="0">
              <a:buClr>
                <a:schemeClr val="accent6">
                  <a:lumMod val="75000"/>
                </a:schemeClr>
              </a:buClr>
              <a:defRPr/>
            </a:pPr>
            <a:endParaRPr lang="en-US" sz="4000" b="1" dirty="0">
              <a:solidFill>
                <a:srgbClr val="9900CC"/>
              </a:solidFill>
              <a:latin typeface="Arial" pitchFamily="34" charset="0"/>
              <a:ea typeface="+mn-ea"/>
            </a:endParaRPr>
          </a:p>
        </p:txBody>
      </p:sp>
      <p:sp>
        <p:nvSpPr>
          <p:cNvPr id="100355" name="Rectangle 3"/>
          <p:cNvSpPr txBox="1">
            <a:spLocks noChangeArrowheads="1"/>
          </p:cNvSpPr>
          <p:nvPr/>
        </p:nvSpPr>
        <p:spPr bwMode="auto">
          <a:xfrm>
            <a:off x="381000" y="1717675"/>
            <a:ext cx="83820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lnSpc>
                <a:spcPct val="90000"/>
              </a:lnSpc>
              <a:spcBef>
                <a:spcPct val="20000"/>
              </a:spcBef>
              <a:buFont typeface="Wingdings" pitchFamily="2" charset="2"/>
              <a:buNone/>
            </a:pPr>
            <a:r>
              <a:rPr lang="en-US" altLang="en-US" sz="2500" dirty="0">
                <a:latin typeface="Arial" charset="0"/>
                <a:cs typeface="Arial" charset="0"/>
              </a:rPr>
              <a:t>“How </a:t>
            </a:r>
            <a:r>
              <a:rPr lang="en-US" altLang="en-US" sz="2500" b="1" u="sng" dirty="0">
                <a:latin typeface="Arial" charset="0"/>
                <a:cs typeface="Arial" charset="0"/>
              </a:rPr>
              <a:t>important</a:t>
            </a:r>
            <a:r>
              <a:rPr lang="en-US" altLang="en-US" sz="2500" dirty="0">
                <a:latin typeface="Arial" charset="0"/>
                <a:cs typeface="Arial" charset="0"/>
              </a:rPr>
              <a:t> would you say …” </a:t>
            </a:r>
          </a:p>
          <a:p>
            <a:pPr algn="ctr">
              <a:lnSpc>
                <a:spcPct val="90000"/>
              </a:lnSpc>
              <a:spcBef>
                <a:spcPct val="20000"/>
              </a:spcBef>
              <a:buFont typeface="Wingdings" pitchFamily="2" charset="2"/>
              <a:buNone/>
            </a:pPr>
            <a:endParaRPr lang="en-US" altLang="en-US" sz="2500" dirty="0">
              <a:latin typeface="Arial" charset="0"/>
              <a:cs typeface="Arial" charset="0"/>
            </a:endParaRPr>
          </a:p>
          <a:p>
            <a:pPr algn="ctr">
              <a:lnSpc>
                <a:spcPct val="90000"/>
              </a:lnSpc>
              <a:spcBef>
                <a:spcPct val="20000"/>
              </a:spcBef>
              <a:buFont typeface="Wingdings" pitchFamily="2" charset="2"/>
              <a:buNone/>
            </a:pPr>
            <a:r>
              <a:rPr lang="en-US" altLang="en-US" sz="2500" dirty="0">
                <a:latin typeface="Arial" charset="0"/>
                <a:cs typeface="Arial" charset="0"/>
              </a:rPr>
              <a:t>On a scale from 0 to 5, where 0 is not at all important </a:t>
            </a:r>
          </a:p>
          <a:p>
            <a:pPr algn="ctr">
              <a:lnSpc>
                <a:spcPct val="90000"/>
              </a:lnSpc>
              <a:spcBef>
                <a:spcPct val="20000"/>
              </a:spcBef>
              <a:buFont typeface="Wingdings" pitchFamily="2" charset="2"/>
              <a:buNone/>
            </a:pPr>
            <a:r>
              <a:rPr lang="en-US" altLang="en-US" sz="2500" dirty="0">
                <a:latin typeface="Arial" charset="0"/>
                <a:cs typeface="Arial" charset="0"/>
              </a:rPr>
              <a:t>and 5 is extremely important, where you at?</a:t>
            </a:r>
          </a:p>
          <a:p>
            <a:pPr>
              <a:lnSpc>
                <a:spcPct val="90000"/>
              </a:lnSpc>
              <a:spcBef>
                <a:spcPct val="20000"/>
              </a:spcBef>
              <a:buFont typeface="Wingdings" pitchFamily="2" charset="2"/>
              <a:buNone/>
            </a:pPr>
            <a:endParaRPr lang="en-US" altLang="en-US" dirty="0">
              <a:latin typeface="Calibri" pitchFamily="34" charset="0"/>
            </a:endParaRPr>
          </a:p>
          <a:p>
            <a:pPr algn="ctr">
              <a:lnSpc>
                <a:spcPct val="90000"/>
              </a:lnSpc>
              <a:spcBef>
                <a:spcPct val="20000"/>
              </a:spcBef>
              <a:buFont typeface="Wingdings" pitchFamily="2" charset="2"/>
              <a:buNone/>
            </a:pPr>
            <a:r>
              <a:rPr lang="en-US" altLang="en-US" sz="2500" dirty="0">
                <a:latin typeface="Calibri" pitchFamily="34" charset="0"/>
              </a:rPr>
              <a:t>0      1      2     3     4      5</a:t>
            </a:r>
          </a:p>
          <a:p>
            <a:pPr algn="ctr">
              <a:lnSpc>
                <a:spcPct val="90000"/>
              </a:lnSpc>
              <a:spcBef>
                <a:spcPct val="20000"/>
              </a:spcBef>
              <a:buFont typeface="Wingdings" pitchFamily="2" charset="2"/>
              <a:buNone/>
            </a:pPr>
            <a:r>
              <a:rPr lang="en-US" altLang="en-US" sz="2500" dirty="0">
                <a:latin typeface="Calibri" pitchFamily="34" charset="0"/>
              </a:rPr>
              <a:t>---------------------------------</a:t>
            </a:r>
          </a:p>
          <a:p>
            <a:pPr algn="ctr">
              <a:lnSpc>
                <a:spcPct val="90000"/>
              </a:lnSpc>
              <a:spcBef>
                <a:spcPct val="20000"/>
              </a:spcBef>
              <a:buFont typeface="Wingdings" pitchFamily="2" charset="2"/>
              <a:buNone/>
            </a:pPr>
            <a:r>
              <a:rPr lang="en-US" altLang="en-US" sz="2500" dirty="0">
                <a:latin typeface="Calibri" pitchFamily="34" charset="0"/>
              </a:rPr>
              <a:t>Not at all					Extremely</a:t>
            </a:r>
          </a:p>
          <a:p>
            <a:pPr algn="ctr">
              <a:lnSpc>
                <a:spcPct val="90000"/>
              </a:lnSpc>
              <a:spcBef>
                <a:spcPct val="20000"/>
              </a:spcBef>
              <a:buFont typeface="Wingdings" pitchFamily="2" charset="2"/>
              <a:buNone/>
            </a:pPr>
            <a:r>
              <a:rPr lang="en-US" altLang="en-US" sz="2500" dirty="0">
                <a:latin typeface="Calibri" pitchFamily="34" charset="0"/>
              </a:rPr>
              <a:t>Important					Important</a:t>
            </a:r>
          </a:p>
        </p:txBody>
      </p:sp>
    </p:spTree>
    <p:extLst>
      <p:ext uri="{BB962C8B-B14F-4D97-AF65-F5344CB8AC3E}">
        <p14:creationId xmlns:p14="http://schemas.microsoft.com/office/powerpoint/2010/main" val="75620141"/>
      </p:ext>
    </p:extLst>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609600"/>
            <a:ext cx="4953000" cy="914400"/>
          </a:xfrm>
          <a:prstGeom prst="rect">
            <a:avLst/>
          </a:prstGeom>
        </p:spPr>
        <p:txBody>
          <a:bodyPr wrap="none">
            <a:normAutofit/>
          </a:bodyPr>
          <a:lstStyle/>
          <a:p>
            <a:pPr algn="ctr" eaLnBrk="0" hangingPunct="0">
              <a:buClr>
                <a:schemeClr val="accent6">
                  <a:lumMod val="75000"/>
                </a:schemeClr>
              </a:buClr>
              <a:defRPr/>
            </a:pPr>
            <a:r>
              <a:rPr lang="en-US" sz="4000" b="1" dirty="0">
                <a:solidFill>
                  <a:srgbClr val="00B050"/>
                </a:solidFill>
                <a:latin typeface="Arial" pitchFamily="34" charset="0"/>
                <a:ea typeface="+mn-ea"/>
              </a:rPr>
              <a:t>Confidence</a:t>
            </a:r>
            <a:r>
              <a:rPr lang="en-US" sz="4000" b="1" dirty="0">
                <a:latin typeface="Arial" pitchFamily="34" charset="0"/>
                <a:ea typeface="+mn-ea"/>
              </a:rPr>
              <a:t> Scale</a:t>
            </a:r>
          </a:p>
          <a:p>
            <a:pPr algn="ctr" eaLnBrk="0" hangingPunct="0">
              <a:buClr>
                <a:schemeClr val="accent6">
                  <a:lumMod val="75000"/>
                </a:schemeClr>
              </a:buClr>
              <a:defRPr/>
            </a:pPr>
            <a:endParaRPr lang="en-US" sz="4000" b="1" dirty="0">
              <a:solidFill>
                <a:srgbClr val="9900CC"/>
              </a:solidFill>
              <a:latin typeface="Arial" pitchFamily="34" charset="0"/>
              <a:ea typeface="+mn-ea"/>
            </a:endParaRPr>
          </a:p>
        </p:txBody>
      </p:sp>
      <p:sp>
        <p:nvSpPr>
          <p:cNvPr id="100355" name="Rectangle 3"/>
          <p:cNvSpPr txBox="1">
            <a:spLocks noChangeArrowheads="1"/>
          </p:cNvSpPr>
          <p:nvPr/>
        </p:nvSpPr>
        <p:spPr bwMode="auto">
          <a:xfrm>
            <a:off x="381000" y="1717675"/>
            <a:ext cx="83820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lnSpc>
                <a:spcPct val="90000"/>
              </a:lnSpc>
              <a:spcBef>
                <a:spcPct val="20000"/>
              </a:spcBef>
              <a:buFont typeface="Wingdings" pitchFamily="2" charset="2"/>
              <a:buNone/>
            </a:pPr>
            <a:r>
              <a:rPr lang="en-US" altLang="en-US" sz="2500" dirty="0">
                <a:latin typeface="Arial" charset="0"/>
                <a:cs typeface="Arial" charset="0"/>
              </a:rPr>
              <a:t>“How </a:t>
            </a:r>
            <a:r>
              <a:rPr lang="en-US" altLang="en-US" sz="2500" b="1" u="sng" dirty="0">
                <a:latin typeface="Arial" charset="0"/>
                <a:cs typeface="Arial" charset="0"/>
              </a:rPr>
              <a:t>confident</a:t>
            </a:r>
            <a:r>
              <a:rPr lang="en-US" altLang="en-US" sz="2500" dirty="0">
                <a:latin typeface="Arial" charset="0"/>
                <a:cs typeface="Arial" charset="0"/>
              </a:rPr>
              <a:t> would you say ...”</a:t>
            </a:r>
          </a:p>
          <a:p>
            <a:pPr algn="ctr">
              <a:lnSpc>
                <a:spcPct val="90000"/>
              </a:lnSpc>
              <a:spcBef>
                <a:spcPct val="20000"/>
              </a:spcBef>
              <a:buFont typeface="Wingdings" pitchFamily="2" charset="2"/>
              <a:buNone/>
            </a:pPr>
            <a:endParaRPr lang="en-US" altLang="en-US" sz="2500" dirty="0">
              <a:latin typeface="Arial" charset="0"/>
              <a:cs typeface="Arial" charset="0"/>
            </a:endParaRPr>
          </a:p>
          <a:p>
            <a:pPr algn="ctr">
              <a:lnSpc>
                <a:spcPct val="90000"/>
              </a:lnSpc>
              <a:spcBef>
                <a:spcPct val="20000"/>
              </a:spcBef>
              <a:buFont typeface="Wingdings" pitchFamily="2" charset="2"/>
              <a:buNone/>
            </a:pPr>
            <a:r>
              <a:rPr lang="en-US" altLang="en-US" sz="2500" dirty="0">
                <a:latin typeface="Arial" charset="0"/>
                <a:cs typeface="Arial" charset="0"/>
              </a:rPr>
              <a:t>On a scale from 0 to 5, where 0 is not at all important </a:t>
            </a:r>
          </a:p>
          <a:p>
            <a:pPr algn="ctr">
              <a:lnSpc>
                <a:spcPct val="90000"/>
              </a:lnSpc>
              <a:spcBef>
                <a:spcPct val="20000"/>
              </a:spcBef>
              <a:buFont typeface="Wingdings" pitchFamily="2" charset="2"/>
              <a:buNone/>
            </a:pPr>
            <a:r>
              <a:rPr lang="en-US" altLang="en-US" sz="2500" dirty="0">
                <a:latin typeface="Arial" charset="0"/>
                <a:cs typeface="Arial" charset="0"/>
              </a:rPr>
              <a:t>and 5 is extremely important, where you at?</a:t>
            </a:r>
          </a:p>
          <a:p>
            <a:pPr>
              <a:lnSpc>
                <a:spcPct val="90000"/>
              </a:lnSpc>
              <a:spcBef>
                <a:spcPct val="20000"/>
              </a:spcBef>
              <a:buFont typeface="Wingdings" pitchFamily="2" charset="2"/>
              <a:buNone/>
            </a:pPr>
            <a:endParaRPr lang="en-US" altLang="en-US" dirty="0">
              <a:latin typeface="Calibri" pitchFamily="34" charset="0"/>
            </a:endParaRPr>
          </a:p>
          <a:p>
            <a:pPr algn="ctr">
              <a:lnSpc>
                <a:spcPct val="90000"/>
              </a:lnSpc>
              <a:spcBef>
                <a:spcPct val="20000"/>
              </a:spcBef>
              <a:buFont typeface="Wingdings" pitchFamily="2" charset="2"/>
              <a:buNone/>
            </a:pPr>
            <a:r>
              <a:rPr lang="en-US" altLang="en-US" sz="2500" dirty="0">
                <a:latin typeface="Calibri" pitchFamily="34" charset="0"/>
              </a:rPr>
              <a:t>0      1      2     3     4      5</a:t>
            </a:r>
          </a:p>
          <a:p>
            <a:pPr algn="ctr">
              <a:lnSpc>
                <a:spcPct val="90000"/>
              </a:lnSpc>
              <a:spcBef>
                <a:spcPct val="20000"/>
              </a:spcBef>
              <a:buFont typeface="Wingdings" pitchFamily="2" charset="2"/>
              <a:buNone/>
            </a:pPr>
            <a:r>
              <a:rPr lang="en-US" altLang="en-US" sz="2500" dirty="0">
                <a:latin typeface="Calibri" pitchFamily="34" charset="0"/>
              </a:rPr>
              <a:t>---------------------------------</a:t>
            </a:r>
          </a:p>
          <a:p>
            <a:pPr algn="ctr">
              <a:lnSpc>
                <a:spcPct val="90000"/>
              </a:lnSpc>
              <a:spcBef>
                <a:spcPct val="20000"/>
              </a:spcBef>
              <a:buFont typeface="Wingdings" pitchFamily="2" charset="2"/>
              <a:buNone/>
            </a:pPr>
            <a:r>
              <a:rPr lang="en-US" altLang="en-US" sz="2500" dirty="0">
                <a:latin typeface="Calibri" pitchFamily="34" charset="0"/>
              </a:rPr>
              <a:t>Not at all					Extremely</a:t>
            </a:r>
          </a:p>
          <a:p>
            <a:pPr algn="ctr">
              <a:lnSpc>
                <a:spcPct val="90000"/>
              </a:lnSpc>
              <a:spcBef>
                <a:spcPct val="20000"/>
              </a:spcBef>
              <a:buFont typeface="Wingdings" pitchFamily="2" charset="2"/>
              <a:buNone/>
            </a:pPr>
            <a:r>
              <a:rPr lang="en-US" altLang="en-US" sz="2500" dirty="0">
                <a:latin typeface="Calibri" pitchFamily="34" charset="0"/>
              </a:rPr>
              <a:t>Important					Important</a:t>
            </a:r>
          </a:p>
        </p:txBody>
      </p:sp>
    </p:spTree>
    <p:extLst>
      <p:ext uri="{BB962C8B-B14F-4D97-AF65-F5344CB8AC3E}">
        <p14:creationId xmlns:p14="http://schemas.microsoft.com/office/powerpoint/2010/main" val="1990868982"/>
      </p:ext>
    </p:extLst>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743200"/>
            <a:ext cx="8153400" cy="1292662"/>
          </a:xfrm>
          <a:prstGeom prst="rect">
            <a:avLst/>
          </a:prstGeom>
          <a:noFill/>
        </p:spPr>
        <p:txBody>
          <a:bodyPr wrap="square" rtlCol="0">
            <a:spAutoFit/>
          </a:bodyPr>
          <a:lstStyle/>
          <a:p>
            <a:pPr algn="ctr"/>
            <a:r>
              <a:rPr lang="en-US" sz="4800" i="1" dirty="0">
                <a:latin typeface="+mj-lt"/>
              </a:rPr>
              <a:t>Stages of Change</a:t>
            </a:r>
          </a:p>
          <a:p>
            <a:pPr algn="ctr"/>
            <a:r>
              <a:rPr lang="en-US" sz="3000" b="1" dirty="0">
                <a:latin typeface="+mj-lt"/>
              </a:rPr>
              <a:t>The </a:t>
            </a:r>
            <a:r>
              <a:rPr lang="en-US" sz="3000" b="1" dirty="0" err="1">
                <a:latin typeface="+mj-lt"/>
              </a:rPr>
              <a:t>Transtheoretical</a:t>
            </a:r>
            <a:r>
              <a:rPr lang="en-US" sz="3000" b="1" dirty="0">
                <a:latin typeface="+mj-lt"/>
              </a:rPr>
              <a:t> Model of Behavior Change </a:t>
            </a:r>
          </a:p>
        </p:txBody>
      </p:sp>
    </p:spTree>
    <p:extLst>
      <p:ext uri="{BB962C8B-B14F-4D97-AF65-F5344CB8AC3E}">
        <p14:creationId xmlns:p14="http://schemas.microsoft.com/office/powerpoint/2010/main" val="35000071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219200"/>
            <a:ext cx="7467600" cy="3785652"/>
          </a:xfrm>
          <a:prstGeom prst="rect">
            <a:avLst/>
          </a:prstGeom>
        </p:spPr>
        <p:txBody>
          <a:bodyPr wrap="square">
            <a:spAutoFit/>
          </a:bodyPr>
          <a:lstStyle/>
          <a:p>
            <a:pPr marL="571500" marR="0" lvl="0" indent="-571500" defTabSz="914400" eaLnBrk="0" fontAlgn="auto" latinLnBrk="0" hangingPunct="0">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 client is the expert in their own life.</a:t>
            </a:r>
          </a:p>
          <a:p>
            <a:pPr marL="0" marR="0" lvl="0" indent="0" defTabSz="914400" eaLnBrk="0" fontAlgn="auto" latinLnBrk="0" hangingPunct="0">
              <a:lnSpc>
                <a:spcPct val="100000"/>
              </a:lnSpc>
              <a:spcBef>
                <a:spcPts val="0"/>
              </a:spcBef>
              <a:spcAft>
                <a:spcPts val="0"/>
              </a:spcAft>
              <a:buClr>
                <a:schemeClr val="accent6">
                  <a:lumMod val="75000"/>
                </a:schemeClr>
              </a:buClr>
              <a:buSzTx/>
              <a:buFontTx/>
              <a:buNone/>
              <a:tabLst/>
              <a:defRPr/>
            </a:pP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571500" marR="0" lvl="0" indent="-571500" defTabSz="914400" eaLnBrk="0" fontAlgn="auto" latinLnBrk="0" hangingPunct="0">
              <a:lnSpc>
                <a:spcPct val="100000"/>
              </a:lnSpc>
              <a:spcBef>
                <a:spcPts val="0"/>
              </a:spcBef>
              <a:spcAft>
                <a:spcPts val="0"/>
              </a:spcAft>
              <a:buClr>
                <a:schemeClr val="accent6">
                  <a:lumMod val="75000"/>
                </a:schemeClr>
              </a:buClr>
              <a:buSzTx/>
              <a:buFont typeface="Arial" panose="020B0604020202020204" pitchFamily="34" charset="0"/>
              <a:buChar char="•"/>
              <a:tabLst/>
              <a:defRPr/>
            </a:pPr>
            <a:r>
              <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 client is responsible for choosing the type and timing of their own behavior change.</a:t>
            </a:r>
          </a:p>
        </p:txBody>
      </p:sp>
    </p:spTree>
    <p:extLst>
      <p:ext uri="{BB962C8B-B14F-4D97-AF65-F5344CB8AC3E}">
        <p14:creationId xmlns:p14="http://schemas.microsoft.com/office/powerpoint/2010/main" val="26988239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txBox="1">
            <a:spLocks noChangeArrowheads="1"/>
          </p:cNvSpPr>
          <p:nvPr/>
        </p:nvSpPr>
        <p:spPr bwMode="auto">
          <a:xfrm>
            <a:off x="533400" y="1219200"/>
            <a:ext cx="8382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1pPr>
            <a:lvl2pPr marL="742950" indent="-285750"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2pPr>
            <a:lvl3pPr marL="1143000" indent="-228600"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3pPr>
            <a:lvl4pPr marL="1600200" indent="-228600"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4pPr>
            <a:lvl5pPr marL="2057400" indent="-228600" eaLnBrk="0" hangingPunct="0">
              <a:spcBef>
                <a:spcPts val="700"/>
              </a:spcBef>
              <a:buFont typeface="Arial" pitchFamily="34" charset="0"/>
              <a:buChar char="»"/>
              <a:defRPr sz="3200">
                <a:solidFill>
                  <a:srgbClr val="000000"/>
                </a:solidFill>
                <a:latin typeface="Calibri" pitchFamily="34" charset="0"/>
                <a:ea typeface="ＭＳ Ｐゴシック" pitchFamily="34" charset="-128"/>
                <a:cs typeface="Arial" pitchFamily="34" charset="0"/>
              </a:defRPr>
            </a:lvl5pPr>
            <a:lvl6pPr marL="2514600" indent="-228600" eaLnBrk="0" fontAlgn="base" hangingPunct="0">
              <a:spcBef>
                <a:spcPts val="700"/>
              </a:spcBef>
              <a:spcAft>
                <a:spcPct val="0"/>
              </a:spcAft>
              <a:buFont typeface="Arial" pitchFamily="34" charset="0"/>
              <a:buChar char="»"/>
              <a:defRPr sz="3200">
                <a:solidFill>
                  <a:srgbClr val="000000"/>
                </a:solidFill>
                <a:latin typeface="Calibri" pitchFamily="34" charset="0"/>
                <a:ea typeface="ＭＳ Ｐゴシック" pitchFamily="34" charset="-128"/>
                <a:cs typeface="Arial" pitchFamily="34" charset="0"/>
              </a:defRPr>
            </a:lvl6pPr>
            <a:lvl7pPr marL="2971800" indent="-228600" eaLnBrk="0" fontAlgn="base" hangingPunct="0">
              <a:spcBef>
                <a:spcPts val="700"/>
              </a:spcBef>
              <a:spcAft>
                <a:spcPct val="0"/>
              </a:spcAft>
              <a:buFont typeface="Arial" pitchFamily="34" charset="0"/>
              <a:buChar char="»"/>
              <a:defRPr sz="3200">
                <a:solidFill>
                  <a:srgbClr val="000000"/>
                </a:solidFill>
                <a:latin typeface="Calibri" pitchFamily="34" charset="0"/>
                <a:ea typeface="ＭＳ Ｐゴシック" pitchFamily="34" charset="-128"/>
                <a:cs typeface="Arial" pitchFamily="34" charset="0"/>
              </a:defRPr>
            </a:lvl7pPr>
            <a:lvl8pPr marL="3429000" indent="-228600" eaLnBrk="0" fontAlgn="base" hangingPunct="0">
              <a:spcBef>
                <a:spcPts val="700"/>
              </a:spcBef>
              <a:spcAft>
                <a:spcPct val="0"/>
              </a:spcAft>
              <a:buFont typeface="Arial" pitchFamily="34" charset="0"/>
              <a:buChar char="»"/>
              <a:defRPr sz="3200">
                <a:solidFill>
                  <a:srgbClr val="000000"/>
                </a:solidFill>
                <a:latin typeface="Calibri" pitchFamily="34" charset="0"/>
                <a:ea typeface="ＭＳ Ｐゴシック" pitchFamily="34" charset="-128"/>
                <a:cs typeface="Arial" pitchFamily="34" charset="0"/>
              </a:defRPr>
            </a:lvl8pPr>
            <a:lvl9pPr marL="3886200" indent="-228600" eaLnBrk="0" fontAlgn="base" hangingPunct="0">
              <a:spcBef>
                <a:spcPts val="700"/>
              </a:spcBef>
              <a:spcAft>
                <a:spcPct val="0"/>
              </a:spcAft>
              <a:buFont typeface="Arial" pitchFamily="34" charset="0"/>
              <a:buChar char="»"/>
              <a:defRPr sz="3200">
                <a:solidFill>
                  <a:srgbClr val="000000"/>
                </a:solidFill>
                <a:latin typeface="Calibri" pitchFamily="34" charset="0"/>
                <a:ea typeface="ＭＳ Ｐゴシック" pitchFamily="34" charset="-128"/>
                <a:cs typeface="Arial" pitchFamily="34" charset="0"/>
              </a:defRPr>
            </a:lvl9pPr>
          </a:lstStyle>
          <a:p>
            <a:pPr>
              <a:lnSpc>
                <a:spcPct val="150000"/>
              </a:lnSpc>
              <a:spcBef>
                <a:spcPct val="0"/>
              </a:spcBef>
              <a:buFont typeface="Calibri" pitchFamily="34" charset="0"/>
              <a:buAutoNum type="arabicPeriod"/>
            </a:pPr>
            <a:r>
              <a:rPr lang="en-US" altLang="en-US" b="1" dirty="0">
                <a:solidFill>
                  <a:srgbClr val="00B050"/>
                </a:solidFill>
              </a:rPr>
              <a:t>PRE-CONTEMPLATION</a:t>
            </a:r>
            <a:r>
              <a:rPr lang="en-US" altLang="en-US" b="1" dirty="0">
                <a:solidFill>
                  <a:srgbClr val="9900CC"/>
                </a:solidFill>
              </a:rPr>
              <a:t>	</a:t>
            </a:r>
            <a:r>
              <a:rPr lang="en-US" altLang="en-US" b="1" i="1" dirty="0">
                <a:solidFill>
                  <a:schemeClr val="tx1"/>
                </a:solidFill>
              </a:rPr>
              <a:t>Not Considering It</a:t>
            </a:r>
          </a:p>
          <a:p>
            <a:pPr>
              <a:lnSpc>
                <a:spcPct val="150000"/>
              </a:lnSpc>
              <a:spcBef>
                <a:spcPct val="0"/>
              </a:spcBef>
              <a:buFont typeface="Calibri" pitchFamily="34" charset="0"/>
              <a:buAutoNum type="arabicPeriod"/>
            </a:pPr>
            <a:r>
              <a:rPr lang="en-US" altLang="en-US" b="1" dirty="0">
                <a:solidFill>
                  <a:srgbClr val="00B050"/>
                </a:solidFill>
              </a:rPr>
              <a:t>CONTEMPLATION	</a:t>
            </a:r>
            <a:r>
              <a:rPr lang="en-US" altLang="en-US" b="1" dirty="0">
                <a:solidFill>
                  <a:srgbClr val="9900CC"/>
                </a:solidFill>
              </a:rPr>
              <a:t>	</a:t>
            </a:r>
            <a:r>
              <a:rPr lang="en-US" altLang="en-US" b="1" i="1" dirty="0">
                <a:solidFill>
                  <a:schemeClr val="tx1"/>
                </a:solidFill>
              </a:rPr>
              <a:t>Thinking About It</a:t>
            </a:r>
          </a:p>
          <a:p>
            <a:pPr>
              <a:lnSpc>
                <a:spcPct val="150000"/>
              </a:lnSpc>
              <a:spcBef>
                <a:spcPct val="0"/>
              </a:spcBef>
              <a:buFont typeface="Calibri" pitchFamily="34" charset="0"/>
              <a:buAutoNum type="arabicPeriod"/>
            </a:pPr>
            <a:r>
              <a:rPr lang="en-US" altLang="en-US" b="1" dirty="0">
                <a:solidFill>
                  <a:srgbClr val="00B050"/>
                </a:solidFill>
              </a:rPr>
              <a:t>PREPARATION</a:t>
            </a:r>
            <a:r>
              <a:rPr lang="en-US" altLang="en-US" b="1" dirty="0">
                <a:solidFill>
                  <a:srgbClr val="9900CC"/>
                </a:solidFill>
              </a:rPr>
              <a:t>		</a:t>
            </a:r>
            <a:r>
              <a:rPr lang="en-US" altLang="en-US" b="1" i="1" dirty="0">
                <a:solidFill>
                  <a:schemeClr val="tx1"/>
                </a:solidFill>
              </a:rPr>
              <a:t>Planning To Do It</a:t>
            </a:r>
          </a:p>
          <a:p>
            <a:pPr>
              <a:lnSpc>
                <a:spcPct val="150000"/>
              </a:lnSpc>
              <a:spcBef>
                <a:spcPct val="0"/>
              </a:spcBef>
              <a:buFont typeface="Calibri" pitchFamily="34" charset="0"/>
              <a:buAutoNum type="arabicPeriod"/>
            </a:pPr>
            <a:r>
              <a:rPr lang="en-US" altLang="en-US" b="1" dirty="0">
                <a:solidFill>
                  <a:srgbClr val="00B050"/>
                </a:solidFill>
              </a:rPr>
              <a:t>ACTION</a:t>
            </a:r>
            <a:r>
              <a:rPr lang="en-US" altLang="en-US" b="1" dirty="0">
                <a:solidFill>
                  <a:srgbClr val="9900CC"/>
                </a:solidFill>
              </a:rPr>
              <a:t>				</a:t>
            </a:r>
            <a:r>
              <a:rPr lang="en-US" altLang="en-US" b="1" i="1" dirty="0">
                <a:solidFill>
                  <a:schemeClr val="tx1"/>
                </a:solidFill>
              </a:rPr>
              <a:t>Doing It</a:t>
            </a:r>
          </a:p>
          <a:p>
            <a:pPr>
              <a:lnSpc>
                <a:spcPct val="150000"/>
              </a:lnSpc>
              <a:spcBef>
                <a:spcPct val="0"/>
              </a:spcBef>
              <a:buFont typeface="Calibri" pitchFamily="34" charset="0"/>
              <a:buAutoNum type="arabicPeriod"/>
            </a:pPr>
            <a:r>
              <a:rPr lang="en-US" altLang="en-US" b="1" dirty="0">
                <a:solidFill>
                  <a:srgbClr val="00B050"/>
                </a:solidFill>
              </a:rPr>
              <a:t>MAINTENANCE</a:t>
            </a:r>
            <a:r>
              <a:rPr lang="en-US" altLang="en-US" b="1" dirty="0">
                <a:solidFill>
                  <a:srgbClr val="9900CC"/>
                </a:solidFill>
              </a:rPr>
              <a:t>		</a:t>
            </a:r>
            <a:r>
              <a:rPr lang="en-US" altLang="en-US" b="1" i="1" dirty="0">
                <a:solidFill>
                  <a:schemeClr val="tx1"/>
                </a:solidFill>
              </a:rPr>
              <a:t>Staying With It</a:t>
            </a:r>
          </a:p>
          <a:p>
            <a:pPr>
              <a:lnSpc>
                <a:spcPct val="150000"/>
              </a:lnSpc>
              <a:spcBef>
                <a:spcPct val="0"/>
              </a:spcBef>
              <a:buFont typeface="Calibri" pitchFamily="34" charset="0"/>
              <a:buAutoNum type="arabicPeriod"/>
            </a:pPr>
            <a:r>
              <a:rPr lang="en-US" altLang="en-US" b="1" dirty="0">
                <a:solidFill>
                  <a:srgbClr val="00B050"/>
                </a:solidFill>
              </a:rPr>
              <a:t>RELAPSE</a:t>
            </a:r>
            <a:r>
              <a:rPr lang="en-US" altLang="en-US" b="1" dirty="0">
                <a:solidFill>
                  <a:srgbClr val="9900CC"/>
                </a:solidFill>
              </a:rPr>
              <a:t>			</a:t>
            </a:r>
            <a:r>
              <a:rPr lang="en-US" altLang="en-US" b="1" i="1" dirty="0">
                <a:solidFill>
                  <a:schemeClr val="tx1"/>
                </a:solidFill>
              </a:rPr>
              <a:t>Stopped Doing It</a:t>
            </a:r>
            <a:endParaRPr lang="en-US" altLang="en-US" sz="2800" b="1" i="1" dirty="0">
              <a:solidFill>
                <a:schemeClr val="tx1"/>
              </a:solidFill>
              <a:latin typeface="Arial" pitchFamily="34" charset="0"/>
            </a:endParaRPr>
          </a:p>
        </p:txBody>
      </p:sp>
      <p:sp>
        <p:nvSpPr>
          <p:cNvPr id="3" name="TextBox 2"/>
          <p:cNvSpPr txBox="1"/>
          <p:nvPr/>
        </p:nvSpPr>
        <p:spPr>
          <a:xfrm>
            <a:off x="685800" y="533400"/>
            <a:ext cx="7696200" cy="685800"/>
          </a:xfrm>
          <a:prstGeom prst="rect">
            <a:avLst/>
          </a:prstGeom>
        </p:spPr>
        <p:txBody>
          <a:bodyPr wrap="none"/>
          <a:lstStyle/>
          <a:p>
            <a:pPr algn="ctr" eaLnBrk="0" hangingPunct="0">
              <a:buClr>
                <a:schemeClr val="accent6">
                  <a:lumMod val="75000"/>
                </a:schemeClr>
              </a:buClr>
              <a:defRPr/>
            </a:pPr>
            <a:r>
              <a:rPr lang="en-US" sz="3600" b="1" dirty="0">
                <a:latin typeface="+mj-lt"/>
                <a:ea typeface="+mn-ea"/>
              </a:rPr>
              <a:t>Stages of Change</a:t>
            </a:r>
            <a:r>
              <a:rPr lang="en-US" sz="3600" b="1" cap="small" dirty="0">
                <a:latin typeface="+mj-lt"/>
                <a:ea typeface="+mn-ea"/>
              </a:rPr>
              <a:t> </a:t>
            </a:r>
          </a:p>
        </p:txBody>
      </p:sp>
      <p:sp>
        <p:nvSpPr>
          <p:cNvPr id="4" name="Rectangle 3"/>
          <p:cNvSpPr/>
          <p:nvPr/>
        </p:nvSpPr>
        <p:spPr>
          <a:xfrm>
            <a:off x="685800" y="6245423"/>
            <a:ext cx="8153400" cy="307777"/>
          </a:xfrm>
          <a:prstGeom prst="rect">
            <a:avLst/>
          </a:prstGeom>
        </p:spPr>
        <p:txBody>
          <a:bodyPr wrap="square">
            <a:spAutoFit/>
          </a:bodyPr>
          <a:lstStyle/>
          <a:p>
            <a:pPr algn="r">
              <a:defRPr/>
            </a:pPr>
            <a:r>
              <a:rPr lang="en-US" sz="1400" i="1" dirty="0">
                <a:latin typeface="Arial" panose="020B0604020202020204" pitchFamily="34" charset="0"/>
                <a:ea typeface="MS PGothic" pitchFamily="34" charset="-128"/>
                <a:cs typeface="Arial" panose="020B0604020202020204" pitchFamily="34" charset="0"/>
              </a:rPr>
              <a:t>Adapted, </a:t>
            </a:r>
            <a:r>
              <a:rPr lang="en-US" sz="1400" i="1" dirty="0" err="1">
                <a:latin typeface="Arial" panose="020B0604020202020204" pitchFamily="34" charset="0"/>
                <a:ea typeface="MS PGothic" pitchFamily="34" charset="-128"/>
                <a:cs typeface="Arial" panose="020B0604020202020204" pitchFamily="34" charset="0"/>
              </a:rPr>
              <a:t>ProchaskaJ</a:t>
            </a:r>
            <a:r>
              <a:rPr lang="en-US" sz="1400" i="1" dirty="0">
                <a:latin typeface="Arial" panose="020B0604020202020204" pitchFamily="34" charset="0"/>
                <a:ea typeface="MS PGothic" pitchFamily="34" charset="-128"/>
                <a:cs typeface="Arial" panose="020B0604020202020204" pitchFamily="34" charset="0"/>
              </a:rPr>
              <a:t> and </a:t>
            </a:r>
            <a:r>
              <a:rPr lang="en-US" sz="1400" i="1" dirty="0" err="1">
                <a:latin typeface="Arial" panose="020B0604020202020204" pitchFamily="34" charset="0"/>
                <a:ea typeface="MS PGothic" pitchFamily="34" charset="-128"/>
                <a:cs typeface="Arial" panose="020B0604020202020204" pitchFamily="34" charset="0"/>
              </a:rPr>
              <a:t>VelicerWF</a:t>
            </a:r>
            <a:r>
              <a:rPr lang="en-US" sz="1400" i="1" dirty="0">
                <a:latin typeface="Arial" panose="020B0604020202020204" pitchFamily="34" charset="0"/>
                <a:ea typeface="MS PGothic" pitchFamily="34" charset="-128"/>
                <a:cs typeface="Arial" panose="020B0604020202020204" pitchFamily="34" charset="0"/>
              </a:rPr>
              <a:t>. “The </a:t>
            </a:r>
            <a:r>
              <a:rPr lang="en-US" sz="1400" i="1" dirty="0" err="1">
                <a:latin typeface="Arial" panose="020B0604020202020204" pitchFamily="34" charset="0"/>
                <a:ea typeface="MS PGothic" pitchFamily="34" charset="-128"/>
                <a:cs typeface="Arial" panose="020B0604020202020204" pitchFamily="34" charset="0"/>
              </a:rPr>
              <a:t>Transtheoretical</a:t>
            </a:r>
            <a:r>
              <a:rPr lang="en-US" sz="1400" i="1" dirty="0">
                <a:latin typeface="Arial" panose="020B0604020202020204" pitchFamily="34" charset="0"/>
                <a:ea typeface="MS PGothic" pitchFamily="34" charset="-128"/>
                <a:cs typeface="Arial" panose="020B0604020202020204" pitchFamily="34" charset="0"/>
              </a:rPr>
              <a:t> Model of Health Behavior Change.” 1997</a:t>
            </a:r>
          </a:p>
        </p:txBody>
      </p:sp>
    </p:spTree>
    <p:extLst>
      <p:ext uri="{BB962C8B-B14F-4D97-AF65-F5344CB8AC3E}">
        <p14:creationId xmlns:p14="http://schemas.microsoft.com/office/powerpoint/2010/main" val="10175812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txBox="1">
            <a:spLocks noChangeArrowheads="1"/>
          </p:cNvSpPr>
          <p:nvPr/>
        </p:nvSpPr>
        <p:spPr bwMode="auto">
          <a:xfrm>
            <a:off x="304800" y="847725"/>
            <a:ext cx="8382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4" tIns="32147" rIns="64294" bIns="32147"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90000"/>
              </a:lnSpc>
              <a:spcBef>
                <a:spcPct val="0"/>
              </a:spcBef>
              <a:buFontTx/>
              <a:buNone/>
            </a:pPr>
            <a:r>
              <a:rPr lang="en-US" altLang="en-US" sz="3600" b="1" dirty="0">
                <a:cs typeface="Tahoma" panose="020B0604030504040204" pitchFamily="34" charset="0"/>
              </a:rPr>
              <a:t>Engagement Toolbox </a:t>
            </a:r>
          </a:p>
        </p:txBody>
      </p:sp>
      <p:sp>
        <p:nvSpPr>
          <p:cNvPr id="103427" name="Rectangle 3"/>
          <p:cNvSpPr>
            <a:spLocks noChangeArrowheads="1"/>
          </p:cNvSpPr>
          <p:nvPr/>
        </p:nvSpPr>
        <p:spPr bwMode="auto">
          <a:xfrm>
            <a:off x="1219200" y="1928813"/>
            <a:ext cx="6248400"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130000"/>
              </a:lnSpc>
              <a:spcBef>
                <a:spcPct val="0"/>
              </a:spcBef>
              <a:buFont typeface="Wingdings" panose="05000000000000000000" pitchFamily="2" charset="2"/>
              <a:buChar char="q"/>
            </a:pPr>
            <a:r>
              <a:rPr lang="en-US" altLang="en-US" sz="2800" dirty="0">
                <a:cs typeface="Tahoma" panose="020B0604030504040204" pitchFamily="34" charset="0"/>
              </a:rPr>
              <a:t>Ask open-ended questions</a:t>
            </a:r>
            <a:r>
              <a:rPr lang="en-US" altLang="en-US" sz="2800" i="1" dirty="0">
                <a:cs typeface="Tahoma" panose="020B0604030504040204" pitchFamily="34" charset="0"/>
              </a:rPr>
              <a:t>	</a:t>
            </a:r>
            <a:endParaRPr lang="en-US" altLang="en-US" sz="2800" dirty="0">
              <a:cs typeface="Tahoma" panose="020B0604030504040204" pitchFamily="34" charset="0"/>
            </a:endParaRPr>
          </a:p>
          <a:p>
            <a:pPr eaLnBrk="1" hangingPunct="1">
              <a:lnSpc>
                <a:spcPct val="130000"/>
              </a:lnSpc>
              <a:spcBef>
                <a:spcPct val="0"/>
              </a:spcBef>
              <a:buFont typeface="Wingdings" panose="05000000000000000000" pitchFamily="2" charset="2"/>
              <a:buChar char="q"/>
            </a:pPr>
            <a:r>
              <a:rPr lang="en-US" altLang="en-US" sz="2800" dirty="0">
                <a:cs typeface="Tahoma" panose="020B0604030504040204" pitchFamily="34" charset="0"/>
              </a:rPr>
              <a:t>Use affirming statements</a:t>
            </a:r>
          </a:p>
          <a:p>
            <a:pPr eaLnBrk="1" hangingPunct="1">
              <a:lnSpc>
                <a:spcPct val="130000"/>
              </a:lnSpc>
              <a:spcBef>
                <a:spcPct val="0"/>
              </a:spcBef>
              <a:buFont typeface="Wingdings" panose="05000000000000000000" pitchFamily="2" charset="2"/>
              <a:buChar char="q"/>
            </a:pPr>
            <a:r>
              <a:rPr lang="en-US" altLang="en-US" sz="2800" dirty="0">
                <a:cs typeface="Tahoma" panose="020B0604030504040204" pitchFamily="34" charset="0"/>
              </a:rPr>
              <a:t>Reflective listening &amp; summaries</a:t>
            </a:r>
          </a:p>
          <a:p>
            <a:pPr eaLnBrk="1" hangingPunct="1">
              <a:lnSpc>
                <a:spcPct val="130000"/>
              </a:lnSpc>
              <a:spcBef>
                <a:spcPct val="0"/>
              </a:spcBef>
              <a:buFont typeface="Wingdings" panose="05000000000000000000" pitchFamily="2" charset="2"/>
              <a:buChar char="q"/>
            </a:pPr>
            <a:r>
              <a:rPr lang="en-US" altLang="en-US" sz="2800" dirty="0">
                <a:cs typeface="Tahoma" panose="020B0604030504040204" pitchFamily="34" charset="0"/>
              </a:rPr>
              <a:t>Decision balance </a:t>
            </a:r>
          </a:p>
          <a:p>
            <a:pPr eaLnBrk="1" hangingPunct="1">
              <a:lnSpc>
                <a:spcPct val="130000"/>
              </a:lnSpc>
              <a:spcBef>
                <a:spcPct val="0"/>
              </a:spcBef>
              <a:buFont typeface="Wingdings" panose="05000000000000000000" pitchFamily="2" charset="2"/>
              <a:buChar char="q"/>
            </a:pPr>
            <a:r>
              <a:rPr lang="en-US" altLang="en-US" sz="2800" dirty="0">
                <a:cs typeface="Tahoma" panose="020B0604030504040204" pitchFamily="34" charset="0"/>
              </a:rPr>
              <a:t>Change plan</a:t>
            </a:r>
          </a:p>
        </p:txBody>
      </p:sp>
    </p:spTree>
    <p:extLst>
      <p:ext uri="{BB962C8B-B14F-4D97-AF65-F5344CB8AC3E}">
        <p14:creationId xmlns:p14="http://schemas.microsoft.com/office/powerpoint/2010/main" val="20392910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09600" y="1295400"/>
            <a:ext cx="8077200" cy="4343400"/>
          </a:xfrm>
          <a:prstGeom prst="rect">
            <a:avLst/>
          </a:prstGeom>
        </p:spPr>
        <p:txBody>
          <a:bodyPr/>
          <a:lstStyle/>
          <a:p>
            <a:pPr marL="457200" indent="-457200" eaLnBrk="0" hangingPunct="0">
              <a:spcBef>
                <a:spcPct val="20000"/>
              </a:spcBef>
              <a:buFont typeface="Wingdings" panose="05000000000000000000" pitchFamily="2" charset="2"/>
              <a:buChar char="q"/>
              <a:defRPr/>
            </a:pPr>
            <a:r>
              <a:rPr lang="en-US" sz="2600" dirty="0">
                <a:latin typeface="+mn-lt"/>
              </a:rPr>
              <a:t>Observations should guide, not dictate, the encounter.</a:t>
            </a:r>
          </a:p>
          <a:p>
            <a:pPr marL="457200" indent="-457200" eaLnBrk="0" hangingPunct="0">
              <a:spcBef>
                <a:spcPct val="20000"/>
              </a:spcBef>
              <a:buFont typeface="Wingdings" panose="05000000000000000000" pitchFamily="2" charset="2"/>
              <a:buChar char="q"/>
              <a:defRPr/>
            </a:pPr>
            <a:r>
              <a:rPr lang="en-US" sz="2600" dirty="0">
                <a:latin typeface="+mn-lt"/>
              </a:rPr>
              <a:t>What a client feels they need one day can change the next.</a:t>
            </a:r>
          </a:p>
          <a:p>
            <a:pPr marL="457200" indent="-457200" eaLnBrk="0" hangingPunct="0">
              <a:spcBef>
                <a:spcPct val="20000"/>
              </a:spcBef>
              <a:buFont typeface="Wingdings" panose="05000000000000000000" pitchFamily="2" charset="2"/>
              <a:buChar char="q"/>
              <a:defRPr/>
            </a:pPr>
            <a:r>
              <a:rPr lang="en-US" sz="2600" dirty="0">
                <a:latin typeface="+mn-lt"/>
              </a:rPr>
              <a:t>Give yourself a moment between clients so a challenging encounter does not tarnish your attitude with the next client.</a:t>
            </a:r>
          </a:p>
          <a:p>
            <a:pPr marL="457200" indent="-457200" eaLnBrk="0" hangingPunct="0">
              <a:spcBef>
                <a:spcPct val="20000"/>
              </a:spcBef>
              <a:buFont typeface="Wingdings" panose="05000000000000000000" pitchFamily="2" charset="2"/>
              <a:buChar char="q"/>
              <a:defRPr/>
            </a:pPr>
            <a:r>
              <a:rPr lang="en-US" sz="2600" dirty="0">
                <a:latin typeface="+mn-lt"/>
                <a:cs typeface="Arial" panose="020B0604020202020204" pitchFamily="34" charset="0"/>
              </a:rPr>
              <a:t>Talk about what the person is doing right. </a:t>
            </a:r>
            <a:endParaRPr lang="en-US" sz="2600" dirty="0">
              <a:latin typeface="+mn-lt"/>
            </a:endParaRPr>
          </a:p>
          <a:p>
            <a:pPr marL="457200" indent="-457200" eaLnBrk="0" hangingPunct="0">
              <a:spcBef>
                <a:spcPct val="20000"/>
              </a:spcBef>
              <a:buFont typeface="Wingdings" panose="05000000000000000000" pitchFamily="2" charset="2"/>
              <a:buChar char="q"/>
              <a:defRPr/>
            </a:pPr>
            <a:r>
              <a:rPr lang="en-US" sz="2600" dirty="0">
                <a:latin typeface="+mn-lt"/>
              </a:rPr>
              <a:t>Respect the intimacy of an encounter.</a:t>
            </a:r>
          </a:p>
          <a:p>
            <a:pPr marL="457200" indent="-457200" eaLnBrk="0" hangingPunct="0">
              <a:spcBef>
                <a:spcPct val="20000"/>
              </a:spcBef>
              <a:buFont typeface="Wingdings" panose="05000000000000000000" pitchFamily="2" charset="2"/>
              <a:buChar char="q"/>
              <a:defRPr/>
            </a:pPr>
            <a:r>
              <a:rPr lang="en-US" sz="2600" dirty="0">
                <a:latin typeface="+mn-lt"/>
              </a:rPr>
              <a:t>The presenting issue is rarely the only issue.</a:t>
            </a:r>
          </a:p>
        </p:txBody>
      </p:sp>
      <p:sp>
        <p:nvSpPr>
          <p:cNvPr id="3" name="Title 1"/>
          <p:cNvSpPr txBox="1">
            <a:spLocks/>
          </p:cNvSpPr>
          <p:nvPr/>
        </p:nvSpPr>
        <p:spPr>
          <a:xfrm>
            <a:off x="533400" y="571500"/>
            <a:ext cx="8077200" cy="647700"/>
          </a:xfrm>
          <a:prstGeom prst="rect">
            <a:avLst/>
          </a:prstGeom>
        </p:spPr>
        <p:txBody>
          <a:bodyPr/>
          <a:lstStyle/>
          <a:p>
            <a:pPr algn="ctr" eaLnBrk="0" hangingPunct="0">
              <a:defRPr/>
            </a:pPr>
            <a:r>
              <a:rPr lang="en-US" sz="3600" b="1" dirty="0">
                <a:latin typeface="Calibri" panose="020F0502020204030204" pitchFamily="34" charset="0"/>
                <a:ea typeface="+mj-ea"/>
                <a:cs typeface="+mj-cs"/>
              </a:rPr>
              <a:t>Provider Tips</a:t>
            </a:r>
          </a:p>
        </p:txBody>
      </p:sp>
    </p:spTree>
    <p:extLst>
      <p:ext uri="{BB962C8B-B14F-4D97-AF65-F5344CB8AC3E}">
        <p14:creationId xmlns:p14="http://schemas.microsoft.com/office/powerpoint/2010/main" val="2569841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Box 1"/>
          <p:cNvSpPr txBox="1">
            <a:spLocks noChangeArrowheads="1"/>
          </p:cNvSpPr>
          <p:nvPr/>
        </p:nvSpPr>
        <p:spPr bwMode="auto">
          <a:xfrm>
            <a:off x="152400" y="6858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
                <a:srgbClr val="000099"/>
              </a:buClr>
              <a:buFontTx/>
              <a:buNone/>
            </a:pPr>
            <a:endParaRPr lang="en-US" altLang="en-US" sz="4400" b="1">
              <a:solidFill>
                <a:srgbClr val="000099"/>
              </a:solidFill>
            </a:endParaRPr>
          </a:p>
        </p:txBody>
      </p:sp>
      <p:sp>
        <p:nvSpPr>
          <p:cNvPr id="122884" name="TextBox 6"/>
          <p:cNvSpPr txBox="1">
            <a:spLocks noChangeArrowheads="1"/>
          </p:cNvSpPr>
          <p:nvPr/>
        </p:nvSpPr>
        <p:spPr bwMode="auto">
          <a:xfrm>
            <a:off x="609600" y="2895600"/>
            <a:ext cx="8305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5400" b="1" dirty="0"/>
              <a:t>Supportive Referrals</a:t>
            </a:r>
          </a:p>
        </p:txBody>
      </p:sp>
    </p:spTree>
    <p:extLst>
      <p:ext uri="{BB962C8B-B14F-4D97-AF65-F5344CB8AC3E}">
        <p14:creationId xmlns:p14="http://schemas.microsoft.com/office/powerpoint/2010/main" val="262352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8700" y="2133600"/>
            <a:ext cx="7086600"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mn-lt"/>
              </a:rPr>
              <a:t>In your experience, what are some challenges &amp; barriers to treatment and recovery that PWUDs experience?</a:t>
            </a:r>
          </a:p>
          <a:p>
            <a:endParaRPr lang="en-US" sz="3200" dirty="0">
              <a:latin typeface="+mn-lt"/>
            </a:endParaRPr>
          </a:p>
          <a:p>
            <a:pPr marL="457200" indent="-457200">
              <a:buFont typeface="Arial" panose="020B0604020202020204" pitchFamily="34" charset="0"/>
              <a:buChar char="•"/>
            </a:pPr>
            <a:r>
              <a:rPr lang="en-US" sz="3200" dirty="0">
                <a:latin typeface="+mn-lt"/>
              </a:rPr>
              <a:t>What are some current strategies to overcome these?</a:t>
            </a:r>
          </a:p>
          <a:p>
            <a:endParaRPr lang="en-US" sz="3200" dirty="0">
              <a:latin typeface="+mn-lt"/>
            </a:endParaRPr>
          </a:p>
          <a:p>
            <a:endParaRPr lang="en-US" dirty="0"/>
          </a:p>
          <a:p>
            <a:endParaRPr lang="en-US" dirty="0"/>
          </a:p>
          <a:p>
            <a:endParaRPr lang="en-US" dirty="0"/>
          </a:p>
          <a:p>
            <a:endParaRPr lang="en-US" dirty="0"/>
          </a:p>
        </p:txBody>
      </p:sp>
      <p:sp>
        <p:nvSpPr>
          <p:cNvPr id="3" name="TextBox 2"/>
          <p:cNvSpPr txBox="1"/>
          <p:nvPr/>
        </p:nvSpPr>
        <p:spPr>
          <a:xfrm>
            <a:off x="1219200" y="990600"/>
            <a:ext cx="6705600" cy="830997"/>
          </a:xfrm>
          <a:prstGeom prst="rect">
            <a:avLst/>
          </a:prstGeom>
          <a:noFill/>
        </p:spPr>
        <p:txBody>
          <a:bodyPr wrap="square" rtlCol="0">
            <a:spAutoFit/>
          </a:bodyPr>
          <a:lstStyle/>
          <a:p>
            <a:pPr algn="ctr"/>
            <a:r>
              <a:rPr lang="en-US" sz="4800" b="1" dirty="0">
                <a:latin typeface="+mj-lt"/>
              </a:rPr>
              <a:t>Icebreaker Activity </a:t>
            </a:r>
          </a:p>
        </p:txBody>
      </p:sp>
    </p:spTree>
    <p:extLst>
      <p:ext uri="{BB962C8B-B14F-4D97-AF65-F5344CB8AC3E}">
        <p14:creationId xmlns:p14="http://schemas.microsoft.com/office/powerpoint/2010/main" val="36503998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Box 1"/>
          <p:cNvSpPr txBox="1">
            <a:spLocks noChangeArrowheads="1"/>
          </p:cNvSpPr>
          <p:nvPr/>
        </p:nvSpPr>
        <p:spPr bwMode="auto">
          <a:xfrm>
            <a:off x="152400" y="6858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
                <a:srgbClr val="000099"/>
              </a:buClr>
              <a:buFontTx/>
              <a:buNone/>
            </a:pPr>
            <a:endParaRPr lang="en-US" altLang="en-US" sz="4400" b="1">
              <a:solidFill>
                <a:srgbClr val="000099"/>
              </a:solidFill>
            </a:endParaRPr>
          </a:p>
        </p:txBody>
      </p:sp>
      <p:sp>
        <p:nvSpPr>
          <p:cNvPr id="137218" name="TextBox 2"/>
          <p:cNvSpPr txBox="1">
            <a:spLocks noChangeArrowheads="1"/>
          </p:cNvSpPr>
          <p:nvPr/>
        </p:nvSpPr>
        <p:spPr bwMode="auto">
          <a:xfrm>
            <a:off x="609600" y="2133600"/>
            <a:ext cx="7772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lnSpc>
                <a:spcPct val="120000"/>
              </a:lnSpc>
              <a:spcBef>
                <a:spcPct val="0"/>
              </a:spcBef>
              <a:buFontTx/>
              <a:buNone/>
            </a:pPr>
            <a:r>
              <a:rPr lang="en-US" altLang="en-US" sz="2800" dirty="0"/>
              <a:t>Identifying participant needs that cannot be met by yourself or agency (beyond base of knowledge, skills or responsibility) and assist participants in accessing available support systems and community resources.</a:t>
            </a:r>
          </a:p>
          <a:p>
            <a:pPr eaLnBrk="1" hangingPunct="1">
              <a:spcBef>
                <a:spcPct val="0"/>
              </a:spcBef>
              <a:buClr>
                <a:srgbClr val="000099"/>
              </a:buClr>
              <a:buFontTx/>
              <a:buNone/>
            </a:pPr>
            <a:endParaRPr lang="en-US" altLang="en-US" sz="2000" dirty="0"/>
          </a:p>
        </p:txBody>
      </p:sp>
      <p:sp>
        <p:nvSpPr>
          <p:cNvPr id="122884" name="TextBox 6"/>
          <p:cNvSpPr txBox="1">
            <a:spLocks noChangeArrowheads="1"/>
          </p:cNvSpPr>
          <p:nvPr/>
        </p:nvSpPr>
        <p:spPr bwMode="auto">
          <a:xfrm>
            <a:off x="457200" y="725488"/>
            <a:ext cx="8305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4400" b="1" dirty="0"/>
              <a:t>Supportive Referrals</a:t>
            </a:r>
          </a:p>
        </p:txBody>
      </p:sp>
    </p:spTree>
    <p:extLst>
      <p:ext uri="{BB962C8B-B14F-4D97-AF65-F5344CB8AC3E}">
        <p14:creationId xmlns:p14="http://schemas.microsoft.com/office/powerpoint/2010/main" val="2608828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anim calcmode="lin" valueType="num">
                                      <p:cBhvr additive="base">
                                        <p:cTn id="7" dur="500" fill="hold"/>
                                        <p:tgtEl>
                                          <p:spTgt spid="137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00386429"/>
              </p:ext>
            </p:extLst>
          </p:nvPr>
        </p:nvGraphicFramePr>
        <p:xfrm>
          <a:off x="365234" y="1143000"/>
          <a:ext cx="8305800" cy="530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Bent-Up Arrow 3"/>
          <p:cNvSpPr/>
          <p:nvPr/>
        </p:nvSpPr>
        <p:spPr>
          <a:xfrm rot="16200000">
            <a:off x="3926681" y="721519"/>
            <a:ext cx="2992438" cy="5054600"/>
          </a:xfrm>
          <a:prstGeom prst="bentUpArrow">
            <a:avLst>
              <a:gd name="adj1" fmla="val 10788"/>
              <a:gd name="adj2" fmla="val 9209"/>
              <a:gd name="adj3" fmla="val 23633"/>
            </a:avLst>
          </a:prstGeom>
          <a:solidFill>
            <a:schemeClr val="accent4">
              <a:lumMod val="40000"/>
              <a:lumOff val="6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4932" name="TextBox 4"/>
          <p:cNvSpPr txBox="1">
            <a:spLocks noChangeArrowheads="1"/>
          </p:cNvSpPr>
          <p:nvPr/>
        </p:nvSpPr>
        <p:spPr bwMode="auto">
          <a:xfrm>
            <a:off x="484188" y="533400"/>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600" b="1"/>
              <a:t>Providing Supportive Referrals</a:t>
            </a:r>
          </a:p>
        </p:txBody>
      </p:sp>
    </p:spTree>
    <p:extLst>
      <p:ext uri="{BB962C8B-B14F-4D97-AF65-F5344CB8AC3E}">
        <p14:creationId xmlns:p14="http://schemas.microsoft.com/office/powerpoint/2010/main" val="14762793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73776F2-D7B4-4C89-A2DD-154D6246FA80}"/>
              </a:ext>
            </a:extLst>
          </p:cNvPr>
          <p:cNvGraphicFramePr/>
          <p:nvPr>
            <p:extLst>
              <p:ext uri="{D42A27DB-BD31-4B8C-83A1-F6EECF244321}">
                <p14:modId xmlns:p14="http://schemas.microsoft.com/office/powerpoint/2010/main" val="738812009"/>
              </p:ext>
            </p:extLst>
          </p:nvPr>
        </p:nvGraphicFramePr>
        <p:xfrm>
          <a:off x="1524000" y="1828800"/>
          <a:ext cx="6096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F4FAC3B1-8ED4-4E6F-B1FC-C983D51363E7}"/>
              </a:ext>
            </a:extLst>
          </p:cNvPr>
          <p:cNvSpPr/>
          <p:nvPr/>
        </p:nvSpPr>
        <p:spPr>
          <a:xfrm>
            <a:off x="914400" y="838200"/>
            <a:ext cx="7924800" cy="707886"/>
          </a:xfrm>
          <a:prstGeom prst="rect">
            <a:avLst/>
          </a:prstGeom>
        </p:spPr>
        <p:txBody>
          <a:bodyPr wrap="square">
            <a:spAutoFit/>
          </a:bodyPr>
          <a:lstStyle/>
          <a:p>
            <a:pPr algn="ctr"/>
            <a:r>
              <a:rPr lang="en-US" altLang="en-US" sz="4000" b="1" dirty="0">
                <a:latin typeface="+mj-lt"/>
              </a:rPr>
              <a:t>Building a Strong Referral Network</a:t>
            </a:r>
          </a:p>
        </p:txBody>
      </p:sp>
    </p:spTree>
    <p:extLst>
      <p:ext uri="{BB962C8B-B14F-4D97-AF65-F5344CB8AC3E}">
        <p14:creationId xmlns:p14="http://schemas.microsoft.com/office/powerpoint/2010/main" val="15761223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Box 1"/>
          <p:cNvSpPr txBox="1">
            <a:spLocks noChangeArrowheads="1"/>
          </p:cNvSpPr>
          <p:nvPr/>
        </p:nvSpPr>
        <p:spPr bwMode="auto">
          <a:xfrm>
            <a:off x="152400" y="6858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
                <a:srgbClr val="000099"/>
              </a:buClr>
              <a:buFontTx/>
              <a:buNone/>
            </a:pPr>
            <a:endParaRPr lang="en-US" altLang="en-US" sz="4400" b="1">
              <a:solidFill>
                <a:srgbClr val="000099"/>
              </a:solidFill>
            </a:endParaRPr>
          </a:p>
        </p:txBody>
      </p:sp>
      <p:sp>
        <p:nvSpPr>
          <p:cNvPr id="122884" name="TextBox 6"/>
          <p:cNvSpPr txBox="1">
            <a:spLocks noChangeArrowheads="1"/>
          </p:cNvSpPr>
          <p:nvPr/>
        </p:nvSpPr>
        <p:spPr bwMode="auto">
          <a:xfrm>
            <a:off x="533400" y="2819400"/>
            <a:ext cx="8305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5400" b="1" dirty="0"/>
              <a:t>Person Centered Therapy</a:t>
            </a:r>
          </a:p>
        </p:txBody>
      </p:sp>
    </p:spTree>
    <p:extLst>
      <p:ext uri="{BB962C8B-B14F-4D97-AF65-F5344CB8AC3E}">
        <p14:creationId xmlns:p14="http://schemas.microsoft.com/office/powerpoint/2010/main" val="29217040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457200"/>
            <a:ext cx="7315200" cy="861774"/>
          </a:xfrm>
          <a:prstGeom prst="rect">
            <a:avLst/>
          </a:prstGeom>
          <a:noFill/>
        </p:spPr>
        <p:txBody>
          <a:bodyPr wrap="square" rtlCol="0">
            <a:spAutoFit/>
          </a:bodyPr>
          <a:lstStyle/>
          <a:p>
            <a:r>
              <a:rPr lang="en-US" sz="5000" b="1" dirty="0">
                <a:latin typeface="+mj-lt"/>
              </a:rPr>
              <a:t>Person Centered Therapy</a:t>
            </a:r>
          </a:p>
        </p:txBody>
      </p:sp>
      <p:sp>
        <p:nvSpPr>
          <p:cNvPr id="3" name="TextBox 2"/>
          <p:cNvSpPr txBox="1"/>
          <p:nvPr/>
        </p:nvSpPr>
        <p:spPr>
          <a:xfrm>
            <a:off x="762000" y="1447800"/>
            <a:ext cx="7924800" cy="4247317"/>
          </a:xfrm>
          <a:prstGeom prst="rect">
            <a:avLst/>
          </a:prstGeom>
          <a:noFill/>
        </p:spPr>
        <p:txBody>
          <a:bodyPr wrap="square" rtlCol="0">
            <a:spAutoFit/>
          </a:bodyPr>
          <a:lstStyle/>
          <a:p>
            <a:pPr marL="457200" indent="-457200">
              <a:buFont typeface="Arial" panose="020B0604020202020204" pitchFamily="34" charset="0"/>
              <a:buChar char="•"/>
            </a:pPr>
            <a:r>
              <a:rPr lang="en-US" sz="3000" b="1" dirty="0">
                <a:latin typeface="+mn-lt"/>
              </a:rPr>
              <a:t>Person-centered therapy</a:t>
            </a:r>
            <a:r>
              <a:rPr lang="en-US" sz="3000" dirty="0">
                <a:latin typeface="+mn-lt"/>
              </a:rPr>
              <a:t> was developed by </a:t>
            </a:r>
            <a:r>
              <a:rPr lang="en-US" sz="3000" u="sng" dirty="0">
                <a:latin typeface="+mn-lt"/>
                <a:hlinkClick r:id="rId3"/>
              </a:rPr>
              <a:t>Carl Rogers</a:t>
            </a:r>
            <a:r>
              <a:rPr lang="en-US" sz="3000" dirty="0">
                <a:latin typeface="+mn-lt"/>
              </a:rPr>
              <a:t> in the 1940s. </a:t>
            </a:r>
          </a:p>
          <a:p>
            <a:endParaRPr lang="en-US" sz="3000" dirty="0">
              <a:latin typeface="+mn-lt"/>
            </a:endParaRPr>
          </a:p>
          <a:p>
            <a:pPr marL="457200" indent="-457200">
              <a:buFont typeface="Arial" panose="020B0604020202020204" pitchFamily="34" charset="0"/>
              <a:buChar char="•"/>
            </a:pPr>
            <a:r>
              <a:rPr lang="en-US" sz="3000" dirty="0">
                <a:latin typeface="+mn-lt"/>
              </a:rPr>
              <a:t>PCT applies a nondirective, empathic approach that empowers and motivates the client in the therapeutic process.</a:t>
            </a:r>
          </a:p>
          <a:p>
            <a:r>
              <a:rPr lang="en-US" sz="3000" dirty="0">
                <a:latin typeface="+mn-lt"/>
              </a:rPr>
              <a:t> </a:t>
            </a:r>
          </a:p>
          <a:p>
            <a:pPr marL="457200" indent="-457200">
              <a:buFont typeface="Arial" panose="020B0604020202020204" pitchFamily="34" charset="0"/>
              <a:buChar char="•"/>
            </a:pPr>
            <a:r>
              <a:rPr lang="en-US" sz="3000" dirty="0">
                <a:latin typeface="+mn-lt"/>
              </a:rPr>
              <a:t>Every human being strives for and has the capacity to fulfill his or her own potential. </a:t>
            </a:r>
          </a:p>
        </p:txBody>
      </p:sp>
    </p:spTree>
    <p:extLst>
      <p:ext uri="{BB962C8B-B14F-4D97-AF65-F5344CB8AC3E}">
        <p14:creationId xmlns:p14="http://schemas.microsoft.com/office/powerpoint/2010/main" val="19740837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763000" cy="4955203"/>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mn-lt"/>
              </a:rPr>
              <a:t>N</a:t>
            </a:r>
            <a:r>
              <a:rPr lang="en-US" sz="3200" dirty="0">
                <a:latin typeface="+mn-lt"/>
              </a:rPr>
              <a:t>on-authoritative approach that allows clients to take more of a lead in discussions </a:t>
            </a:r>
          </a:p>
          <a:p>
            <a:endParaRPr lang="en-US" sz="3200" dirty="0">
              <a:latin typeface="+mn-lt"/>
            </a:endParaRPr>
          </a:p>
          <a:p>
            <a:pPr marL="457200" indent="-457200">
              <a:buFont typeface="Arial" panose="020B0604020202020204" pitchFamily="34" charset="0"/>
              <a:buChar char="•"/>
            </a:pPr>
            <a:r>
              <a:rPr lang="en-US" sz="3200" dirty="0">
                <a:latin typeface="+mn-lt"/>
              </a:rPr>
              <a:t>Clients wills discover their own solutions. </a:t>
            </a:r>
          </a:p>
          <a:p>
            <a:endParaRPr lang="en-US" sz="3200" dirty="0">
              <a:latin typeface="+mn-lt"/>
            </a:endParaRPr>
          </a:p>
          <a:p>
            <a:pPr marL="457200" indent="-457200">
              <a:buFont typeface="Arial" panose="020B0604020202020204" pitchFamily="34" charset="0"/>
              <a:buChar char="•"/>
            </a:pPr>
            <a:r>
              <a:rPr lang="en-US" sz="3200" dirty="0">
                <a:latin typeface="+mn-lt"/>
              </a:rPr>
              <a:t>The therapist acts as a compassionate facilitator, listening without judgment and acknowledging the client’s experience without moving the conversation in another direction. </a:t>
            </a:r>
          </a:p>
          <a:p>
            <a:endParaRPr lang="en-US" sz="2800" dirty="0">
              <a:latin typeface="+mn-lt"/>
            </a:endParaRPr>
          </a:p>
        </p:txBody>
      </p:sp>
    </p:spTree>
    <p:extLst>
      <p:ext uri="{BB962C8B-B14F-4D97-AF65-F5344CB8AC3E}">
        <p14:creationId xmlns:p14="http://schemas.microsoft.com/office/powerpoint/2010/main" val="41151172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447800"/>
            <a:ext cx="8610600" cy="3046988"/>
          </a:xfrm>
          <a:prstGeom prst="rect">
            <a:avLst/>
          </a:prstGeom>
        </p:spPr>
        <p:txBody>
          <a:bodyPr wrap="square">
            <a:spAutoFit/>
          </a:bodyPr>
          <a:lstStyle/>
          <a:p>
            <a:pPr marL="457200" indent="-457200">
              <a:buFont typeface="Arial" panose="020B0604020202020204" pitchFamily="34" charset="0"/>
              <a:buChar char="•"/>
            </a:pPr>
            <a:r>
              <a:rPr lang="en-US" sz="3200" dirty="0">
                <a:solidFill>
                  <a:srgbClr val="000000"/>
                </a:solidFill>
                <a:latin typeface="+mn-lt"/>
              </a:rPr>
              <a:t>This approach can be helpful for those who suffer from grief, depression, anxiety, stress , abuse, or other mental health conditions. </a:t>
            </a:r>
          </a:p>
          <a:p>
            <a:pPr marL="457200" indent="-457200">
              <a:buFont typeface="Arial" panose="020B0604020202020204" pitchFamily="34" charset="0"/>
              <a:buChar char="•"/>
            </a:pPr>
            <a:endParaRPr lang="en-US" sz="3200" dirty="0">
              <a:solidFill>
                <a:srgbClr val="000000"/>
              </a:solidFill>
              <a:latin typeface="+mn-lt"/>
            </a:endParaRPr>
          </a:p>
          <a:p>
            <a:pPr marL="457200" indent="-457200">
              <a:buFont typeface="Arial" panose="020B0604020202020204" pitchFamily="34" charset="0"/>
              <a:buChar char="•"/>
            </a:pPr>
            <a:r>
              <a:rPr lang="en-US" sz="3200" dirty="0">
                <a:solidFill>
                  <a:srgbClr val="000000"/>
                </a:solidFill>
                <a:latin typeface="+mn-lt"/>
              </a:rPr>
              <a:t>Works with both individuals and groups.</a:t>
            </a:r>
          </a:p>
          <a:p>
            <a:pPr marL="457200" indent="-457200">
              <a:buFont typeface="Arial" panose="020B0604020202020204" pitchFamily="34" charset="0"/>
              <a:buChar char="•"/>
            </a:pPr>
            <a:endParaRPr lang="en-US" sz="3200" dirty="0">
              <a:solidFill>
                <a:srgbClr val="000000"/>
              </a:solidFill>
              <a:latin typeface="+mn-lt"/>
            </a:endParaRPr>
          </a:p>
        </p:txBody>
      </p:sp>
    </p:spTree>
    <p:extLst>
      <p:ext uri="{BB962C8B-B14F-4D97-AF65-F5344CB8AC3E}">
        <p14:creationId xmlns:p14="http://schemas.microsoft.com/office/powerpoint/2010/main" val="4319510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85834"/>
            <a:ext cx="8153400" cy="6272165"/>
          </a:xfrm>
          <a:prstGeom prst="rect">
            <a:avLst/>
          </a:prstGeom>
        </p:spPr>
        <p:txBody>
          <a:bodyPr wrap="square" rtlCol="0">
            <a:normAutofit fontScale="92500" lnSpcReduction="10000"/>
          </a:bodyPr>
          <a:lstStyle/>
          <a:p>
            <a:pPr algn="ctr">
              <a:buClr>
                <a:schemeClr val="accent6">
                  <a:lumMod val="75000"/>
                </a:schemeClr>
              </a:buClr>
            </a:pPr>
            <a:r>
              <a:rPr lang="en-US" sz="4000" b="1" dirty="0">
                <a:latin typeface="Arial" pitchFamily="34" charset="0"/>
              </a:rPr>
              <a:t>Putting It into Practice</a:t>
            </a:r>
          </a:p>
          <a:p>
            <a:pPr>
              <a:buClr>
                <a:schemeClr val="accent6">
                  <a:lumMod val="75000"/>
                </a:schemeClr>
              </a:buClr>
            </a:pPr>
            <a:endParaRPr lang="en-US" sz="4000" b="1" dirty="0">
              <a:latin typeface="Arial" pitchFamily="34" charset="0"/>
            </a:endParaRPr>
          </a:p>
          <a:p>
            <a:pPr algn="ctr">
              <a:buClr>
                <a:schemeClr val="accent6">
                  <a:lumMod val="75000"/>
                </a:schemeClr>
              </a:buClr>
            </a:pPr>
            <a:endParaRPr lang="en-US" sz="4000" b="1" dirty="0">
              <a:latin typeface="Arial" pitchFamily="34" charset="0"/>
            </a:endParaRPr>
          </a:p>
          <a:p>
            <a:pPr algn="ctr">
              <a:buClr>
                <a:schemeClr val="accent6">
                  <a:lumMod val="75000"/>
                </a:schemeClr>
              </a:buClr>
            </a:pPr>
            <a:endParaRPr lang="en-US" sz="4000" b="1" dirty="0">
              <a:latin typeface="Arial" pitchFamily="34" charset="0"/>
            </a:endParaRPr>
          </a:p>
          <a:p>
            <a:pPr algn="ctr">
              <a:buClr>
                <a:schemeClr val="accent6">
                  <a:lumMod val="75000"/>
                </a:schemeClr>
              </a:buClr>
            </a:pPr>
            <a:endParaRPr lang="en-US" sz="4000" b="1" dirty="0">
              <a:latin typeface="Arial" pitchFamily="34" charset="0"/>
            </a:endParaRPr>
          </a:p>
          <a:p>
            <a:pPr algn="ctr">
              <a:buClr>
                <a:schemeClr val="accent6">
                  <a:lumMod val="75000"/>
                </a:schemeClr>
              </a:buClr>
            </a:pPr>
            <a:endParaRPr lang="en-US" sz="4000" b="1" dirty="0">
              <a:latin typeface="Arial" pitchFamily="34" charset="0"/>
            </a:endParaRPr>
          </a:p>
          <a:p>
            <a:pPr algn="ctr">
              <a:buClr>
                <a:schemeClr val="accent6">
                  <a:lumMod val="75000"/>
                </a:schemeClr>
              </a:buClr>
            </a:pPr>
            <a:endParaRPr lang="en-US" sz="4000" b="1" dirty="0">
              <a:latin typeface="Arial" pitchFamily="34" charset="0"/>
            </a:endParaRPr>
          </a:p>
          <a:p>
            <a:pPr algn="ctr">
              <a:buClr>
                <a:schemeClr val="accent6">
                  <a:lumMod val="75000"/>
                </a:schemeClr>
              </a:buClr>
            </a:pPr>
            <a:endParaRPr lang="en-US" sz="4000" b="1" dirty="0">
              <a:latin typeface="Arial" pitchFamily="34" charset="0"/>
            </a:endParaRPr>
          </a:p>
          <a:p>
            <a:pPr algn="ctr">
              <a:buClr>
                <a:schemeClr val="accent6">
                  <a:lumMod val="75000"/>
                </a:schemeClr>
              </a:buClr>
            </a:pPr>
            <a:endParaRPr lang="en-US" sz="4000" b="1" dirty="0">
              <a:latin typeface="Arial" pitchFamily="34" charset="0"/>
            </a:endParaRPr>
          </a:p>
          <a:p>
            <a:pPr algn="ctr">
              <a:buClr>
                <a:schemeClr val="accent6">
                  <a:lumMod val="75000"/>
                </a:schemeClr>
              </a:buClr>
            </a:pPr>
            <a:endParaRPr lang="en-US" sz="4000" b="1" dirty="0">
              <a:latin typeface="Arial" pitchFamily="34" charset="0"/>
            </a:endParaRPr>
          </a:p>
          <a:p>
            <a:pPr algn="ctr">
              <a:buClr>
                <a:schemeClr val="accent6">
                  <a:lumMod val="75000"/>
                </a:schemeClr>
              </a:buClr>
            </a:pPr>
            <a:r>
              <a:rPr lang="en-US" sz="4000" b="1" dirty="0">
                <a:latin typeface="Arial" pitchFamily="34" charset="0"/>
              </a:rPr>
              <a:t>Case Scenarios</a:t>
            </a:r>
          </a:p>
          <a:p>
            <a:pPr>
              <a:buClr>
                <a:schemeClr val="accent6">
                  <a:lumMod val="75000"/>
                </a:schemeClr>
              </a:buClr>
            </a:pPr>
            <a:endParaRPr lang="en-US" sz="4000" b="1" dirty="0">
              <a:latin typeface="Arial" pitchFamily="34" charset="0"/>
            </a:endParaRPr>
          </a:p>
        </p:txBody>
      </p:sp>
      <p:pic>
        <p:nvPicPr>
          <p:cNvPr id="3" name="Picture 2" descr="we-can-do-it-post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01" y="1519580"/>
            <a:ext cx="3086100" cy="3995490"/>
          </a:xfrm>
          <a:prstGeom prst="rect">
            <a:avLst/>
          </a:prstGeom>
        </p:spPr>
      </p:pic>
    </p:spTree>
    <p:extLst>
      <p:ext uri="{BB962C8B-B14F-4D97-AF65-F5344CB8AC3E}">
        <p14:creationId xmlns:p14="http://schemas.microsoft.com/office/powerpoint/2010/main" val="18863000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90600"/>
            <a:ext cx="6934200" cy="4267200"/>
          </a:xfrm>
          <a:prstGeom prst="rect">
            <a:avLst/>
          </a:prstGeom>
        </p:spPr>
        <p:txBody>
          <a:bodyPr>
            <a:normAutofit/>
          </a:bodyPr>
          <a:lstStyle/>
          <a:p>
            <a:pPr fontAlgn="auto">
              <a:spcBef>
                <a:spcPts val="0"/>
              </a:spcBef>
              <a:spcAft>
                <a:spcPts val="0"/>
              </a:spcAft>
              <a:buClr>
                <a:schemeClr val="accent6">
                  <a:lumMod val="75000"/>
                </a:schemeClr>
              </a:buClr>
              <a:buFont typeface="Calibri" pitchFamily="34" charset="0"/>
              <a:buChar char="●"/>
              <a:defRPr/>
            </a:pPr>
            <a:endParaRPr lang="en-US" sz="4000" dirty="0">
              <a:latin typeface="Times New Roman" charset="0"/>
              <a:ea typeface="+mn-ea"/>
              <a:cs typeface="Arial" charset="0"/>
            </a:endParaRPr>
          </a:p>
        </p:txBody>
      </p:sp>
      <p:sp>
        <p:nvSpPr>
          <p:cNvPr id="217091" name="Rectangle 2"/>
          <p:cNvSpPr txBox="1">
            <a:spLocks noChangeArrowheads="1"/>
          </p:cNvSpPr>
          <p:nvPr/>
        </p:nvSpPr>
        <p:spPr bwMode="auto">
          <a:xfrm>
            <a:off x="533400" y="2667000"/>
            <a:ext cx="838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n-US" sz="4500" b="1" dirty="0">
                <a:latin typeface="Calibri" pitchFamily="34" charset="0"/>
              </a:rPr>
              <a:t>Closing &amp; Evaluations</a:t>
            </a:r>
          </a:p>
        </p:txBody>
      </p:sp>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Content Placeholder 2"/>
          <p:cNvSpPr txBox="1">
            <a:spLocks/>
          </p:cNvSpPr>
          <p:nvPr/>
        </p:nvSpPr>
        <p:spPr bwMode="auto">
          <a:xfrm>
            <a:off x="457200" y="20574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20000"/>
              </a:spcBef>
              <a:buFont typeface="Arial" pitchFamily="34" charset="0"/>
              <a:buNone/>
            </a:pPr>
            <a:endParaRPr lang="en-US" altLang="en-US" sz="3600" b="1">
              <a:latin typeface="Arial" pitchFamily="34" charset="0"/>
            </a:endParaRPr>
          </a:p>
        </p:txBody>
      </p:sp>
      <p:sp>
        <p:nvSpPr>
          <p:cNvPr id="220163" name="Rectangle 2"/>
          <p:cNvSpPr>
            <a:spLocks noChangeArrowheads="1"/>
          </p:cNvSpPr>
          <p:nvPr/>
        </p:nvSpPr>
        <p:spPr bwMode="auto">
          <a:xfrm>
            <a:off x="485775" y="2319338"/>
            <a:ext cx="81248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Times New Roman" pitchFamily="18" charset="0"/>
                <a:ea typeface="ＭＳ Ｐゴシック" pitchFamily="34" charset="-128"/>
              </a:defRPr>
            </a:lvl1pPr>
            <a:lvl2pPr marL="742950" indent="-285750" defTabSz="912813" eaLnBrk="0" hangingPunct="0">
              <a:defRPr sz="2400">
                <a:solidFill>
                  <a:schemeClr val="tx1"/>
                </a:solidFill>
                <a:latin typeface="Times New Roman" pitchFamily="18" charset="0"/>
                <a:ea typeface="ＭＳ Ｐゴシック" pitchFamily="34" charset="-128"/>
              </a:defRPr>
            </a:lvl2pPr>
            <a:lvl3pPr marL="1143000" indent="-228600" defTabSz="912813" eaLnBrk="0" hangingPunct="0">
              <a:defRPr sz="2400">
                <a:solidFill>
                  <a:schemeClr val="tx1"/>
                </a:solidFill>
                <a:latin typeface="Times New Roman" pitchFamily="18" charset="0"/>
                <a:ea typeface="ＭＳ Ｐゴシック" pitchFamily="34" charset="-128"/>
              </a:defRPr>
            </a:lvl3pPr>
            <a:lvl4pPr marL="1600200" indent="-228600" defTabSz="912813" eaLnBrk="0" hangingPunct="0">
              <a:defRPr sz="2400">
                <a:solidFill>
                  <a:schemeClr val="tx1"/>
                </a:solidFill>
                <a:latin typeface="Times New Roman" pitchFamily="18" charset="0"/>
                <a:ea typeface="ＭＳ Ｐゴシック" pitchFamily="34" charset="-128"/>
              </a:defRPr>
            </a:lvl4pPr>
            <a:lvl5pPr marL="2057400" indent="-228600" defTabSz="912813" eaLnBrk="0" hangingPunct="0">
              <a:defRPr sz="2400">
                <a:solidFill>
                  <a:schemeClr val="tx1"/>
                </a:solidFill>
                <a:latin typeface="Times New Roman" pitchFamily="18"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lnSpc>
                <a:spcPct val="120000"/>
              </a:lnSpc>
            </a:pPr>
            <a:r>
              <a:rPr lang="en-US" altLang="en-US" sz="5000" b="1" dirty="0">
                <a:latin typeface="Arial" pitchFamily="34" charset="0"/>
                <a:cs typeface="Arial" pitchFamily="34" charset="0"/>
                <a:sym typeface="Arial" pitchFamily="34" charset="0"/>
              </a:rPr>
              <a:t>HRC thanks you for participating in this workshop!</a:t>
            </a:r>
            <a:endParaRPr lang="en-US" altLang="en-US" sz="5000" b="1" dirty="0">
              <a:latin typeface="Arial" pitchFamily="34" charset="0"/>
              <a:cs typeface="Arial" pitchFamily="34" charset="0"/>
              <a:sym typeface="Helvetica" pitchFamily="1" charset="0"/>
            </a:endParaRPr>
          </a:p>
        </p:txBody>
      </p:sp>
      <p:sp>
        <p:nvSpPr>
          <p:cNvPr id="220164" name="Rectangle 2"/>
          <p:cNvSpPr txBox="1">
            <a:spLocks noChangeArrowheads="1"/>
          </p:cNvSpPr>
          <p:nvPr/>
        </p:nvSpPr>
        <p:spPr bwMode="auto">
          <a:xfrm>
            <a:off x="5105400" y="5181600"/>
            <a:ext cx="3505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endParaRPr lang="en-US" altLang="en-US" sz="3500" b="1" i="1">
              <a:solidFill>
                <a:srgbClr val="C713A3"/>
              </a:solidFill>
              <a:latin typeface="Calibri" pitchFamily="34" charset="0"/>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5"/>
          <p:cNvSpPr>
            <a:spLocks noChangeArrowheads="1"/>
          </p:cNvSpPr>
          <p:nvPr/>
        </p:nvSpPr>
        <p:spPr bwMode="auto">
          <a:xfrm>
            <a:off x="381000" y="2667000"/>
            <a:ext cx="8610600" cy="1262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46038" tIns="46038" rIns="46038" bIns="46038">
            <a:spAutoFit/>
          </a:bodyPr>
          <a:lstStyle/>
          <a:p>
            <a:pPr marL="0" marR="0" lvl="0" indent="0" algn="ctr" defTabSz="914400" rtl="0" eaLnBrk="1" fontAlgn="base" latinLnBrk="0" hangingPunct="0">
              <a:lnSpc>
                <a:spcPct val="100000"/>
              </a:lnSpc>
              <a:spcBef>
                <a:spcPct val="0"/>
              </a:spcBef>
              <a:spcAft>
                <a:spcPct val="0"/>
              </a:spcAft>
              <a:buClrTx/>
              <a:buSzTx/>
              <a:buFontTx/>
              <a:buNone/>
              <a:tabLst/>
              <a:defRPr/>
            </a:pPr>
            <a:r>
              <a:rPr lang="en-US" sz="3600" b="1" dirty="0">
                <a:solidFill>
                  <a:srgbClr val="000000"/>
                </a:solidFill>
                <a:latin typeface="Calibri" charset="0"/>
                <a:ea typeface="ＭＳ Ｐゴシック" charset="0"/>
                <a:cs typeface="Arial"/>
              </a:rPr>
              <a:t>I</a:t>
            </a:r>
            <a:r>
              <a:rPr kumimoji="0" lang="en-US" sz="3600" b="1" i="0" strike="noStrike" kern="1200" cap="none" spc="0" normalizeH="0" baseline="0" noProof="0" dirty="0" err="1">
                <a:ln>
                  <a:noFill/>
                </a:ln>
                <a:solidFill>
                  <a:srgbClr val="000000"/>
                </a:solidFill>
                <a:effectLst/>
                <a:uLnTx/>
                <a:uFillTx/>
                <a:latin typeface="Calibri" charset="0"/>
                <a:ea typeface="ＭＳ Ｐゴシック" charset="0"/>
                <a:cs typeface="Arial"/>
              </a:rPr>
              <a:t>nterventions</a:t>
            </a:r>
            <a:r>
              <a:rPr kumimoji="0" lang="en-US" sz="3600" b="1" i="0" strike="noStrike" kern="1200" cap="none" spc="0" normalizeH="0" baseline="0" noProof="0" dirty="0">
                <a:ln>
                  <a:noFill/>
                </a:ln>
                <a:solidFill>
                  <a:srgbClr val="000000"/>
                </a:solidFill>
                <a:effectLst/>
                <a:uLnTx/>
                <a:uFillTx/>
                <a:latin typeface="Calibri" charset="0"/>
                <a:ea typeface="ＭＳ Ｐゴシック" charset="0"/>
                <a:cs typeface="Arial"/>
              </a:rPr>
              <a:t> to Support </a:t>
            </a:r>
            <a:r>
              <a:rPr lang="en-US" sz="3600" b="1" dirty="0">
                <a:solidFill>
                  <a:srgbClr val="000000"/>
                </a:solidFill>
                <a:latin typeface="Calibri" charset="0"/>
                <a:ea typeface="ＭＳ Ｐゴシック" charset="0"/>
                <a:cs typeface="Arial"/>
              </a:rPr>
              <a:t>T</a:t>
            </a:r>
            <a:r>
              <a:rPr kumimoji="0" lang="en-US" sz="3600" b="1" i="0" strike="noStrike" kern="1200" cap="none" spc="0" normalizeH="0" baseline="0" noProof="0" dirty="0" err="1">
                <a:ln>
                  <a:noFill/>
                </a:ln>
                <a:solidFill>
                  <a:srgbClr val="000000"/>
                </a:solidFill>
                <a:effectLst/>
                <a:uLnTx/>
                <a:uFillTx/>
                <a:latin typeface="Calibri" charset="0"/>
                <a:ea typeface="ＭＳ Ｐゴシック" charset="0"/>
                <a:cs typeface="Arial"/>
              </a:rPr>
              <a:t>reatment</a:t>
            </a:r>
            <a:r>
              <a:rPr kumimoji="0" lang="en-US" sz="3600" b="1" i="0" strike="noStrike" kern="1200" cap="none" spc="0" normalizeH="0" baseline="0" noProof="0" dirty="0">
                <a:ln>
                  <a:noFill/>
                </a:ln>
                <a:solidFill>
                  <a:srgbClr val="000000"/>
                </a:solidFill>
                <a:effectLst/>
                <a:uLnTx/>
                <a:uFillTx/>
                <a:latin typeface="Calibri" charset="0"/>
                <a:ea typeface="ＭＳ Ｐゴシック" charset="0"/>
                <a:cs typeface="Arial"/>
              </a:rPr>
              <a:t> </a:t>
            </a:r>
            <a:r>
              <a:rPr lang="en-US" sz="3600" b="1" dirty="0">
                <a:solidFill>
                  <a:srgbClr val="000000"/>
                </a:solidFill>
                <a:latin typeface="Calibri" charset="0"/>
                <a:ea typeface="ＭＳ Ｐゴシック" charset="0"/>
                <a:cs typeface="Arial"/>
              </a:rPr>
              <a:t>A</a:t>
            </a:r>
            <a:r>
              <a:rPr kumimoji="0" lang="en-US" sz="3600" b="1" i="0" strike="noStrike" kern="1200" cap="none" spc="0" normalizeH="0" baseline="0" noProof="0" dirty="0" err="1">
                <a:ln>
                  <a:noFill/>
                </a:ln>
                <a:solidFill>
                  <a:srgbClr val="000000"/>
                </a:solidFill>
                <a:effectLst/>
                <a:uLnTx/>
                <a:uFillTx/>
                <a:latin typeface="Calibri" charset="0"/>
                <a:ea typeface="ＭＳ Ｐゴシック" charset="0"/>
                <a:cs typeface="Arial"/>
              </a:rPr>
              <a:t>ccess</a:t>
            </a:r>
            <a:r>
              <a:rPr kumimoji="0" lang="en-US" sz="3600" b="1" i="0" strike="noStrike" kern="1200" cap="none" spc="0" normalizeH="0" baseline="0" noProof="0" dirty="0">
                <a:ln>
                  <a:noFill/>
                </a:ln>
                <a:solidFill>
                  <a:srgbClr val="000000"/>
                </a:solidFill>
                <a:effectLst/>
                <a:uLnTx/>
                <a:uFillTx/>
                <a:latin typeface="Calibri" charset="0"/>
                <a:ea typeface="ＭＳ Ｐゴシック" charset="0"/>
                <a:cs typeface="Arial"/>
              </a:rPr>
              <a:t> &amp; Protect </a:t>
            </a:r>
            <a:r>
              <a:rPr lang="en-US" sz="3600" b="1" dirty="0">
                <a:solidFill>
                  <a:srgbClr val="000000"/>
                </a:solidFill>
                <a:latin typeface="Calibri" charset="0"/>
                <a:ea typeface="ＭＳ Ｐゴシック" charset="0"/>
                <a:cs typeface="Arial"/>
              </a:rPr>
              <a:t>P</a:t>
            </a:r>
            <a:r>
              <a:rPr kumimoji="0" lang="en-US" sz="3600" b="1" i="0" strike="noStrike" kern="1200" cap="none" spc="0" normalizeH="0" baseline="0" noProof="0" dirty="0" err="1">
                <a:ln>
                  <a:noFill/>
                </a:ln>
                <a:solidFill>
                  <a:srgbClr val="000000"/>
                </a:solidFill>
                <a:effectLst/>
                <a:uLnTx/>
                <a:uFillTx/>
                <a:latin typeface="Calibri" charset="0"/>
                <a:ea typeface="ＭＳ Ｐゴシック" charset="0"/>
                <a:cs typeface="Arial"/>
              </a:rPr>
              <a:t>eople</a:t>
            </a:r>
            <a:r>
              <a:rPr kumimoji="0" lang="en-US" sz="3600" b="1" i="0" strike="noStrike" kern="1200" cap="none" spc="0" normalizeH="0" baseline="0" noProof="0" dirty="0">
                <a:ln>
                  <a:noFill/>
                </a:ln>
                <a:solidFill>
                  <a:srgbClr val="000000"/>
                </a:solidFill>
                <a:effectLst/>
                <a:uLnTx/>
                <a:uFillTx/>
                <a:latin typeface="Calibri" charset="0"/>
                <a:ea typeface="ＭＳ Ｐゴシック" charset="0"/>
                <a:cs typeface="Arial"/>
              </a:rPr>
              <a:t> </a:t>
            </a:r>
            <a:r>
              <a:rPr lang="en-US" sz="3600" b="1" dirty="0">
                <a:solidFill>
                  <a:srgbClr val="000000"/>
                </a:solidFill>
                <a:latin typeface="Calibri" charset="0"/>
                <a:ea typeface="ＭＳ Ｐゴシック" charset="0"/>
                <a:cs typeface="Arial"/>
              </a:rPr>
              <a:t>E</a:t>
            </a:r>
            <a:r>
              <a:rPr kumimoji="0" lang="en-US" sz="3600" b="1" i="0" strike="noStrike" kern="1200" cap="none" spc="0" normalizeH="0" baseline="0" noProof="0" dirty="0" err="1">
                <a:ln>
                  <a:noFill/>
                </a:ln>
                <a:solidFill>
                  <a:srgbClr val="000000"/>
                </a:solidFill>
                <a:effectLst/>
                <a:uLnTx/>
                <a:uFillTx/>
                <a:latin typeface="Calibri" charset="0"/>
                <a:ea typeface="ＭＳ Ｐゴシック" charset="0"/>
                <a:cs typeface="Arial"/>
              </a:rPr>
              <a:t>xperiencing</a:t>
            </a:r>
            <a:r>
              <a:rPr kumimoji="0" lang="en-US" sz="3600" b="1" i="0" strike="noStrike" kern="1200" cap="none" spc="0" normalizeH="0" baseline="0" noProof="0" dirty="0">
                <a:ln>
                  <a:noFill/>
                </a:ln>
                <a:solidFill>
                  <a:srgbClr val="000000"/>
                </a:solidFill>
                <a:effectLst/>
                <a:uLnTx/>
                <a:uFillTx/>
                <a:latin typeface="Calibri" charset="0"/>
                <a:ea typeface="ＭＳ Ｐゴシック" charset="0"/>
                <a:cs typeface="Arial"/>
              </a:rPr>
              <a:t> </a:t>
            </a:r>
            <a:r>
              <a:rPr lang="en-US" sz="4000" b="1" dirty="0">
                <a:solidFill>
                  <a:srgbClr val="000000"/>
                </a:solidFill>
                <a:latin typeface="Calibri" charset="0"/>
                <a:ea typeface="ＭＳ Ｐゴシック" charset="0"/>
                <a:cs typeface="Arial"/>
              </a:rPr>
              <a:t>R</a:t>
            </a:r>
            <a:r>
              <a:rPr kumimoji="0" lang="en-US" sz="4000" b="1" i="0" strike="noStrike" kern="1200" cap="none" spc="0" normalizeH="0" baseline="0" noProof="0" dirty="0">
                <a:ln>
                  <a:noFill/>
                </a:ln>
                <a:solidFill>
                  <a:srgbClr val="000000"/>
                </a:solidFill>
                <a:effectLst/>
                <a:uLnTx/>
                <a:uFillTx/>
                <a:latin typeface="Calibri" charset="0"/>
                <a:ea typeface="ＭＳ Ｐゴシック" charset="0"/>
                <a:cs typeface="Arial"/>
              </a:rPr>
              <a:t>elapse</a:t>
            </a:r>
          </a:p>
        </p:txBody>
      </p:sp>
    </p:spTree>
    <p:extLst>
      <p:ext uri="{BB962C8B-B14F-4D97-AF65-F5344CB8AC3E}">
        <p14:creationId xmlns:p14="http://schemas.microsoft.com/office/powerpoint/2010/main" val="269049068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3"/>
          <p:cNvSpPr>
            <a:spLocks noGrp="1" noChangeArrowheads="1"/>
          </p:cNvSpPr>
          <p:nvPr>
            <p:ph idx="4294967295"/>
          </p:nvPr>
        </p:nvSpPr>
        <p:spPr bwMode="auto">
          <a:xfrm>
            <a:off x="533400" y="1447800"/>
            <a:ext cx="8229600" cy="4343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0"/>
              </a:spcBef>
              <a:buFont typeface="Wingdings" panose="05000000000000000000" pitchFamily="2" charset="2"/>
              <a:buChar char="q"/>
              <a:defRPr/>
            </a:pPr>
            <a:r>
              <a:rPr lang="en-US" altLang="en-US" sz="3000" dirty="0"/>
              <a:t> A set of practical strategies to reduce negative consequences of drug use and sexual risk.</a:t>
            </a:r>
          </a:p>
          <a:p>
            <a:pPr marL="0" indent="0" eaLnBrk="1" hangingPunct="1">
              <a:spcBef>
                <a:spcPts val="1000"/>
              </a:spcBef>
              <a:buFont typeface="Arial" pitchFamily="34" charset="0"/>
              <a:buNone/>
              <a:defRPr/>
            </a:pPr>
            <a:endParaRPr lang="en-US" altLang="en-US" sz="3000" dirty="0"/>
          </a:p>
          <a:p>
            <a:pPr eaLnBrk="1" hangingPunct="1">
              <a:spcBef>
                <a:spcPts val="1000"/>
              </a:spcBef>
              <a:buFont typeface="Wingdings" panose="05000000000000000000" pitchFamily="2" charset="2"/>
              <a:buChar char="q"/>
              <a:defRPr/>
            </a:pPr>
            <a:r>
              <a:rPr lang="en-US" altLang="en-US" sz="3000" dirty="0"/>
              <a:t> Incorporates a spectrum of strategies including </a:t>
            </a:r>
            <a:r>
              <a:rPr lang="en-US" altLang="en-US" sz="3000" i="1" dirty="0"/>
              <a:t>safer techniques, managed use, </a:t>
            </a:r>
            <a:r>
              <a:rPr lang="en-US" altLang="en-US" sz="3000" dirty="0"/>
              <a:t>and </a:t>
            </a:r>
            <a:r>
              <a:rPr lang="en-US" altLang="en-US" sz="3000" i="1" dirty="0"/>
              <a:t>abstinence.</a:t>
            </a:r>
          </a:p>
          <a:p>
            <a:pPr marL="0" indent="0" eaLnBrk="1" hangingPunct="1">
              <a:spcBef>
                <a:spcPts val="1000"/>
              </a:spcBef>
              <a:buFont typeface="Arial" pitchFamily="34" charset="0"/>
              <a:buNone/>
              <a:defRPr/>
            </a:pPr>
            <a:endParaRPr lang="en-US" altLang="en-US" sz="3000" i="1" dirty="0"/>
          </a:p>
          <a:p>
            <a:pPr eaLnBrk="1" hangingPunct="1">
              <a:spcBef>
                <a:spcPts val="1000"/>
              </a:spcBef>
              <a:buFont typeface="Wingdings" panose="05000000000000000000" pitchFamily="2" charset="2"/>
              <a:buChar char="q"/>
              <a:defRPr/>
            </a:pPr>
            <a:r>
              <a:rPr lang="en-US" altLang="en-US" sz="3000" dirty="0"/>
              <a:t> Meets people “where they're at”</a:t>
            </a:r>
            <a:r>
              <a:rPr lang="en-US" altLang="en-US" sz="3000" i="1" dirty="0"/>
              <a:t> but doesn't leave them there. </a:t>
            </a:r>
            <a:r>
              <a:rPr lang="en-US" altLang="en-US" sz="3000" dirty="0">
                <a:latin typeface="Arial" pitchFamily="34" charset="0"/>
              </a:rPr>
              <a:t>	</a:t>
            </a:r>
            <a:endParaRPr lang="en-US" altLang="en-US" sz="3000" dirty="0"/>
          </a:p>
        </p:txBody>
      </p:sp>
      <p:sp>
        <p:nvSpPr>
          <p:cNvPr id="2" name="Rectangle 1"/>
          <p:cNvSpPr/>
          <p:nvPr/>
        </p:nvSpPr>
        <p:spPr>
          <a:xfrm>
            <a:off x="1919989" y="685800"/>
            <a:ext cx="5319011" cy="646331"/>
          </a:xfrm>
          <a:prstGeom prst="rect">
            <a:avLst/>
          </a:prstGeom>
        </p:spPr>
        <p:txBody>
          <a:bodyPr wrap="square">
            <a:spAutoFit/>
          </a:bodyPr>
          <a:lstStyle/>
          <a:p>
            <a:pPr marL="0" indent="0" algn="ctr" eaLnBrk="1" hangingPunct="1">
              <a:spcBef>
                <a:spcPts val="0"/>
              </a:spcBef>
              <a:buFont typeface="Arial" pitchFamily="34" charset="0"/>
              <a:buNone/>
              <a:defRPr/>
            </a:pPr>
            <a:r>
              <a:rPr lang="en-US" altLang="en-US" sz="3600" b="1" dirty="0">
                <a:latin typeface="+mn-lt"/>
              </a:rPr>
              <a:t>Harm Reduction is…</a:t>
            </a:r>
          </a:p>
        </p:txBody>
      </p:sp>
    </p:spTree>
    <p:extLst>
      <p:ext uri="{BB962C8B-B14F-4D97-AF65-F5344CB8AC3E}">
        <p14:creationId xmlns:p14="http://schemas.microsoft.com/office/powerpoint/2010/main" val="811717087"/>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3"/>
          <p:cNvSpPr>
            <a:spLocks noGrp="1" noChangeArrowheads="1"/>
          </p:cNvSpPr>
          <p:nvPr>
            <p:ph idx="4294967295"/>
          </p:nvPr>
        </p:nvSpPr>
        <p:spPr bwMode="auto">
          <a:xfrm>
            <a:off x="609600" y="914400"/>
            <a:ext cx="8001000" cy="4114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spcBef>
                <a:spcPts val="0"/>
              </a:spcBef>
              <a:buFont typeface="Arial" pitchFamily="34" charset="0"/>
              <a:buNone/>
              <a:defRPr/>
            </a:pPr>
            <a:endParaRPr lang="en-US" altLang="en-US" sz="3000" u="sng" dirty="0"/>
          </a:p>
          <a:p>
            <a:pPr eaLnBrk="1" hangingPunct="1">
              <a:spcBef>
                <a:spcPts val="1000"/>
              </a:spcBef>
              <a:buFont typeface="Wingdings" panose="05000000000000000000" pitchFamily="2" charset="2"/>
              <a:buChar char="q"/>
              <a:defRPr/>
            </a:pPr>
            <a:r>
              <a:rPr lang="en-US" sz="3000" dirty="0"/>
              <a:t> Does not minimize or ignore the harms associated with licit and illicit drug use and sexual activity.</a:t>
            </a:r>
          </a:p>
          <a:p>
            <a:pPr marL="0" indent="0" eaLnBrk="1" hangingPunct="1">
              <a:spcBef>
                <a:spcPts val="1000"/>
              </a:spcBef>
              <a:buFont typeface="Arial" pitchFamily="34" charset="0"/>
              <a:buNone/>
              <a:defRPr/>
            </a:pPr>
            <a:endParaRPr lang="en-US" sz="3000" dirty="0"/>
          </a:p>
          <a:p>
            <a:pPr eaLnBrk="1" hangingPunct="1">
              <a:spcBef>
                <a:spcPts val="0"/>
              </a:spcBef>
              <a:buFont typeface="Wingdings" panose="05000000000000000000" pitchFamily="2" charset="2"/>
              <a:buChar char="q"/>
              <a:defRPr/>
            </a:pPr>
            <a:r>
              <a:rPr lang="en-US" altLang="en-US" sz="3000" dirty="0">
                <a:cs typeface="Arial" pitchFamily="34" charset="0"/>
              </a:rPr>
              <a:t> Applies evidence-based interventions to reduce negative consequences of these behaviors.</a:t>
            </a:r>
          </a:p>
          <a:p>
            <a:pPr lvl="1" eaLnBrk="1" hangingPunct="1">
              <a:spcBef>
                <a:spcPct val="0"/>
              </a:spcBef>
              <a:buFont typeface="Arial" pitchFamily="34" charset="0"/>
              <a:buChar char="•"/>
              <a:defRPr/>
            </a:pPr>
            <a:r>
              <a:rPr lang="en-US" altLang="en-US" sz="3000" dirty="0">
                <a:cs typeface="Arial" pitchFamily="34" charset="0"/>
              </a:rPr>
              <a:t>Ex:  syringe access, naloxone, condoms, </a:t>
            </a:r>
            <a:r>
              <a:rPr lang="en-US" altLang="en-US" sz="3000" dirty="0" err="1">
                <a:cs typeface="Arial" pitchFamily="34" charset="0"/>
              </a:rPr>
              <a:t>PrEP</a:t>
            </a:r>
            <a:endParaRPr lang="en-US" altLang="en-US" sz="3000" dirty="0"/>
          </a:p>
          <a:p>
            <a:pPr algn="ctr" eaLnBrk="1" hangingPunct="1">
              <a:buFont typeface="Wingdings" pitchFamily="2" charset="2"/>
              <a:buNone/>
              <a:defRPr/>
            </a:pPr>
            <a:r>
              <a:rPr lang="en-US" altLang="en-US" sz="3000" dirty="0">
                <a:latin typeface="Arial" pitchFamily="34" charset="0"/>
              </a:rPr>
              <a:t>	</a:t>
            </a:r>
            <a:endParaRPr lang="en-US" altLang="en-US" sz="3000" dirty="0"/>
          </a:p>
        </p:txBody>
      </p:sp>
    </p:spTree>
    <p:extLst>
      <p:ext uri="{BB962C8B-B14F-4D97-AF65-F5344CB8AC3E}">
        <p14:creationId xmlns:p14="http://schemas.microsoft.com/office/powerpoint/2010/main" val="3810439918"/>
      </p:ext>
    </p:extLst>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b3dc0c070677c9d1e9a53021795f6893a730d"/>
</p:tagLst>
</file>

<file path=ppt/theme/theme1.xml><?xml version="1.0" encoding="utf-8"?>
<a:theme xmlns:a="http://schemas.openxmlformats.org/drawingml/2006/main" name="HR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rmAutofit/>
      </a:bodyPr>
      <a:lstStyle>
        <a:defPPr>
          <a:buClr>
            <a:schemeClr val="accent6">
              <a:lumMod val="75000"/>
            </a:schemeClr>
          </a:buClr>
          <a:buFont typeface="Calibri" pitchFamily="34" charset="0"/>
          <a:buChar char="●"/>
          <a:defRPr sz="4000" dirty="0" smtClean="0">
            <a:latin typeface="Arial" pitchFamily="34" charset="0"/>
          </a:defRPr>
        </a:defPPr>
      </a:lstStyle>
    </a:tx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Default Design">
      <a:majorFont>
        <a:latin typeface="Calibri"/>
        <a:ea typeface="ＭＳ Ｐゴシック"/>
        <a:cs typeface="Arial"/>
      </a:majorFont>
      <a:minorFont>
        <a:latin typeface="Calibri"/>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Calibri" charset="0"/>
            <a:ea typeface="ＭＳ Ｐゴシック" charset="0"/>
            <a:cs typeface="Arial" charset="0"/>
          </a:defRPr>
        </a:defPPr>
      </a:lstStyle>
    </a:lnDef>
  </a:objectDefaults>
  <a:extraClrSchemeLst>
    <a:extraClrScheme>
      <a:clrScheme name="Default Design 1">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R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rmAutofit/>
      </a:bodyPr>
      <a:lstStyle>
        <a:defPPr>
          <a:buClr>
            <a:schemeClr val="accent6">
              <a:lumMod val="75000"/>
            </a:schemeClr>
          </a:buClr>
          <a:buFont typeface="Calibri" pitchFamily="34" charset="0"/>
          <a:buChar char="●"/>
          <a:defRPr sz="4000" dirty="0" smtClean="0">
            <a:latin typeface="Arial" pitchFamily="34" charset="0"/>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HRC Theme</Template>
  <TotalTime>47017</TotalTime>
  <Words>10221</Words>
  <Application>Microsoft Office PowerPoint</Application>
  <PresentationFormat>On-screen Show (4:3)</PresentationFormat>
  <Paragraphs>874</Paragraphs>
  <Slides>69</Slides>
  <Notes>64</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69</vt:i4>
      </vt:variant>
    </vt:vector>
  </HeadingPairs>
  <TitlesOfParts>
    <vt:vector size="85" baseType="lpstr">
      <vt:lpstr>ＭＳ Ｐゴシック</vt:lpstr>
      <vt:lpstr>ＭＳ Ｐゴシック</vt:lpstr>
      <vt:lpstr>Arial</vt:lpstr>
      <vt:lpstr>Calibri</vt:lpstr>
      <vt:lpstr>Calibri Light</vt:lpstr>
      <vt:lpstr>Cambria</vt:lpstr>
      <vt:lpstr>Courier New</vt:lpstr>
      <vt:lpstr>Helvetica</vt:lpstr>
      <vt:lpstr>Tahoma</vt:lpstr>
      <vt:lpstr>Tempus Sans ITC</vt:lpstr>
      <vt:lpstr>Times New Roman</vt:lpstr>
      <vt:lpstr>Trebuchet MS</vt:lpstr>
      <vt:lpstr>Wingdings</vt:lpstr>
      <vt:lpstr>HRC Theme</vt:lpstr>
      <vt:lpstr>1_Default Design</vt:lpstr>
      <vt:lpstr>1_HRC Theme</vt:lpstr>
      <vt:lpstr>Incorporating Harm Reduction Principles into Substance Use Treatment  </vt:lpstr>
      <vt:lpstr>PowerPoint Presentation</vt:lpstr>
      <vt:lpstr>PowerPoint Presentation</vt:lpstr>
      <vt:lpstr>INTRODUCTIONS</vt:lpstr>
      <vt:lpstr>To provide an introduction to the philosophy and practices of harm reduction with regards to substance use and sexual risk behavior for practitioners working in substance use treatment programs and/or settings.</vt:lpstr>
      <vt:lpstr>PowerPoint Presentation</vt:lpstr>
      <vt:lpstr>PowerPoint Presentation</vt:lpstr>
      <vt:lpstr>PowerPoint Presentation</vt:lpstr>
      <vt:lpstr>PowerPoint Presentation</vt:lpstr>
      <vt:lpstr>PowerPoint Presentation</vt:lpstr>
      <vt:lpstr>The Need for Harm Reduction</vt:lpstr>
      <vt:lpstr>Benefits of Harm Reduction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Harm Reduction is Not</vt:lpstr>
      <vt:lpstr>PowerPoint Presentation</vt:lpstr>
      <vt:lpstr>PowerPoint Presentation</vt:lpstr>
      <vt:lpstr>PowerPoint Presentation</vt:lpstr>
      <vt:lpstr>PowerPoint Presentation</vt:lpstr>
      <vt:lpstr>PowerPoint Presentation</vt:lpstr>
      <vt:lpstr>What are Opioids?</vt:lpstr>
      <vt:lpstr>Risk Factors</vt:lpstr>
      <vt:lpstr>PowerPoint Presentation</vt:lpstr>
      <vt:lpstr>PowerPoint Presentation</vt:lpstr>
      <vt:lpstr>Stigma is the belief.  Discrimination is the action.</vt:lpstr>
      <vt:lpstr>PowerPoint Presentation</vt:lpstr>
      <vt:lpstr>PowerPoint Presentation</vt:lpstr>
      <vt:lpstr>PowerPoint Presentation</vt:lpstr>
      <vt:lpstr>PowerPoint Presentation</vt:lpstr>
      <vt:lpstr>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ADDICTION</dc:title>
  <dc:creator>Jagvir Singh</dc:creator>
  <cp:lastModifiedBy>IRA Volunteers</cp:lastModifiedBy>
  <cp:revision>2048</cp:revision>
  <cp:lastPrinted>2017-06-01T21:39:29Z</cp:lastPrinted>
  <dcterms:created xsi:type="dcterms:W3CDTF">2001-05-11T17:23:59Z</dcterms:created>
  <dcterms:modified xsi:type="dcterms:W3CDTF">2018-03-23T13:38:22Z</dcterms:modified>
</cp:coreProperties>
</file>